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5"/>
  </p:notesMasterIdLst>
  <p:handoutMasterIdLst>
    <p:handoutMasterId r:id="rId26"/>
  </p:handoutMasterIdLst>
  <p:sldIdLst>
    <p:sldId id="272" r:id="rId3"/>
    <p:sldId id="276" r:id="rId4"/>
    <p:sldId id="260" r:id="rId5"/>
    <p:sldId id="291" r:id="rId6"/>
    <p:sldId id="278" r:id="rId7"/>
    <p:sldId id="326" r:id="rId8"/>
    <p:sldId id="266" r:id="rId9"/>
    <p:sldId id="308" r:id="rId10"/>
    <p:sldId id="279" r:id="rId11"/>
    <p:sldId id="283" r:id="rId12"/>
    <p:sldId id="282" r:id="rId13"/>
    <p:sldId id="307" r:id="rId14"/>
    <p:sldId id="312" r:id="rId15"/>
    <p:sldId id="309" r:id="rId16"/>
    <p:sldId id="310" r:id="rId17"/>
    <p:sldId id="319" r:id="rId18"/>
    <p:sldId id="313" r:id="rId19"/>
    <p:sldId id="314" r:id="rId20"/>
    <p:sldId id="324" r:id="rId21"/>
    <p:sldId id="327" r:id="rId22"/>
    <p:sldId id="328" r:id="rId23"/>
    <p:sldId id="329" r:id="rId24"/>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Arial Narrow" pitchFamily="34" charset="0"/>
        <a:ea typeface="+mn-ea"/>
        <a:cs typeface="+mn-cs"/>
      </a:defRPr>
    </a:lvl1pPr>
    <a:lvl2pPr marL="457200" algn="l" rtl="0" fontAlgn="base">
      <a:spcBef>
        <a:spcPct val="0"/>
      </a:spcBef>
      <a:spcAft>
        <a:spcPct val="0"/>
      </a:spcAft>
      <a:defRPr sz="2000" kern="1200">
        <a:solidFill>
          <a:schemeClr val="tx1"/>
        </a:solidFill>
        <a:latin typeface="Arial Narrow" pitchFamily="34" charset="0"/>
        <a:ea typeface="+mn-ea"/>
        <a:cs typeface="+mn-cs"/>
      </a:defRPr>
    </a:lvl2pPr>
    <a:lvl3pPr marL="914400" algn="l" rtl="0" fontAlgn="base">
      <a:spcBef>
        <a:spcPct val="0"/>
      </a:spcBef>
      <a:spcAft>
        <a:spcPct val="0"/>
      </a:spcAft>
      <a:defRPr sz="2000" kern="1200">
        <a:solidFill>
          <a:schemeClr val="tx1"/>
        </a:solidFill>
        <a:latin typeface="Arial Narrow" pitchFamily="34" charset="0"/>
        <a:ea typeface="+mn-ea"/>
        <a:cs typeface="+mn-cs"/>
      </a:defRPr>
    </a:lvl3pPr>
    <a:lvl4pPr marL="1371600" algn="l" rtl="0" fontAlgn="base">
      <a:spcBef>
        <a:spcPct val="0"/>
      </a:spcBef>
      <a:spcAft>
        <a:spcPct val="0"/>
      </a:spcAft>
      <a:defRPr sz="2000" kern="1200">
        <a:solidFill>
          <a:schemeClr val="tx1"/>
        </a:solidFill>
        <a:latin typeface="Arial Narrow" pitchFamily="34" charset="0"/>
        <a:ea typeface="+mn-ea"/>
        <a:cs typeface="+mn-cs"/>
      </a:defRPr>
    </a:lvl4pPr>
    <a:lvl5pPr marL="1828800" algn="l" rtl="0" fontAlgn="base">
      <a:spcBef>
        <a:spcPct val="0"/>
      </a:spcBef>
      <a:spcAft>
        <a:spcPct val="0"/>
      </a:spcAft>
      <a:defRPr sz="2000" kern="1200">
        <a:solidFill>
          <a:schemeClr val="tx1"/>
        </a:solidFill>
        <a:latin typeface="Arial Narrow" pitchFamily="34" charset="0"/>
        <a:ea typeface="+mn-ea"/>
        <a:cs typeface="+mn-cs"/>
      </a:defRPr>
    </a:lvl5pPr>
    <a:lvl6pPr marL="2286000" algn="l" defTabSz="914400" rtl="0" eaLnBrk="1" latinLnBrk="0" hangingPunct="1">
      <a:defRPr sz="2000" kern="1200">
        <a:solidFill>
          <a:schemeClr val="tx1"/>
        </a:solidFill>
        <a:latin typeface="Arial Narrow" pitchFamily="34" charset="0"/>
        <a:ea typeface="+mn-ea"/>
        <a:cs typeface="+mn-cs"/>
      </a:defRPr>
    </a:lvl6pPr>
    <a:lvl7pPr marL="2743200" algn="l" defTabSz="914400" rtl="0" eaLnBrk="1" latinLnBrk="0" hangingPunct="1">
      <a:defRPr sz="2000" kern="1200">
        <a:solidFill>
          <a:schemeClr val="tx1"/>
        </a:solidFill>
        <a:latin typeface="Arial Narrow" pitchFamily="34" charset="0"/>
        <a:ea typeface="+mn-ea"/>
        <a:cs typeface="+mn-cs"/>
      </a:defRPr>
    </a:lvl7pPr>
    <a:lvl8pPr marL="3200400" algn="l" defTabSz="914400" rtl="0" eaLnBrk="1" latinLnBrk="0" hangingPunct="1">
      <a:defRPr sz="2000" kern="1200">
        <a:solidFill>
          <a:schemeClr val="tx1"/>
        </a:solidFill>
        <a:latin typeface="Arial Narrow" pitchFamily="34" charset="0"/>
        <a:ea typeface="+mn-ea"/>
        <a:cs typeface="+mn-cs"/>
      </a:defRPr>
    </a:lvl8pPr>
    <a:lvl9pPr marL="3657600" algn="l" defTabSz="914400" rtl="0" eaLnBrk="1" latinLnBrk="0" hangingPunct="1">
      <a:defRPr sz="20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CFF"/>
    <a:srgbClr val="A9CFA1"/>
    <a:srgbClr val="FFFFAF"/>
    <a:srgbClr val="FFFFCC"/>
    <a:srgbClr val="97D0FF"/>
    <a:srgbClr val="993366"/>
    <a:srgbClr val="E10000"/>
    <a:srgbClr val="0000FF"/>
    <a:srgbClr val="CC00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1" autoAdjust="0"/>
    <p:restoredTop sz="94672" autoAdjust="0"/>
  </p:normalViewPr>
  <p:slideViewPr>
    <p:cSldViewPr showGuides="1">
      <p:cViewPr>
        <p:scale>
          <a:sx n="90" d="100"/>
          <a:sy n="90" d="100"/>
        </p:scale>
        <p:origin x="-2418" y="-348"/>
      </p:cViewPr>
      <p:guideLst>
        <p:guide orient="horz" pos="527"/>
        <p:guide orient="horz" pos="3249"/>
        <p:guide pos="158"/>
      </p:guideLst>
    </p:cSldViewPr>
  </p:slideViewPr>
  <p:outlineViewPr>
    <p:cViewPr>
      <p:scale>
        <a:sx n="33" d="100"/>
        <a:sy n="33" d="100"/>
      </p:scale>
      <p:origin x="0" y="5388"/>
    </p:cViewPr>
  </p:outlineViewPr>
  <p:notesTextViewPr>
    <p:cViewPr>
      <p:scale>
        <a:sx n="100" d="100"/>
        <a:sy n="100" d="100"/>
      </p:scale>
      <p:origin x="0" y="0"/>
    </p:cViewPr>
  </p:notesTextViewPr>
  <p:sorterViewPr>
    <p:cViewPr>
      <p:scale>
        <a:sx n="100" d="100"/>
        <a:sy n="100" d="100"/>
      </p:scale>
      <p:origin x="0" y="594"/>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image" Target="../media/image28.wmf"/><Relationship Id="rId7" Type="http://schemas.openxmlformats.org/officeDocument/2006/relationships/image" Target="../media/image32.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 Id="rId9"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charset="0"/>
              </a:defRPr>
            </a:lvl1pPr>
          </a:lstStyle>
          <a:p>
            <a:pPr>
              <a:defRPr/>
            </a:pPr>
            <a:endParaRPr lang="en-US"/>
          </a:p>
        </p:txBody>
      </p:sp>
      <p:sp>
        <p:nvSpPr>
          <p:cNvPr id="3379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charset="0"/>
              </a:defRPr>
            </a:lvl1pPr>
          </a:lstStyle>
          <a:p>
            <a:pPr>
              <a:defRPr/>
            </a:pPr>
            <a:fld id="{14924372-FBA8-4F59-AF18-841E39DF2DD6}" type="datetimeFigureOut">
              <a:rPr lang="en-US"/>
              <a:pPr>
                <a:defRPr/>
              </a:pPr>
              <a:t>7/9/2013</a:t>
            </a:fld>
            <a:endParaRPr lang="en-US"/>
          </a:p>
        </p:txBody>
      </p:sp>
      <p:sp>
        <p:nvSpPr>
          <p:cNvPr id="3379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charset="0"/>
              </a:defRPr>
            </a:lvl1pPr>
          </a:lstStyle>
          <a:p>
            <a:pPr>
              <a:defRPr/>
            </a:pPr>
            <a:endParaRPr lang="en-US"/>
          </a:p>
        </p:txBody>
      </p:sp>
      <p:sp>
        <p:nvSpPr>
          <p:cNvPr id="3379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atin typeface="Arial" charset="0"/>
              </a:defRPr>
            </a:lvl1pPr>
          </a:lstStyle>
          <a:p>
            <a:pPr>
              <a:defRPr/>
            </a:pPr>
            <a:fld id="{3281A99A-8B9F-4320-9FB3-2AD39B6B8B2E}" type="slidenum">
              <a:rPr lang="en-US"/>
              <a:pPr>
                <a:defRPr/>
              </a:pPr>
              <a:t>‹#›</a:t>
            </a:fld>
            <a:endParaRPr lang="en-US"/>
          </a:p>
        </p:txBody>
      </p:sp>
    </p:spTree>
    <p:extLst>
      <p:ext uri="{BB962C8B-B14F-4D97-AF65-F5344CB8AC3E}">
        <p14:creationId xmlns:p14="http://schemas.microsoft.com/office/powerpoint/2010/main" val="3130102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charset="0"/>
              </a:defRPr>
            </a:lvl1pPr>
          </a:lstStyle>
          <a:p>
            <a:pPr>
              <a:defRPr/>
            </a:pPr>
            <a:endParaRPr lang="en-US"/>
          </a:p>
        </p:txBody>
      </p:sp>
      <p:sp>
        <p:nvSpPr>
          <p:cNvPr id="36867" name="Rectangle 3"/>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charset="0"/>
              </a:defRPr>
            </a:lvl1pPr>
          </a:lstStyle>
          <a:p>
            <a:pPr>
              <a:defRPr/>
            </a:pPr>
            <a:fld id="{C60FD46A-F14B-47B8-9C0A-22601EF24568}" type="datetimeFigureOut">
              <a:rPr lang="en-US"/>
              <a:pPr>
                <a:defRPr/>
              </a:pPr>
              <a:t>7/9/2013</a:t>
            </a:fld>
            <a:endParaRPr lang="en-US"/>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charset="0"/>
              </a:defRPr>
            </a:lvl1pPr>
          </a:lstStyle>
          <a:p>
            <a:pPr>
              <a:defRPr/>
            </a:pPr>
            <a:endParaRPr lang="en-US"/>
          </a:p>
        </p:txBody>
      </p:sp>
      <p:sp>
        <p:nvSpPr>
          <p:cNvPr id="3687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atin typeface="Arial" charset="0"/>
              </a:defRPr>
            </a:lvl1pPr>
          </a:lstStyle>
          <a:p>
            <a:pPr>
              <a:defRPr/>
            </a:pPr>
            <a:fld id="{690B2772-FB59-4633-8EFA-002FEA2DEAFA}" type="slidenum">
              <a:rPr lang="en-US"/>
              <a:pPr>
                <a:defRPr/>
              </a:pPr>
              <a:t>‹#›</a:t>
            </a:fld>
            <a:endParaRPr lang="en-US"/>
          </a:p>
        </p:txBody>
      </p:sp>
    </p:spTree>
    <p:extLst>
      <p:ext uri="{BB962C8B-B14F-4D97-AF65-F5344CB8AC3E}">
        <p14:creationId xmlns:p14="http://schemas.microsoft.com/office/powerpoint/2010/main" val="984884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7" rIns="93172" bIns="46587" anchor="b"/>
          <a:lstStyle>
            <a:lvl1pPr defTabSz="931863" eaLnBrk="0" hangingPunct="0">
              <a:defRPr sz="2000">
                <a:solidFill>
                  <a:schemeClr val="tx1"/>
                </a:solidFill>
                <a:latin typeface="Arial Narrow" pitchFamily="34" charset="0"/>
              </a:defRPr>
            </a:lvl1pPr>
            <a:lvl2pPr marL="742950" indent="-285750" defTabSz="931863" eaLnBrk="0" hangingPunct="0">
              <a:defRPr sz="2000">
                <a:solidFill>
                  <a:schemeClr val="tx1"/>
                </a:solidFill>
                <a:latin typeface="Arial Narrow" pitchFamily="34" charset="0"/>
              </a:defRPr>
            </a:lvl2pPr>
            <a:lvl3pPr marL="1143000" indent="-228600" defTabSz="931863" eaLnBrk="0" hangingPunct="0">
              <a:defRPr sz="2000">
                <a:solidFill>
                  <a:schemeClr val="tx1"/>
                </a:solidFill>
                <a:latin typeface="Arial Narrow" pitchFamily="34" charset="0"/>
              </a:defRPr>
            </a:lvl3pPr>
            <a:lvl4pPr marL="1600200" indent="-228600" defTabSz="931863" eaLnBrk="0" hangingPunct="0">
              <a:defRPr sz="2000">
                <a:solidFill>
                  <a:schemeClr val="tx1"/>
                </a:solidFill>
                <a:latin typeface="Arial Narrow" pitchFamily="34" charset="0"/>
              </a:defRPr>
            </a:lvl4pPr>
            <a:lvl5pPr marL="2057400" indent="-228600" defTabSz="931863" eaLnBrk="0" hangingPunct="0">
              <a:defRPr sz="2000">
                <a:solidFill>
                  <a:schemeClr val="tx1"/>
                </a:solidFill>
                <a:latin typeface="Arial Narrow" pitchFamily="34" charset="0"/>
              </a:defRPr>
            </a:lvl5pPr>
            <a:lvl6pPr marL="2514600" indent="-228600" defTabSz="931863" eaLnBrk="0" fontAlgn="base" hangingPunct="0">
              <a:spcBef>
                <a:spcPct val="0"/>
              </a:spcBef>
              <a:spcAft>
                <a:spcPct val="0"/>
              </a:spcAft>
              <a:defRPr sz="2000">
                <a:solidFill>
                  <a:schemeClr val="tx1"/>
                </a:solidFill>
                <a:latin typeface="Arial Narrow" pitchFamily="34" charset="0"/>
              </a:defRPr>
            </a:lvl6pPr>
            <a:lvl7pPr marL="2971800" indent="-228600" defTabSz="931863" eaLnBrk="0" fontAlgn="base" hangingPunct="0">
              <a:spcBef>
                <a:spcPct val="0"/>
              </a:spcBef>
              <a:spcAft>
                <a:spcPct val="0"/>
              </a:spcAft>
              <a:defRPr sz="2000">
                <a:solidFill>
                  <a:schemeClr val="tx1"/>
                </a:solidFill>
                <a:latin typeface="Arial Narrow" pitchFamily="34" charset="0"/>
              </a:defRPr>
            </a:lvl7pPr>
            <a:lvl8pPr marL="3429000" indent="-228600" defTabSz="931863" eaLnBrk="0" fontAlgn="base" hangingPunct="0">
              <a:spcBef>
                <a:spcPct val="0"/>
              </a:spcBef>
              <a:spcAft>
                <a:spcPct val="0"/>
              </a:spcAft>
              <a:defRPr sz="2000">
                <a:solidFill>
                  <a:schemeClr val="tx1"/>
                </a:solidFill>
                <a:latin typeface="Arial Narrow" pitchFamily="34" charset="0"/>
              </a:defRPr>
            </a:lvl8pPr>
            <a:lvl9pPr marL="3886200" indent="-228600" defTabSz="931863" eaLnBrk="0" fontAlgn="base" hangingPunct="0">
              <a:spcBef>
                <a:spcPct val="0"/>
              </a:spcBef>
              <a:spcAft>
                <a:spcPct val="0"/>
              </a:spcAft>
              <a:defRPr sz="2000">
                <a:solidFill>
                  <a:schemeClr val="tx1"/>
                </a:solidFill>
                <a:latin typeface="Arial Narrow" pitchFamily="34" charset="0"/>
              </a:defRPr>
            </a:lvl9pPr>
          </a:lstStyle>
          <a:p>
            <a:pPr algn="r" eaLnBrk="1" hangingPunct="1"/>
            <a:fld id="{19D94401-FFF3-43AE-827A-67F3FBA298CA}" type="slidenum">
              <a:rPr lang="en-US" sz="1200">
                <a:latin typeface="Arial" charset="0"/>
              </a:rPr>
              <a:pPr algn="r" eaLnBrk="1" hangingPunct="1"/>
              <a:t>2</a:t>
            </a:fld>
            <a:endParaRPr lang="en-US" sz="120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7" rIns="93172" bIns="46587"/>
          <a:lstStyle/>
          <a:p>
            <a:endParaRPr lang="en-US" baseline="-25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RO: Change the arrows for H2O</a:t>
            </a:r>
          </a:p>
          <a:p>
            <a:pPr eaLnBrk="1" hangingPunct="1"/>
            <a:r>
              <a:rPr lang="en-US" smtClean="0"/>
              <a:t>???Do we show delta? But the membrane is curved!!!</a:t>
            </a:r>
          </a:p>
          <a:p>
            <a:pPr eaLnBrk="1" hangingPunct="1"/>
            <a:r>
              <a:rPr lang="en-US" smtClean="0"/>
              <a:t>Show BECS … figure legend: convection/infinite resevoir, no rxs.</a:t>
            </a:r>
          </a:p>
          <a:p>
            <a:pPr eaLnBrk="1" hangingPunct="1"/>
            <a:r>
              <a:rPr lang="en-US" smtClean="0"/>
              <a:t>eUL … delta … legend: no convection, only diffusion, rxs.</a:t>
            </a:r>
          </a:p>
          <a:p>
            <a:pPr eaLnBrk="1" hangingPunct="1"/>
            <a:endParaRPr lang="en-US" smtClean="0"/>
          </a:p>
          <a:p>
            <a:pPr eaLnBrk="1" hangingPunct="1"/>
            <a:r>
              <a:rPr lang="en-US" smtClean="0"/>
              <a:t>RO to WFB: Should we call eUL ECS (extracellular space) and shouldn’t iUL be only intracellular space (in fact, according to WFB there is no real intracellular UL)? We do not want to use the word unstirred layer!!!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RO: Change the arrows for H2O</a:t>
            </a:r>
          </a:p>
          <a:p>
            <a:pPr eaLnBrk="1" hangingPunct="1"/>
            <a:r>
              <a:rPr lang="en-US" smtClean="0"/>
              <a:t>???Do we show delta? But the membrane is curved!!!</a:t>
            </a:r>
          </a:p>
          <a:p>
            <a:pPr eaLnBrk="1" hangingPunct="1"/>
            <a:r>
              <a:rPr lang="en-US" smtClean="0"/>
              <a:t>Show BECS … figure legend: convection/infinite resevoir, no rxs.</a:t>
            </a:r>
          </a:p>
          <a:p>
            <a:pPr eaLnBrk="1" hangingPunct="1"/>
            <a:r>
              <a:rPr lang="en-US" smtClean="0"/>
              <a:t>eUL … delta … legend: no convection, only diffusion, rxs.</a:t>
            </a:r>
          </a:p>
          <a:p>
            <a:pPr eaLnBrk="1" hangingPunct="1"/>
            <a:endParaRPr lang="en-US" smtClean="0"/>
          </a:p>
          <a:p>
            <a:pPr eaLnBrk="1" hangingPunct="1"/>
            <a:r>
              <a:rPr lang="en-US" smtClean="0"/>
              <a:t>RO to WFB: Should we call eUL ECS (extracellular space) and shouldn’t iUL be only intracellular space (in fact, according to WFB there is no real intracellular UL)? We do not want to use the word unstirred layer!!!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000">
                <a:solidFill>
                  <a:schemeClr val="tx1"/>
                </a:solidFill>
                <a:latin typeface="Arial Narrow" pitchFamily="34" charset="0"/>
              </a:defRPr>
            </a:lvl1pPr>
            <a:lvl2pPr marL="742950" indent="-285750" defTabSz="931863" eaLnBrk="0" hangingPunct="0">
              <a:defRPr sz="2000">
                <a:solidFill>
                  <a:schemeClr val="tx1"/>
                </a:solidFill>
                <a:latin typeface="Arial Narrow" pitchFamily="34" charset="0"/>
              </a:defRPr>
            </a:lvl2pPr>
            <a:lvl3pPr marL="1143000" indent="-228600" defTabSz="931863" eaLnBrk="0" hangingPunct="0">
              <a:defRPr sz="2000">
                <a:solidFill>
                  <a:schemeClr val="tx1"/>
                </a:solidFill>
                <a:latin typeface="Arial Narrow" pitchFamily="34" charset="0"/>
              </a:defRPr>
            </a:lvl3pPr>
            <a:lvl4pPr marL="1600200" indent="-228600" defTabSz="931863" eaLnBrk="0" hangingPunct="0">
              <a:defRPr sz="2000">
                <a:solidFill>
                  <a:schemeClr val="tx1"/>
                </a:solidFill>
                <a:latin typeface="Arial Narrow" pitchFamily="34" charset="0"/>
              </a:defRPr>
            </a:lvl4pPr>
            <a:lvl5pPr marL="2057400" indent="-228600" defTabSz="931863" eaLnBrk="0" hangingPunct="0">
              <a:defRPr sz="2000">
                <a:solidFill>
                  <a:schemeClr val="tx1"/>
                </a:solidFill>
                <a:latin typeface="Arial Narrow" pitchFamily="34" charset="0"/>
              </a:defRPr>
            </a:lvl5pPr>
            <a:lvl6pPr marL="2514600" indent="-228600" defTabSz="931863" eaLnBrk="0" fontAlgn="base" hangingPunct="0">
              <a:spcBef>
                <a:spcPct val="0"/>
              </a:spcBef>
              <a:spcAft>
                <a:spcPct val="0"/>
              </a:spcAft>
              <a:defRPr sz="2000">
                <a:solidFill>
                  <a:schemeClr val="tx1"/>
                </a:solidFill>
                <a:latin typeface="Arial Narrow" pitchFamily="34" charset="0"/>
              </a:defRPr>
            </a:lvl6pPr>
            <a:lvl7pPr marL="2971800" indent="-228600" defTabSz="931863" eaLnBrk="0" fontAlgn="base" hangingPunct="0">
              <a:spcBef>
                <a:spcPct val="0"/>
              </a:spcBef>
              <a:spcAft>
                <a:spcPct val="0"/>
              </a:spcAft>
              <a:defRPr sz="2000">
                <a:solidFill>
                  <a:schemeClr val="tx1"/>
                </a:solidFill>
                <a:latin typeface="Arial Narrow" pitchFamily="34" charset="0"/>
              </a:defRPr>
            </a:lvl7pPr>
            <a:lvl8pPr marL="3429000" indent="-228600" defTabSz="931863" eaLnBrk="0" fontAlgn="base" hangingPunct="0">
              <a:spcBef>
                <a:spcPct val="0"/>
              </a:spcBef>
              <a:spcAft>
                <a:spcPct val="0"/>
              </a:spcAft>
              <a:defRPr sz="2000">
                <a:solidFill>
                  <a:schemeClr val="tx1"/>
                </a:solidFill>
                <a:latin typeface="Arial Narrow" pitchFamily="34" charset="0"/>
              </a:defRPr>
            </a:lvl8pPr>
            <a:lvl9pPr marL="3886200" indent="-228600" defTabSz="931863" eaLnBrk="0" fontAlgn="base" hangingPunct="0">
              <a:spcBef>
                <a:spcPct val="0"/>
              </a:spcBef>
              <a:spcAft>
                <a:spcPct val="0"/>
              </a:spcAft>
              <a:defRPr sz="2000">
                <a:solidFill>
                  <a:schemeClr val="tx1"/>
                </a:solidFill>
                <a:latin typeface="Arial Narrow" pitchFamily="34" charset="0"/>
              </a:defRPr>
            </a:lvl9pPr>
          </a:lstStyle>
          <a:p>
            <a:fld id="{647FFE04-3F9E-4090-9F43-47F87C26B4DF}" type="slidenum">
              <a:rPr lang="en-US" sz="1200" smtClean="0">
                <a:latin typeface="Times New Roman" pitchFamily="18" charset="0"/>
              </a:rPr>
              <a:pPr/>
              <a:t>8</a:t>
            </a:fld>
            <a:endParaRPr lang="en-US" sz="120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20 shells total</a:t>
            </a:r>
          </a:p>
          <a:p>
            <a:r>
              <a:rPr lang="en-US" smtClean="0"/>
              <a:t>5 outer shells</a:t>
            </a:r>
          </a:p>
          <a:p>
            <a:r>
              <a:rPr lang="en-US" smtClean="0"/>
              <a:t>15 inner shells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Charcoal gray line: 63, 63, 63</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000">
                <a:solidFill>
                  <a:schemeClr val="tx1"/>
                </a:solidFill>
                <a:latin typeface="Arial Narrow" pitchFamily="34" charset="0"/>
              </a:defRPr>
            </a:lvl1pPr>
            <a:lvl2pPr marL="742950" indent="-285750" defTabSz="931863" eaLnBrk="0" hangingPunct="0">
              <a:defRPr sz="2000">
                <a:solidFill>
                  <a:schemeClr val="tx1"/>
                </a:solidFill>
                <a:latin typeface="Arial Narrow" pitchFamily="34" charset="0"/>
              </a:defRPr>
            </a:lvl2pPr>
            <a:lvl3pPr marL="1143000" indent="-228600" defTabSz="931863" eaLnBrk="0" hangingPunct="0">
              <a:defRPr sz="2000">
                <a:solidFill>
                  <a:schemeClr val="tx1"/>
                </a:solidFill>
                <a:latin typeface="Arial Narrow" pitchFamily="34" charset="0"/>
              </a:defRPr>
            </a:lvl3pPr>
            <a:lvl4pPr marL="1600200" indent="-228600" defTabSz="931863" eaLnBrk="0" hangingPunct="0">
              <a:defRPr sz="2000">
                <a:solidFill>
                  <a:schemeClr val="tx1"/>
                </a:solidFill>
                <a:latin typeface="Arial Narrow" pitchFamily="34" charset="0"/>
              </a:defRPr>
            </a:lvl4pPr>
            <a:lvl5pPr marL="2057400" indent="-228600" defTabSz="931863" eaLnBrk="0" hangingPunct="0">
              <a:defRPr sz="2000">
                <a:solidFill>
                  <a:schemeClr val="tx1"/>
                </a:solidFill>
                <a:latin typeface="Arial Narrow" pitchFamily="34" charset="0"/>
              </a:defRPr>
            </a:lvl5pPr>
            <a:lvl6pPr marL="2514600" indent="-228600" defTabSz="931863" eaLnBrk="0" fontAlgn="base" hangingPunct="0">
              <a:spcBef>
                <a:spcPct val="0"/>
              </a:spcBef>
              <a:spcAft>
                <a:spcPct val="0"/>
              </a:spcAft>
              <a:defRPr sz="2000">
                <a:solidFill>
                  <a:schemeClr val="tx1"/>
                </a:solidFill>
                <a:latin typeface="Arial Narrow" pitchFamily="34" charset="0"/>
              </a:defRPr>
            </a:lvl6pPr>
            <a:lvl7pPr marL="2971800" indent="-228600" defTabSz="931863" eaLnBrk="0" fontAlgn="base" hangingPunct="0">
              <a:spcBef>
                <a:spcPct val="0"/>
              </a:spcBef>
              <a:spcAft>
                <a:spcPct val="0"/>
              </a:spcAft>
              <a:defRPr sz="2000">
                <a:solidFill>
                  <a:schemeClr val="tx1"/>
                </a:solidFill>
                <a:latin typeface="Arial Narrow" pitchFamily="34" charset="0"/>
              </a:defRPr>
            </a:lvl7pPr>
            <a:lvl8pPr marL="3429000" indent="-228600" defTabSz="931863" eaLnBrk="0" fontAlgn="base" hangingPunct="0">
              <a:spcBef>
                <a:spcPct val="0"/>
              </a:spcBef>
              <a:spcAft>
                <a:spcPct val="0"/>
              </a:spcAft>
              <a:defRPr sz="2000">
                <a:solidFill>
                  <a:schemeClr val="tx1"/>
                </a:solidFill>
                <a:latin typeface="Arial Narrow" pitchFamily="34" charset="0"/>
              </a:defRPr>
            </a:lvl8pPr>
            <a:lvl9pPr marL="3886200" indent="-228600" defTabSz="931863" eaLnBrk="0" fontAlgn="base" hangingPunct="0">
              <a:spcBef>
                <a:spcPct val="0"/>
              </a:spcBef>
              <a:spcAft>
                <a:spcPct val="0"/>
              </a:spcAft>
              <a:defRPr sz="2000">
                <a:solidFill>
                  <a:schemeClr val="tx1"/>
                </a:solidFill>
                <a:latin typeface="Arial Narrow" pitchFamily="34" charset="0"/>
              </a:defRPr>
            </a:lvl9pPr>
          </a:lstStyle>
          <a:p>
            <a:fld id="{BB1CC11D-D45E-4267-A02D-37DF7C311913}" type="slidenum">
              <a:rPr lang="en-US" sz="1200" smtClean="0">
                <a:latin typeface="Arial" charset="0"/>
              </a:rPr>
              <a:pPr/>
              <a:t>12</a:t>
            </a:fld>
            <a:endParaRPr lang="en-US" sz="120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000">
                <a:solidFill>
                  <a:schemeClr val="tx1"/>
                </a:solidFill>
                <a:latin typeface="Arial Narrow" pitchFamily="34" charset="0"/>
              </a:defRPr>
            </a:lvl1pPr>
            <a:lvl2pPr marL="742950" indent="-285750" defTabSz="931863" eaLnBrk="0" hangingPunct="0">
              <a:defRPr sz="2000">
                <a:solidFill>
                  <a:schemeClr val="tx1"/>
                </a:solidFill>
                <a:latin typeface="Arial Narrow" pitchFamily="34" charset="0"/>
              </a:defRPr>
            </a:lvl2pPr>
            <a:lvl3pPr marL="1143000" indent="-228600" defTabSz="931863" eaLnBrk="0" hangingPunct="0">
              <a:defRPr sz="2000">
                <a:solidFill>
                  <a:schemeClr val="tx1"/>
                </a:solidFill>
                <a:latin typeface="Arial Narrow" pitchFamily="34" charset="0"/>
              </a:defRPr>
            </a:lvl3pPr>
            <a:lvl4pPr marL="1600200" indent="-228600" defTabSz="931863" eaLnBrk="0" hangingPunct="0">
              <a:defRPr sz="2000">
                <a:solidFill>
                  <a:schemeClr val="tx1"/>
                </a:solidFill>
                <a:latin typeface="Arial Narrow" pitchFamily="34" charset="0"/>
              </a:defRPr>
            </a:lvl4pPr>
            <a:lvl5pPr marL="2057400" indent="-228600" defTabSz="931863" eaLnBrk="0" hangingPunct="0">
              <a:defRPr sz="2000">
                <a:solidFill>
                  <a:schemeClr val="tx1"/>
                </a:solidFill>
                <a:latin typeface="Arial Narrow" pitchFamily="34" charset="0"/>
              </a:defRPr>
            </a:lvl5pPr>
            <a:lvl6pPr marL="2514600" indent="-228600" defTabSz="931863" eaLnBrk="0" fontAlgn="base" hangingPunct="0">
              <a:spcBef>
                <a:spcPct val="0"/>
              </a:spcBef>
              <a:spcAft>
                <a:spcPct val="0"/>
              </a:spcAft>
              <a:defRPr sz="2000">
                <a:solidFill>
                  <a:schemeClr val="tx1"/>
                </a:solidFill>
                <a:latin typeface="Arial Narrow" pitchFamily="34" charset="0"/>
              </a:defRPr>
            </a:lvl6pPr>
            <a:lvl7pPr marL="2971800" indent="-228600" defTabSz="931863" eaLnBrk="0" fontAlgn="base" hangingPunct="0">
              <a:spcBef>
                <a:spcPct val="0"/>
              </a:spcBef>
              <a:spcAft>
                <a:spcPct val="0"/>
              </a:spcAft>
              <a:defRPr sz="2000">
                <a:solidFill>
                  <a:schemeClr val="tx1"/>
                </a:solidFill>
                <a:latin typeface="Arial Narrow" pitchFamily="34" charset="0"/>
              </a:defRPr>
            </a:lvl7pPr>
            <a:lvl8pPr marL="3429000" indent="-228600" defTabSz="931863" eaLnBrk="0" fontAlgn="base" hangingPunct="0">
              <a:spcBef>
                <a:spcPct val="0"/>
              </a:spcBef>
              <a:spcAft>
                <a:spcPct val="0"/>
              </a:spcAft>
              <a:defRPr sz="2000">
                <a:solidFill>
                  <a:schemeClr val="tx1"/>
                </a:solidFill>
                <a:latin typeface="Arial Narrow" pitchFamily="34" charset="0"/>
              </a:defRPr>
            </a:lvl8pPr>
            <a:lvl9pPr marL="3886200" indent="-228600" defTabSz="931863" eaLnBrk="0" fontAlgn="base" hangingPunct="0">
              <a:spcBef>
                <a:spcPct val="0"/>
              </a:spcBef>
              <a:spcAft>
                <a:spcPct val="0"/>
              </a:spcAft>
              <a:defRPr sz="2000">
                <a:solidFill>
                  <a:schemeClr val="tx1"/>
                </a:solidFill>
                <a:latin typeface="Arial Narrow" pitchFamily="34" charset="0"/>
              </a:defRPr>
            </a:lvl9pPr>
          </a:lstStyle>
          <a:p>
            <a:fld id="{8F90CBDC-FB98-43D0-8663-452BBE4F245F}" type="slidenum">
              <a:rPr lang="en-US" sz="1200" smtClean="0">
                <a:latin typeface="Times New Roman" pitchFamily="18" charset="0"/>
              </a:rPr>
              <a:pPr/>
              <a:t>13</a:t>
            </a:fld>
            <a:endParaRPr lang="en-US" sz="1200"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Blue</a:t>
            </a:r>
          </a:p>
          <a:p>
            <a:r>
              <a:rPr lang="en-US" smtClean="0"/>
              <a:t>Deleted in 2010: </a:t>
            </a:r>
            <a:r>
              <a:rPr lang="en-US" sz="800" smtClean="0">
                <a:latin typeface="Arial Narrow" pitchFamily="34" charset="0"/>
              </a:rPr>
              <a:t>Do isolated, perfused proximal tubules from AQP1-nulls show a decreased adaptation to acidosis?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0B2772-FB59-4633-8EFA-002FEA2DEAFA}" type="slidenum">
              <a:rPr lang="en-US" smtClean="0"/>
              <a:pPr>
                <a:defRPr/>
              </a:pPr>
              <a:t>22</a:t>
            </a:fld>
            <a:endParaRPr lang="en-US"/>
          </a:p>
        </p:txBody>
      </p:sp>
    </p:spTree>
    <p:extLst>
      <p:ext uri="{BB962C8B-B14F-4D97-AF65-F5344CB8AC3E}">
        <p14:creationId xmlns:p14="http://schemas.microsoft.com/office/powerpoint/2010/main" val="158281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79CDE3-5B09-4648-8ACD-A034A6FE8BA1}" type="slidenum">
              <a:rPr lang="en-US"/>
              <a:pPr>
                <a:defRPr/>
              </a:pPr>
              <a:t>‹#›</a:t>
            </a:fld>
            <a:endParaRPr lang="en-US"/>
          </a:p>
        </p:txBody>
      </p:sp>
    </p:spTree>
    <p:extLst>
      <p:ext uri="{BB962C8B-B14F-4D97-AF65-F5344CB8AC3E}">
        <p14:creationId xmlns:p14="http://schemas.microsoft.com/office/powerpoint/2010/main" val="3343383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864E7C-07F1-4097-86EE-AC663A7A2AD9}" type="slidenum">
              <a:rPr lang="en-US"/>
              <a:pPr>
                <a:defRPr/>
              </a:pPr>
              <a:t>‹#›</a:t>
            </a:fld>
            <a:endParaRPr lang="en-US"/>
          </a:p>
        </p:txBody>
      </p:sp>
    </p:spTree>
    <p:extLst>
      <p:ext uri="{BB962C8B-B14F-4D97-AF65-F5344CB8AC3E}">
        <p14:creationId xmlns:p14="http://schemas.microsoft.com/office/powerpoint/2010/main" val="356869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DE99A7-2320-4B7A-8C44-63FF5C2C43DE}" type="slidenum">
              <a:rPr lang="en-US"/>
              <a:pPr>
                <a:defRPr/>
              </a:pPr>
              <a:t>‹#›</a:t>
            </a:fld>
            <a:endParaRPr lang="en-US"/>
          </a:p>
        </p:txBody>
      </p:sp>
    </p:spTree>
    <p:extLst>
      <p:ext uri="{BB962C8B-B14F-4D97-AF65-F5344CB8AC3E}">
        <p14:creationId xmlns:p14="http://schemas.microsoft.com/office/powerpoint/2010/main" val="2469588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714CB9-60C7-4271-B999-00756F31B460}" type="slidenum">
              <a:rPr lang="en-US"/>
              <a:pPr>
                <a:defRPr/>
              </a:pPr>
              <a:t>‹#›</a:t>
            </a:fld>
            <a:endParaRPr lang="en-US"/>
          </a:p>
        </p:txBody>
      </p:sp>
    </p:spTree>
    <p:extLst>
      <p:ext uri="{BB962C8B-B14F-4D97-AF65-F5344CB8AC3E}">
        <p14:creationId xmlns:p14="http://schemas.microsoft.com/office/powerpoint/2010/main" val="4170787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7938"/>
            <a:ext cx="7772400" cy="8826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332038"/>
            <a:ext cx="6400800" cy="1050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D910E9-AF9D-404C-9E93-F75DB3638074}" type="slidenum">
              <a:rPr lang="en-US"/>
              <a:pPr>
                <a:defRPr/>
              </a:pPr>
              <a:t>‹#›</a:t>
            </a:fld>
            <a:endParaRPr lang="en-US"/>
          </a:p>
        </p:txBody>
      </p:sp>
    </p:spTree>
    <p:extLst>
      <p:ext uri="{BB962C8B-B14F-4D97-AF65-F5344CB8AC3E}">
        <p14:creationId xmlns:p14="http://schemas.microsoft.com/office/powerpoint/2010/main" val="958868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D9851E-FA10-42BC-A33C-E167E6221C60}" type="slidenum">
              <a:rPr lang="en-US"/>
              <a:pPr>
                <a:defRPr/>
              </a:pPr>
              <a:t>‹#›</a:t>
            </a:fld>
            <a:endParaRPr lang="en-US"/>
          </a:p>
        </p:txBody>
      </p:sp>
    </p:spTree>
    <p:extLst>
      <p:ext uri="{BB962C8B-B14F-4D97-AF65-F5344CB8AC3E}">
        <p14:creationId xmlns:p14="http://schemas.microsoft.com/office/powerpoint/2010/main" val="1669918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644775"/>
            <a:ext cx="7772400" cy="8159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744663"/>
            <a:ext cx="7772400" cy="9001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BDFF0D-17F6-40C6-9D3B-C6A119A60C5C}" type="slidenum">
              <a:rPr lang="en-US"/>
              <a:pPr>
                <a:defRPr/>
              </a:pPr>
              <a:t>‹#›</a:t>
            </a:fld>
            <a:endParaRPr lang="en-US"/>
          </a:p>
        </p:txBody>
      </p:sp>
    </p:spTree>
    <p:extLst>
      <p:ext uri="{BB962C8B-B14F-4D97-AF65-F5344CB8AC3E}">
        <p14:creationId xmlns:p14="http://schemas.microsoft.com/office/powerpoint/2010/main" val="1164630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8600" cy="271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60438"/>
            <a:ext cx="4038600" cy="271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271DE8-74C2-48D3-B9A0-94EAB0CB4427}" type="slidenum">
              <a:rPr lang="en-US"/>
              <a:pPr>
                <a:defRPr/>
              </a:pPr>
              <a:t>‹#›</a:t>
            </a:fld>
            <a:endParaRPr lang="en-US"/>
          </a:p>
        </p:txBody>
      </p:sp>
    </p:spTree>
    <p:extLst>
      <p:ext uri="{BB962C8B-B14F-4D97-AF65-F5344CB8AC3E}">
        <p14:creationId xmlns:p14="http://schemas.microsoft.com/office/powerpoint/2010/main" val="3550318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20750"/>
            <a:ext cx="4040188" cy="384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304925"/>
            <a:ext cx="4040188" cy="23701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0750"/>
            <a:ext cx="4041775" cy="384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04925"/>
            <a:ext cx="4041775" cy="23701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6A542D-2AA3-4159-BA3A-6D0594D50418}" type="slidenum">
              <a:rPr lang="en-US"/>
              <a:pPr>
                <a:defRPr/>
              </a:pPr>
              <a:t>‹#›</a:t>
            </a:fld>
            <a:endParaRPr lang="en-US"/>
          </a:p>
        </p:txBody>
      </p:sp>
    </p:spTree>
    <p:extLst>
      <p:ext uri="{BB962C8B-B14F-4D97-AF65-F5344CB8AC3E}">
        <p14:creationId xmlns:p14="http://schemas.microsoft.com/office/powerpoint/2010/main" val="360430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795BF71-1F83-4601-9655-A51FD9668A95}" type="slidenum">
              <a:rPr lang="en-US"/>
              <a:pPr>
                <a:defRPr/>
              </a:pPr>
              <a:t>‹#›</a:t>
            </a:fld>
            <a:endParaRPr lang="en-US"/>
          </a:p>
        </p:txBody>
      </p:sp>
    </p:spTree>
    <p:extLst>
      <p:ext uri="{BB962C8B-B14F-4D97-AF65-F5344CB8AC3E}">
        <p14:creationId xmlns:p14="http://schemas.microsoft.com/office/powerpoint/2010/main" val="2640579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11CC69D-C5AC-4B02-AF12-AFE7E97853C4}" type="slidenum">
              <a:rPr lang="en-US"/>
              <a:pPr>
                <a:defRPr/>
              </a:pPr>
              <a:t>‹#›</a:t>
            </a:fld>
            <a:endParaRPr lang="en-US"/>
          </a:p>
        </p:txBody>
      </p:sp>
    </p:spTree>
    <p:extLst>
      <p:ext uri="{BB962C8B-B14F-4D97-AF65-F5344CB8AC3E}">
        <p14:creationId xmlns:p14="http://schemas.microsoft.com/office/powerpoint/2010/main" val="346160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3B18C9-DC3A-4D80-80B7-A4867847D0BA}" type="slidenum">
              <a:rPr lang="en-US"/>
              <a:pPr>
                <a:defRPr/>
              </a:pPr>
              <a:t>‹#›</a:t>
            </a:fld>
            <a:endParaRPr lang="en-US"/>
          </a:p>
        </p:txBody>
      </p:sp>
    </p:spTree>
    <p:extLst>
      <p:ext uri="{BB962C8B-B14F-4D97-AF65-F5344CB8AC3E}">
        <p14:creationId xmlns:p14="http://schemas.microsoft.com/office/powerpoint/2010/main" val="14545305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3513"/>
            <a:ext cx="3008313" cy="69691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63513"/>
            <a:ext cx="5111750" cy="3511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860425"/>
            <a:ext cx="3008313" cy="28146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AB0C1E-7ECD-44AB-935C-C23978D14FF2}" type="slidenum">
              <a:rPr lang="en-US"/>
              <a:pPr>
                <a:defRPr/>
              </a:pPr>
              <a:t>‹#›</a:t>
            </a:fld>
            <a:endParaRPr lang="en-US"/>
          </a:p>
        </p:txBody>
      </p:sp>
    </p:spTree>
    <p:extLst>
      <p:ext uri="{BB962C8B-B14F-4D97-AF65-F5344CB8AC3E}">
        <p14:creationId xmlns:p14="http://schemas.microsoft.com/office/powerpoint/2010/main" val="15059565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2879725"/>
            <a:ext cx="5486400" cy="34131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68300"/>
            <a:ext cx="5486400" cy="2468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3221038"/>
            <a:ext cx="5486400" cy="48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5E8D44-4BEC-4AFF-8862-75D9AAFB799D}" type="slidenum">
              <a:rPr lang="en-US"/>
              <a:pPr>
                <a:defRPr/>
              </a:pPr>
              <a:t>‹#›</a:t>
            </a:fld>
            <a:endParaRPr lang="en-US"/>
          </a:p>
        </p:txBody>
      </p:sp>
    </p:spTree>
    <p:extLst>
      <p:ext uri="{BB962C8B-B14F-4D97-AF65-F5344CB8AC3E}">
        <p14:creationId xmlns:p14="http://schemas.microsoft.com/office/powerpoint/2010/main" val="4126314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53D21D-25EC-4040-9829-9612FE15F002}" type="slidenum">
              <a:rPr lang="en-US"/>
              <a:pPr>
                <a:defRPr/>
              </a:pPr>
              <a:t>‹#›</a:t>
            </a:fld>
            <a:endParaRPr lang="en-US"/>
          </a:p>
        </p:txBody>
      </p:sp>
    </p:spTree>
    <p:extLst>
      <p:ext uri="{BB962C8B-B14F-4D97-AF65-F5344CB8AC3E}">
        <p14:creationId xmlns:p14="http://schemas.microsoft.com/office/powerpoint/2010/main" val="488502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5100"/>
            <a:ext cx="2057400" cy="350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5100"/>
            <a:ext cx="6019800" cy="350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42B18A-D0DD-4F9D-9146-A93C4C231635}" type="slidenum">
              <a:rPr lang="en-US"/>
              <a:pPr>
                <a:defRPr/>
              </a:pPr>
              <a:t>‹#›</a:t>
            </a:fld>
            <a:endParaRPr lang="en-US"/>
          </a:p>
        </p:txBody>
      </p:sp>
    </p:spTree>
    <p:extLst>
      <p:ext uri="{BB962C8B-B14F-4D97-AF65-F5344CB8AC3E}">
        <p14:creationId xmlns:p14="http://schemas.microsoft.com/office/powerpoint/2010/main" val="22464316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49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CF5618F-4F2B-460A-8738-05BBA0D6A03E}" type="slidenum">
              <a:rPr lang="en-US"/>
              <a:pPr>
                <a:defRPr/>
              </a:pPr>
              <a:t>‹#›</a:t>
            </a:fld>
            <a:endParaRPr lang="en-US"/>
          </a:p>
        </p:txBody>
      </p:sp>
    </p:spTree>
    <p:extLst>
      <p:ext uri="{BB962C8B-B14F-4D97-AF65-F5344CB8AC3E}">
        <p14:creationId xmlns:p14="http://schemas.microsoft.com/office/powerpoint/2010/main" val="391715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8B973C-C485-4974-881C-3232EEFB6CAE}" type="slidenum">
              <a:rPr lang="en-US"/>
              <a:pPr>
                <a:defRPr/>
              </a:pPr>
              <a:t>‹#›</a:t>
            </a:fld>
            <a:endParaRPr lang="en-US"/>
          </a:p>
        </p:txBody>
      </p:sp>
    </p:spTree>
    <p:extLst>
      <p:ext uri="{BB962C8B-B14F-4D97-AF65-F5344CB8AC3E}">
        <p14:creationId xmlns:p14="http://schemas.microsoft.com/office/powerpoint/2010/main" val="48722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4D8A45-B554-407D-A2D1-3E1A532D7065}" type="slidenum">
              <a:rPr lang="en-US"/>
              <a:pPr>
                <a:defRPr/>
              </a:pPr>
              <a:t>‹#›</a:t>
            </a:fld>
            <a:endParaRPr lang="en-US"/>
          </a:p>
        </p:txBody>
      </p:sp>
    </p:spTree>
    <p:extLst>
      <p:ext uri="{BB962C8B-B14F-4D97-AF65-F5344CB8AC3E}">
        <p14:creationId xmlns:p14="http://schemas.microsoft.com/office/powerpoint/2010/main" val="217079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F259E4-793E-429B-AF95-219026DDF176}" type="slidenum">
              <a:rPr lang="en-US"/>
              <a:pPr>
                <a:defRPr/>
              </a:pPr>
              <a:t>‹#›</a:t>
            </a:fld>
            <a:endParaRPr lang="en-US"/>
          </a:p>
        </p:txBody>
      </p:sp>
    </p:spTree>
    <p:extLst>
      <p:ext uri="{BB962C8B-B14F-4D97-AF65-F5344CB8AC3E}">
        <p14:creationId xmlns:p14="http://schemas.microsoft.com/office/powerpoint/2010/main" val="252076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125AA56-3283-4A3E-8715-2346928CF2D3}" type="slidenum">
              <a:rPr lang="en-US"/>
              <a:pPr>
                <a:defRPr/>
              </a:pPr>
              <a:t>‹#›</a:t>
            </a:fld>
            <a:endParaRPr lang="en-US"/>
          </a:p>
        </p:txBody>
      </p:sp>
    </p:spTree>
    <p:extLst>
      <p:ext uri="{BB962C8B-B14F-4D97-AF65-F5344CB8AC3E}">
        <p14:creationId xmlns:p14="http://schemas.microsoft.com/office/powerpoint/2010/main" val="34997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DD2639-630C-4CF0-8E4D-36ECD6C34855}" type="slidenum">
              <a:rPr lang="en-US"/>
              <a:pPr>
                <a:defRPr/>
              </a:pPr>
              <a:t>‹#›</a:t>
            </a:fld>
            <a:endParaRPr lang="en-US"/>
          </a:p>
        </p:txBody>
      </p:sp>
    </p:spTree>
    <p:extLst>
      <p:ext uri="{BB962C8B-B14F-4D97-AF65-F5344CB8AC3E}">
        <p14:creationId xmlns:p14="http://schemas.microsoft.com/office/powerpoint/2010/main" val="263591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F821EE-4D5F-4555-AEA7-C83C47E0B070}" type="slidenum">
              <a:rPr lang="en-US"/>
              <a:pPr>
                <a:defRPr/>
              </a:pPr>
              <a:t>‹#›</a:t>
            </a:fld>
            <a:endParaRPr lang="en-US"/>
          </a:p>
        </p:txBody>
      </p:sp>
    </p:spTree>
    <p:extLst>
      <p:ext uri="{BB962C8B-B14F-4D97-AF65-F5344CB8AC3E}">
        <p14:creationId xmlns:p14="http://schemas.microsoft.com/office/powerpoint/2010/main" val="414948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63C9F7-85EB-4DF0-B529-9F3F70E37158}" type="slidenum">
              <a:rPr lang="en-US"/>
              <a:pPr>
                <a:defRPr/>
              </a:pPr>
              <a:t>‹#›</a:t>
            </a:fld>
            <a:endParaRPr lang="en-US"/>
          </a:p>
        </p:txBody>
      </p:sp>
    </p:spTree>
    <p:extLst>
      <p:ext uri="{BB962C8B-B14F-4D97-AF65-F5344CB8AC3E}">
        <p14:creationId xmlns:p14="http://schemas.microsoft.com/office/powerpoint/2010/main" val="410291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A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7CB04FA8-BD61-43EB-9F54-52CACE5A24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A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36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3638"/>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36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0F22F020-099E-43BA-98EA-47DD224226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13.emf"/><Relationship Id="rId7"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emf"/><Relationship Id="rId5" Type="http://schemas.openxmlformats.org/officeDocument/2006/relationships/image" Target="../media/image15.emf"/><Relationship Id="rId10" Type="http://schemas.openxmlformats.org/officeDocument/2006/relationships/image" Target="../media/image12.wmf"/><Relationship Id="rId4" Type="http://schemas.openxmlformats.org/officeDocument/2006/relationships/image" Target="../media/image14.emf"/><Relationship Id="rId9" Type="http://schemas.openxmlformats.org/officeDocument/2006/relationships/oleObject" Target="../embeddings/oleObject68.bin"/></Relationships>
</file>

<file path=ppt/slides/_rels/slide11.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3.emf"/><Relationship Id="rId5" Type="http://schemas.openxmlformats.org/officeDocument/2006/relationships/image" Target="../media/image22.emf"/><Relationship Id="rId10" Type="http://schemas.openxmlformats.org/officeDocument/2006/relationships/image" Target="../media/image19.wmf"/><Relationship Id="rId4" Type="http://schemas.openxmlformats.org/officeDocument/2006/relationships/image" Target="../media/image21.emf"/><Relationship Id="rId9" Type="http://schemas.openxmlformats.org/officeDocument/2006/relationships/oleObject" Target="../embeddings/oleObject69.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72.bin"/><Relationship Id="rId13" Type="http://schemas.openxmlformats.org/officeDocument/2006/relationships/image" Target="../media/image30.wmf"/><Relationship Id="rId18" Type="http://schemas.openxmlformats.org/officeDocument/2006/relationships/oleObject" Target="../embeddings/oleObject77.bin"/><Relationship Id="rId3" Type="http://schemas.openxmlformats.org/officeDocument/2006/relationships/notesSlide" Target="../notesSlides/notesSlide7.xml"/><Relationship Id="rId21" Type="http://schemas.openxmlformats.org/officeDocument/2006/relationships/image" Target="../media/image34.wmf"/><Relationship Id="rId7" Type="http://schemas.openxmlformats.org/officeDocument/2006/relationships/image" Target="../media/image27.wmf"/><Relationship Id="rId12" Type="http://schemas.openxmlformats.org/officeDocument/2006/relationships/oleObject" Target="../embeddings/oleObject74.bin"/><Relationship Id="rId17" Type="http://schemas.openxmlformats.org/officeDocument/2006/relationships/image" Target="../media/image32.wmf"/><Relationship Id="rId2" Type="http://schemas.openxmlformats.org/officeDocument/2006/relationships/slideLayout" Target="../slideLayouts/slideLayout7.xml"/><Relationship Id="rId16" Type="http://schemas.openxmlformats.org/officeDocument/2006/relationships/oleObject" Target="../embeddings/oleObject76.bin"/><Relationship Id="rId20" Type="http://schemas.openxmlformats.org/officeDocument/2006/relationships/oleObject" Target="../embeddings/oleObject78.bin"/><Relationship Id="rId1" Type="http://schemas.openxmlformats.org/officeDocument/2006/relationships/vmlDrawing" Target="../drawings/vmlDrawing7.vml"/><Relationship Id="rId6" Type="http://schemas.openxmlformats.org/officeDocument/2006/relationships/oleObject" Target="../embeddings/oleObject71.bin"/><Relationship Id="rId11" Type="http://schemas.openxmlformats.org/officeDocument/2006/relationships/image" Target="../media/image29.wmf"/><Relationship Id="rId5" Type="http://schemas.openxmlformats.org/officeDocument/2006/relationships/image" Target="../media/image26.wmf"/><Relationship Id="rId15" Type="http://schemas.openxmlformats.org/officeDocument/2006/relationships/image" Target="../media/image31.wmf"/><Relationship Id="rId10" Type="http://schemas.openxmlformats.org/officeDocument/2006/relationships/oleObject" Target="../embeddings/oleObject73.bin"/><Relationship Id="rId19" Type="http://schemas.openxmlformats.org/officeDocument/2006/relationships/image" Target="../media/image33.wmf"/><Relationship Id="rId4" Type="http://schemas.openxmlformats.org/officeDocument/2006/relationships/oleObject" Target="../embeddings/oleObject70.bin"/><Relationship Id="rId9" Type="http://schemas.openxmlformats.org/officeDocument/2006/relationships/image" Target="../media/image28.wmf"/><Relationship Id="rId14" Type="http://schemas.openxmlformats.org/officeDocument/2006/relationships/oleObject" Target="../embeddings/oleObject7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6.wmf"/><Relationship Id="rId5" Type="http://schemas.openxmlformats.org/officeDocument/2006/relationships/oleObject" Target="../embeddings/oleObject80.bin"/><Relationship Id="rId4" Type="http://schemas.openxmlformats.org/officeDocument/2006/relationships/image" Target="../media/image3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3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26" Type="http://schemas.openxmlformats.org/officeDocument/2006/relationships/oleObject" Target="../embeddings/oleObject15.bin"/><Relationship Id="rId39" Type="http://schemas.openxmlformats.org/officeDocument/2006/relationships/oleObject" Target="../embeddings/oleObject28.bin"/><Relationship Id="rId3" Type="http://schemas.openxmlformats.org/officeDocument/2006/relationships/notesSlide" Target="../notesSlides/notesSlide4.xml"/><Relationship Id="rId21" Type="http://schemas.openxmlformats.org/officeDocument/2006/relationships/oleObject" Target="../embeddings/oleObject10.bin"/><Relationship Id="rId34" Type="http://schemas.openxmlformats.org/officeDocument/2006/relationships/oleObject" Target="../embeddings/oleObject23.bin"/><Relationship Id="rId42" Type="http://schemas.openxmlformats.org/officeDocument/2006/relationships/oleObject" Target="../embeddings/oleObject31.bin"/><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5" Type="http://schemas.openxmlformats.org/officeDocument/2006/relationships/oleObject" Target="../embeddings/oleObject14.bin"/><Relationship Id="rId33" Type="http://schemas.openxmlformats.org/officeDocument/2006/relationships/oleObject" Target="../embeddings/oleObject22.bin"/><Relationship Id="rId38" Type="http://schemas.openxmlformats.org/officeDocument/2006/relationships/oleObject" Target="../embeddings/oleObject27.bin"/><Relationship Id="rId2" Type="http://schemas.openxmlformats.org/officeDocument/2006/relationships/slideLayout" Target="../slideLayouts/slideLayout24.xml"/><Relationship Id="rId16" Type="http://schemas.openxmlformats.org/officeDocument/2006/relationships/oleObject" Target="../embeddings/oleObject7.bin"/><Relationship Id="rId20" Type="http://schemas.openxmlformats.org/officeDocument/2006/relationships/oleObject" Target="../embeddings/oleObject9.bin"/><Relationship Id="rId29" Type="http://schemas.openxmlformats.org/officeDocument/2006/relationships/oleObject" Target="../embeddings/oleObject18.bin"/><Relationship Id="rId41" Type="http://schemas.openxmlformats.org/officeDocument/2006/relationships/oleObject" Target="../embeddings/oleObject30.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24" Type="http://schemas.openxmlformats.org/officeDocument/2006/relationships/oleObject" Target="../embeddings/oleObject13.bin"/><Relationship Id="rId32" Type="http://schemas.openxmlformats.org/officeDocument/2006/relationships/oleObject" Target="../embeddings/oleObject21.bin"/><Relationship Id="rId37" Type="http://schemas.openxmlformats.org/officeDocument/2006/relationships/oleObject" Target="../embeddings/oleObject26.bin"/><Relationship Id="rId40" Type="http://schemas.openxmlformats.org/officeDocument/2006/relationships/oleObject" Target="../embeddings/oleObject29.bin"/><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oleObject" Target="../embeddings/oleObject12.bin"/><Relationship Id="rId28" Type="http://schemas.openxmlformats.org/officeDocument/2006/relationships/oleObject" Target="../embeddings/oleObject17.bin"/><Relationship Id="rId36" Type="http://schemas.openxmlformats.org/officeDocument/2006/relationships/oleObject" Target="../embeddings/oleObject25.bin"/><Relationship Id="rId10" Type="http://schemas.openxmlformats.org/officeDocument/2006/relationships/oleObject" Target="../embeddings/oleObject4.bin"/><Relationship Id="rId19" Type="http://schemas.openxmlformats.org/officeDocument/2006/relationships/image" Target="../media/image8.wmf"/><Relationship Id="rId31" Type="http://schemas.openxmlformats.org/officeDocument/2006/relationships/oleObject" Target="../embeddings/oleObject20.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 Id="rId22" Type="http://schemas.openxmlformats.org/officeDocument/2006/relationships/oleObject" Target="../embeddings/oleObject11.bin"/><Relationship Id="rId27" Type="http://schemas.openxmlformats.org/officeDocument/2006/relationships/oleObject" Target="../embeddings/oleObject16.bin"/><Relationship Id="rId30" Type="http://schemas.openxmlformats.org/officeDocument/2006/relationships/oleObject" Target="../embeddings/oleObject19.bin"/><Relationship Id="rId35" Type="http://schemas.openxmlformats.org/officeDocument/2006/relationships/oleObject" Target="../embeddings/oleObject24.bin"/><Relationship Id="rId43" Type="http://schemas.openxmlformats.org/officeDocument/2006/relationships/oleObject" Target="../embeddings/oleObject3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5.wmf"/><Relationship Id="rId18" Type="http://schemas.openxmlformats.org/officeDocument/2006/relationships/oleObject" Target="../embeddings/oleObject40.bin"/><Relationship Id="rId26" Type="http://schemas.openxmlformats.org/officeDocument/2006/relationships/oleObject" Target="../embeddings/oleObject47.bin"/><Relationship Id="rId39" Type="http://schemas.openxmlformats.org/officeDocument/2006/relationships/oleObject" Target="../embeddings/oleObject60.bin"/><Relationship Id="rId3" Type="http://schemas.openxmlformats.org/officeDocument/2006/relationships/notesSlide" Target="../notesSlides/notesSlide5.xml"/><Relationship Id="rId21" Type="http://schemas.openxmlformats.org/officeDocument/2006/relationships/oleObject" Target="../embeddings/oleObject42.bin"/><Relationship Id="rId34" Type="http://schemas.openxmlformats.org/officeDocument/2006/relationships/oleObject" Target="../embeddings/oleObject55.bin"/><Relationship Id="rId42" Type="http://schemas.openxmlformats.org/officeDocument/2006/relationships/oleObject" Target="../embeddings/oleObject63.bin"/><Relationship Id="rId7" Type="http://schemas.openxmlformats.org/officeDocument/2006/relationships/image" Target="../media/image2.wmf"/><Relationship Id="rId12" Type="http://schemas.openxmlformats.org/officeDocument/2006/relationships/oleObject" Target="../embeddings/oleObject37.bin"/><Relationship Id="rId17" Type="http://schemas.openxmlformats.org/officeDocument/2006/relationships/image" Target="../media/image7.wmf"/><Relationship Id="rId25" Type="http://schemas.openxmlformats.org/officeDocument/2006/relationships/oleObject" Target="../embeddings/oleObject46.bin"/><Relationship Id="rId33" Type="http://schemas.openxmlformats.org/officeDocument/2006/relationships/oleObject" Target="../embeddings/oleObject54.bin"/><Relationship Id="rId38" Type="http://schemas.openxmlformats.org/officeDocument/2006/relationships/oleObject" Target="../embeddings/oleObject59.bin"/><Relationship Id="rId2" Type="http://schemas.openxmlformats.org/officeDocument/2006/relationships/slideLayout" Target="../slideLayouts/slideLayout24.xml"/><Relationship Id="rId16" Type="http://schemas.openxmlformats.org/officeDocument/2006/relationships/oleObject" Target="../embeddings/oleObject39.bin"/><Relationship Id="rId20" Type="http://schemas.openxmlformats.org/officeDocument/2006/relationships/oleObject" Target="../embeddings/oleObject41.bin"/><Relationship Id="rId29" Type="http://schemas.openxmlformats.org/officeDocument/2006/relationships/oleObject" Target="../embeddings/oleObject50.bin"/><Relationship Id="rId41" Type="http://schemas.openxmlformats.org/officeDocument/2006/relationships/oleObject" Target="../embeddings/oleObject62.bin"/><Relationship Id="rId1" Type="http://schemas.openxmlformats.org/officeDocument/2006/relationships/vmlDrawing" Target="../drawings/vmlDrawing2.vml"/><Relationship Id="rId6" Type="http://schemas.openxmlformats.org/officeDocument/2006/relationships/oleObject" Target="../embeddings/oleObject34.bin"/><Relationship Id="rId11" Type="http://schemas.openxmlformats.org/officeDocument/2006/relationships/image" Target="../media/image4.wmf"/><Relationship Id="rId24" Type="http://schemas.openxmlformats.org/officeDocument/2006/relationships/oleObject" Target="../embeddings/oleObject45.bin"/><Relationship Id="rId32" Type="http://schemas.openxmlformats.org/officeDocument/2006/relationships/oleObject" Target="../embeddings/oleObject53.bin"/><Relationship Id="rId37" Type="http://schemas.openxmlformats.org/officeDocument/2006/relationships/oleObject" Target="../embeddings/oleObject58.bin"/><Relationship Id="rId40" Type="http://schemas.openxmlformats.org/officeDocument/2006/relationships/oleObject" Target="../embeddings/oleObject61.bin"/><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oleObject" Target="../embeddings/oleObject44.bin"/><Relationship Id="rId28" Type="http://schemas.openxmlformats.org/officeDocument/2006/relationships/oleObject" Target="../embeddings/oleObject49.bin"/><Relationship Id="rId36" Type="http://schemas.openxmlformats.org/officeDocument/2006/relationships/oleObject" Target="../embeddings/oleObject57.bin"/><Relationship Id="rId10" Type="http://schemas.openxmlformats.org/officeDocument/2006/relationships/oleObject" Target="../embeddings/oleObject36.bin"/><Relationship Id="rId19" Type="http://schemas.openxmlformats.org/officeDocument/2006/relationships/image" Target="../media/image8.wmf"/><Relationship Id="rId31" Type="http://schemas.openxmlformats.org/officeDocument/2006/relationships/oleObject" Target="../embeddings/oleObject52.bin"/><Relationship Id="rId4" Type="http://schemas.openxmlformats.org/officeDocument/2006/relationships/oleObject" Target="../embeddings/oleObject33.bin"/><Relationship Id="rId9" Type="http://schemas.openxmlformats.org/officeDocument/2006/relationships/image" Target="../media/image3.wmf"/><Relationship Id="rId14" Type="http://schemas.openxmlformats.org/officeDocument/2006/relationships/oleObject" Target="../embeddings/oleObject38.bin"/><Relationship Id="rId22" Type="http://schemas.openxmlformats.org/officeDocument/2006/relationships/oleObject" Target="../embeddings/oleObject43.bin"/><Relationship Id="rId27" Type="http://schemas.openxmlformats.org/officeDocument/2006/relationships/oleObject" Target="../embeddings/oleObject48.bin"/><Relationship Id="rId30" Type="http://schemas.openxmlformats.org/officeDocument/2006/relationships/oleObject" Target="../embeddings/oleObject51.bin"/><Relationship Id="rId35" Type="http://schemas.openxmlformats.org/officeDocument/2006/relationships/oleObject" Target="../embeddings/oleObject56.bin"/><Relationship Id="rId43" Type="http://schemas.openxmlformats.org/officeDocument/2006/relationships/oleObject" Target="../embeddings/oleObject6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66.bin"/><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67.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ChangeArrowheads="1"/>
          </p:cNvSpPr>
          <p:nvPr/>
        </p:nvSpPr>
        <p:spPr bwMode="auto">
          <a:xfrm>
            <a:off x="0" y="152400"/>
            <a:ext cx="9144000"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sz="4000" b="1" i="1"/>
              <a:t>Gas Channels Workshop</a:t>
            </a:r>
            <a:endParaRPr lang="en-US"/>
          </a:p>
        </p:txBody>
      </p:sp>
      <p:sp>
        <p:nvSpPr>
          <p:cNvPr id="3075" name="Rectangle 8"/>
          <p:cNvSpPr>
            <a:spLocks noChangeArrowheads="1"/>
          </p:cNvSpPr>
          <p:nvPr/>
        </p:nvSpPr>
        <p:spPr bwMode="auto">
          <a:xfrm>
            <a:off x="-1588" y="1089025"/>
            <a:ext cx="9144001"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b="1" i="1">
                <a:latin typeface="Arial" charset="0"/>
              </a:rPr>
              <a:t>September 7, 2012</a:t>
            </a:r>
          </a:p>
          <a:p>
            <a:pPr algn="ctr"/>
            <a:r>
              <a:rPr lang="en-US" b="1" i="1">
                <a:latin typeface="Arial" charset="0"/>
              </a:rPr>
              <a:t>Cleveland, Ohio</a:t>
            </a:r>
            <a:endParaRPr lang="en-US"/>
          </a:p>
        </p:txBody>
      </p:sp>
      <p:sp>
        <p:nvSpPr>
          <p:cNvPr id="3076" name="Rectangle 6"/>
          <p:cNvSpPr>
            <a:spLocks noChangeArrowheads="1"/>
          </p:cNvSpPr>
          <p:nvPr/>
        </p:nvSpPr>
        <p:spPr bwMode="auto">
          <a:xfrm>
            <a:off x="0" y="2400300"/>
            <a:ext cx="9144000"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lang="en-US" sz="3200" b="1">
                <a:solidFill>
                  <a:srgbClr val="E10000"/>
                </a:solidFill>
                <a:latin typeface="Arial" charset="0"/>
              </a:rPr>
              <a:t>Mathematical Modeling of </a:t>
            </a:r>
          </a:p>
          <a:p>
            <a:pPr algn="ctr" eaLnBrk="0" hangingPunct="0"/>
            <a:r>
              <a:rPr lang="en-US" sz="3200" b="1">
                <a:solidFill>
                  <a:srgbClr val="E10000"/>
                </a:solidFill>
                <a:latin typeface="Arial" charset="0"/>
              </a:rPr>
              <a:t>Gas Movements in an Oocyte</a:t>
            </a:r>
            <a:endParaRPr lang="en-US" sz="3200" b="1" baseline="-25000">
              <a:solidFill>
                <a:srgbClr val="E10000"/>
              </a:solidFill>
              <a:latin typeface="Arial" charset="0"/>
            </a:endParaRPr>
          </a:p>
        </p:txBody>
      </p:sp>
      <p:sp>
        <p:nvSpPr>
          <p:cNvPr id="3077" name="Rectangle 4"/>
          <p:cNvSpPr>
            <a:spLocks noChangeArrowheads="1"/>
          </p:cNvSpPr>
          <p:nvPr/>
        </p:nvSpPr>
        <p:spPr bwMode="auto">
          <a:xfrm>
            <a:off x="0" y="4864100"/>
            <a:ext cx="91440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eaLnBrk="0" hangingPunct="0">
              <a:lnSpc>
                <a:spcPct val="80000"/>
              </a:lnSpc>
              <a:spcBef>
                <a:spcPct val="20000"/>
              </a:spcBef>
            </a:pPr>
            <a:r>
              <a:rPr lang="en-US">
                <a:solidFill>
                  <a:srgbClr val="0000FF"/>
                </a:solidFill>
                <a:latin typeface="Arial" charset="0"/>
              </a:rPr>
              <a:t>Department of Physiology &amp; Biophysics</a:t>
            </a:r>
          </a:p>
          <a:p>
            <a:pPr algn="ctr" eaLnBrk="0" hangingPunct="0">
              <a:lnSpc>
                <a:spcPct val="80000"/>
              </a:lnSpc>
            </a:pPr>
            <a:r>
              <a:rPr lang="en-US">
                <a:solidFill>
                  <a:srgbClr val="0000FF"/>
                </a:solidFill>
                <a:latin typeface="Arial" charset="0"/>
              </a:rPr>
              <a:t>Case Western Reserve University School of Medicine</a:t>
            </a:r>
          </a:p>
          <a:p>
            <a:pPr algn="ctr" eaLnBrk="0" hangingPunct="0">
              <a:lnSpc>
                <a:spcPct val="80000"/>
              </a:lnSpc>
            </a:pPr>
            <a:r>
              <a:rPr lang="en-US">
                <a:solidFill>
                  <a:srgbClr val="0000FF"/>
                </a:solidFill>
                <a:latin typeface="Arial" charset="0"/>
              </a:rPr>
              <a:t>10900 Euclid Avenue</a:t>
            </a:r>
          </a:p>
          <a:p>
            <a:pPr algn="ctr" eaLnBrk="0" hangingPunct="0">
              <a:lnSpc>
                <a:spcPct val="80000"/>
              </a:lnSpc>
            </a:pPr>
            <a:r>
              <a:rPr lang="en-US">
                <a:solidFill>
                  <a:srgbClr val="0000FF"/>
                </a:solidFill>
                <a:latin typeface="Arial" charset="0"/>
              </a:rPr>
              <a:t>Cleveland, OH  44106-4906</a:t>
            </a:r>
          </a:p>
        </p:txBody>
      </p:sp>
      <p:sp>
        <p:nvSpPr>
          <p:cNvPr id="3078" name="Rectangle 5"/>
          <p:cNvSpPr>
            <a:spLocks noChangeArrowheads="1"/>
          </p:cNvSpPr>
          <p:nvPr/>
        </p:nvSpPr>
        <p:spPr bwMode="auto">
          <a:xfrm>
            <a:off x="0" y="4241800"/>
            <a:ext cx="9144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eaLnBrk="0" hangingPunct="0">
              <a:lnSpc>
                <a:spcPct val="80000"/>
              </a:lnSpc>
              <a:spcBef>
                <a:spcPct val="20000"/>
              </a:spcBef>
            </a:pPr>
            <a:r>
              <a:rPr lang="en-US" sz="2400" b="1">
                <a:solidFill>
                  <a:srgbClr val="0000FF"/>
                </a:solidFill>
                <a:latin typeface="Arial" charset="0"/>
              </a:rPr>
              <a:t>Rossana Occhipinti, Ph.D.</a:t>
            </a:r>
            <a:endParaRPr lang="en-US" sz="2400">
              <a:solidFill>
                <a:srgbClr val="0000FF"/>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3"/>
          <p:cNvSpPr>
            <a:spLocks noGrp="1" noChangeArrowheads="1"/>
          </p:cNvSpPr>
          <p:nvPr>
            <p:ph type="title"/>
          </p:nvPr>
        </p:nvSpPr>
        <p:spPr>
          <a:xfrm>
            <a:off x="457200" y="-63500"/>
            <a:ext cx="8229600" cy="669925"/>
          </a:xfrm>
          <a:noFill/>
        </p:spPr>
        <p:txBody>
          <a:bodyPr/>
          <a:lstStyle/>
          <a:p>
            <a:r>
              <a:rPr lang="en-US" sz="3600" b="1" smtClean="0">
                <a:solidFill>
                  <a:schemeClr val="tx1"/>
                </a:solidFill>
                <a:latin typeface="Arial Narrow" pitchFamily="34" charset="0"/>
              </a:rPr>
              <a:t>Results</a:t>
            </a:r>
          </a:p>
        </p:txBody>
      </p:sp>
      <p:sp>
        <p:nvSpPr>
          <p:cNvPr id="12291" name="Rectangle 14"/>
          <p:cNvSpPr>
            <a:spLocks noChangeArrowheads="1"/>
          </p:cNvSpPr>
          <p:nvPr/>
        </p:nvSpPr>
        <p:spPr bwMode="auto">
          <a:xfrm>
            <a:off x="71438" y="661988"/>
            <a:ext cx="90011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lnSpc>
                <a:spcPct val="120000"/>
              </a:lnSpc>
              <a:spcBef>
                <a:spcPct val="20000"/>
              </a:spcBef>
            </a:pPr>
            <a:r>
              <a:rPr lang="en-US" sz="2400">
                <a:cs typeface="Times New Roman" pitchFamily="18" charset="0"/>
              </a:rPr>
              <a:t>Extracellular concentration-time profiles for solutes</a:t>
            </a:r>
          </a:p>
        </p:txBody>
      </p:sp>
      <p:grpSp>
        <p:nvGrpSpPr>
          <p:cNvPr id="2" name="Group 1"/>
          <p:cNvGrpSpPr>
            <a:grpSpLocks/>
          </p:cNvGrpSpPr>
          <p:nvPr/>
        </p:nvGrpSpPr>
        <p:grpSpPr bwMode="auto">
          <a:xfrm>
            <a:off x="0" y="1184275"/>
            <a:ext cx="9121775" cy="5557838"/>
            <a:chOff x="0" y="1184275"/>
            <a:chExt cx="9121775" cy="5557838"/>
          </a:xfrm>
        </p:grpSpPr>
        <p:grpSp>
          <p:nvGrpSpPr>
            <p:cNvPr id="12298" name="Group 35"/>
            <p:cNvGrpSpPr>
              <a:grpSpLocks/>
            </p:cNvGrpSpPr>
            <p:nvPr/>
          </p:nvGrpSpPr>
          <p:grpSpPr bwMode="auto">
            <a:xfrm>
              <a:off x="1357313" y="1184275"/>
              <a:ext cx="7758112" cy="2749550"/>
              <a:chOff x="855" y="300"/>
              <a:chExt cx="4887" cy="1732"/>
            </a:xfrm>
          </p:grpSpPr>
          <p:grpSp>
            <p:nvGrpSpPr>
              <p:cNvPr id="12309" name="Group 34"/>
              <p:cNvGrpSpPr>
                <a:grpSpLocks/>
              </p:cNvGrpSpPr>
              <p:nvPr/>
            </p:nvGrpSpPr>
            <p:grpSpPr bwMode="auto">
              <a:xfrm>
                <a:off x="855" y="300"/>
                <a:ext cx="4119" cy="227"/>
                <a:chOff x="855" y="300"/>
                <a:chExt cx="4119" cy="227"/>
              </a:xfrm>
            </p:grpSpPr>
            <p:sp>
              <p:nvSpPr>
                <p:cNvPr id="12313" name="Text Box 13"/>
                <p:cNvSpPr txBox="1">
                  <a:spLocks noChangeArrowheads="1"/>
                </p:cNvSpPr>
                <p:nvPr/>
              </p:nvSpPr>
              <p:spPr bwMode="auto">
                <a:xfrm>
                  <a:off x="855" y="315"/>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(A)</a:t>
                  </a:r>
                </a:p>
              </p:txBody>
            </p:sp>
            <p:sp>
              <p:nvSpPr>
                <p:cNvPr id="12314" name="Text Box 23"/>
                <p:cNvSpPr txBox="1">
                  <a:spLocks noChangeArrowheads="1"/>
                </p:cNvSpPr>
                <p:nvPr/>
              </p:nvSpPr>
              <p:spPr bwMode="auto">
                <a:xfrm>
                  <a:off x="2744" y="300"/>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(B)</a:t>
                  </a:r>
                </a:p>
              </p:txBody>
            </p:sp>
            <p:sp>
              <p:nvSpPr>
                <p:cNvPr id="12315" name="Text Box 24"/>
                <p:cNvSpPr txBox="1">
                  <a:spLocks noChangeArrowheads="1"/>
                </p:cNvSpPr>
                <p:nvPr/>
              </p:nvSpPr>
              <p:spPr bwMode="auto">
                <a:xfrm>
                  <a:off x="4680" y="300"/>
                  <a:ext cx="2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(C)</a:t>
                  </a:r>
                </a:p>
              </p:txBody>
            </p:sp>
          </p:grpSp>
          <p:grpSp>
            <p:nvGrpSpPr>
              <p:cNvPr id="12310" name="Group 33"/>
              <p:cNvGrpSpPr>
                <a:grpSpLocks/>
              </p:cNvGrpSpPr>
              <p:nvPr/>
            </p:nvGrpSpPr>
            <p:grpSpPr bwMode="auto">
              <a:xfrm>
                <a:off x="1916" y="594"/>
                <a:ext cx="3826" cy="1438"/>
                <a:chOff x="1916" y="594"/>
                <a:chExt cx="3826" cy="1438"/>
              </a:xfrm>
            </p:grpSpPr>
            <p:pic>
              <p:nvPicPr>
                <p:cNvPr id="12311" name="Picture 12" descr="O_H2CO3_100um_CAII20_CAIV20_shel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6" y="594"/>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13" descr="O_HCO3m_100um_CAII20_CAIV20_shell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5" y="594"/>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2299" name="Group 31"/>
            <p:cNvGrpSpPr>
              <a:grpSpLocks/>
            </p:cNvGrpSpPr>
            <p:nvPr/>
          </p:nvGrpSpPr>
          <p:grpSpPr bwMode="auto">
            <a:xfrm>
              <a:off x="0" y="3992563"/>
              <a:ext cx="9121775" cy="2749550"/>
              <a:chOff x="0" y="2136"/>
              <a:chExt cx="5746" cy="1732"/>
            </a:xfrm>
          </p:grpSpPr>
          <p:grpSp>
            <p:nvGrpSpPr>
              <p:cNvPr id="12301" name="Group 30"/>
              <p:cNvGrpSpPr>
                <a:grpSpLocks/>
              </p:cNvGrpSpPr>
              <p:nvPr/>
            </p:nvGrpSpPr>
            <p:grpSpPr bwMode="auto">
              <a:xfrm>
                <a:off x="860" y="2136"/>
                <a:ext cx="4203" cy="212"/>
                <a:chOff x="860" y="2136"/>
                <a:chExt cx="4203" cy="212"/>
              </a:xfrm>
            </p:grpSpPr>
            <p:sp>
              <p:nvSpPr>
                <p:cNvPr id="12306" name="Text Box 28"/>
                <p:cNvSpPr txBox="1">
                  <a:spLocks noChangeArrowheads="1"/>
                </p:cNvSpPr>
                <p:nvPr/>
              </p:nvSpPr>
              <p:spPr bwMode="auto">
                <a:xfrm>
                  <a:off x="4783" y="2136"/>
                  <a:ext cx="2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(F)</a:t>
                  </a:r>
                </a:p>
              </p:txBody>
            </p:sp>
            <p:sp>
              <p:nvSpPr>
                <p:cNvPr id="12307" name="Text Box 25"/>
                <p:cNvSpPr txBox="1">
                  <a:spLocks noChangeArrowheads="1"/>
                </p:cNvSpPr>
                <p:nvPr/>
              </p:nvSpPr>
              <p:spPr bwMode="auto">
                <a:xfrm>
                  <a:off x="860" y="2136"/>
                  <a:ext cx="2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(D)</a:t>
                  </a:r>
                </a:p>
              </p:txBody>
            </p:sp>
            <p:sp>
              <p:nvSpPr>
                <p:cNvPr id="12308" name="Text Box 27"/>
                <p:cNvSpPr txBox="1">
                  <a:spLocks noChangeArrowheads="1"/>
                </p:cNvSpPr>
                <p:nvPr/>
              </p:nvSpPr>
              <p:spPr bwMode="auto">
                <a:xfrm>
                  <a:off x="2746" y="2136"/>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(E)</a:t>
                  </a:r>
                </a:p>
              </p:txBody>
            </p:sp>
          </p:grpSp>
          <p:grpSp>
            <p:nvGrpSpPr>
              <p:cNvPr id="12302" name="Group 29"/>
              <p:cNvGrpSpPr>
                <a:grpSpLocks/>
              </p:cNvGrpSpPr>
              <p:nvPr/>
            </p:nvGrpSpPr>
            <p:grpSpPr bwMode="auto">
              <a:xfrm>
                <a:off x="0" y="2430"/>
                <a:ext cx="5746" cy="1438"/>
                <a:chOff x="0" y="2430"/>
                <a:chExt cx="5746" cy="1438"/>
              </a:xfrm>
            </p:grpSpPr>
            <p:pic>
              <p:nvPicPr>
                <p:cNvPr id="12303" name="Picture 19" descr="O_pH_100um_CAII20_CAIV20_shell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430"/>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20" descr="O_HA_100um_CAII20_CAIV20_shell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4" y="2430"/>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21" descr="O_Am_100um_CAII20_CAIV20_shell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29" y="2430"/>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12300" name="Picture 32" descr="O_CO2_100um_CAII20_CAIV20_shell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651000"/>
              <a:ext cx="3043238"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2296" name="Object 2"/>
          <p:cNvGraphicFramePr>
            <a:graphicFrameLocks noChangeAspect="1"/>
          </p:cNvGraphicFramePr>
          <p:nvPr/>
        </p:nvGraphicFramePr>
        <p:xfrm>
          <a:off x="5888038" y="744538"/>
          <a:ext cx="3076575" cy="812800"/>
        </p:xfrm>
        <a:graphic>
          <a:graphicData uri="http://schemas.openxmlformats.org/presentationml/2006/ole">
            <mc:AlternateContent xmlns:mc="http://schemas.openxmlformats.org/markup-compatibility/2006">
              <mc:Choice xmlns:v="urn:schemas-microsoft-com:vml" Requires="v">
                <p:oleObj spid="_x0000_s12458" name="Equation" r:id="rId9" imgW="2298600" imgH="609480" progId="Equation.DSMT4">
                  <p:embed/>
                </p:oleObj>
              </mc:Choice>
              <mc:Fallback>
                <p:oleObj name="Equation" r:id="rId9" imgW="2298600" imgH="609480" progId="Equation.DSMT4">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88038" y="744538"/>
                        <a:ext cx="307657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2295" name="Group 6"/>
          <p:cNvGrpSpPr>
            <a:grpSpLocks/>
          </p:cNvGrpSpPr>
          <p:nvPr/>
        </p:nvGrpSpPr>
        <p:grpSpPr bwMode="auto">
          <a:xfrm>
            <a:off x="2284413" y="549275"/>
            <a:ext cx="4565650" cy="0"/>
            <a:chOff x="0" y="672"/>
            <a:chExt cx="2876" cy="0"/>
          </a:xfrm>
        </p:grpSpPr>
        <p:sp>
          <p:nvSpPr>
            <p:cNvPr id="3"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7"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dissolve">
                                      <p:cBhvr>
                                        <p:cTn id="7" dur="500"/>
                                        <p:tgtEl>
                                          <p:spTgt spid="122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2296"/>
                                        </p:tgtEl>
                                        <p:attrNameLst>
                                          <p:attrName>style.visibility</p:attrName>
                                        </p:attrNameLst>
                                      </p:cBhvr>
                                      <p:to>
                                        <p:strVal val="visible"/>
                                      </p:to>
                                    </p:set>
                                    <p:animEffect transition="in" filter="dissolve">
                                      <p:cBhvr>
                                        <p:cTn id="17"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0" y="836613"/>
            <a:ext cx="9126538" cy="5545137"/>
            <a:chOff x="0" y="836613"/>
            <a:chExt cx="9126538" cy="5545137"/>
          </a:xfrm>
        </p:grpSpPr>
        <p:grpSp>
          <p:nvGrpSpPr>
            <p:cNvPr id="13317" name="Group 30"/>
            <p:cNvGrpSpPr>
              <a:grpSpLocks/>
            </p:cNvGrpSpPr>
            <p:nvPr/>
          </p:nvGrpSpPr>
          <p:grpSpPr bwMode="auto">
            <a:xfrm>
              <a:off x="9525" y="3633788"/>
              <a:ext cx="9102725" cy="2747962"/>
              <a:chOff x="0" y="2173"/>
              <a:chExt cx="5734" cy="1731"/>
            </a:xfrm>
          </p:grpSpPr>
          <p:grpSp>
            <p:nvGrpSpPr>
              <p:cNvPr id="13328" name="Group 29"/>
              <p:cNvGrpSpPr>
                <a:grpSpLocks/>
              </p:cNvGrpSpPr>
              <p:nvPr/>
            </p:nvGrpSpPr>
            <p:grpSpPr bwMode="auto">
              <a:xfrm>
                <a:off x="860" y="2173"/>
                <a:ext cx="4203" cy="234"/>
                <a:chOff x="860" y="2173"/>
                <a:chExt cx="4203" cy="234"/>
              </a:xfrm>
            </p:grpSpPr>
            <p:sp>
              <p:nvSpPr>
                <p:cNvPr id="13333" name="Text Box 28"/>
                <p:cNvSpPr txBox="1">
                  <a:spLocks noChangeArrowheads="1"/>
                </p:cNvSpPr>
                <p:nvPr/>
              </p:nvSpPr>
              <p:spPr bwMode="auto">
                <a:xfrm>
                  <a:off x="4783" y="2195"/>
                  <a:ext cx="2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(F)</a:t>
                  </a:r>
                </a:p>
              </p:txBody>
            </p:sp>
            <p:sp>
              <p:nvSpPr>
                <p:cNvPr id="13334" name="Text Box 25"/>
                <p:cNvSpPr txBox="1">
                  <a:spLocks noChangeArrowheads="1"/>
                </p:cNvSpPr>
                <p:nvPr/>
              </p:nvSpPr>
              <p:spPr bwMode="auto">
                <a:xfrm>
                  <a:off x="860" y="2173"/>
                  <a:ext cx="2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(D)</a:t>
                  </a:r>
                </a:p>
              </p:txBody>
            </p:sp>
            <p:sp>
              <p:nvSpPr>
                <p:cNvPr id="13335" name="Text Box 27"/>
                <p:cNvSpPr txBox="1">
                  <a:spLocks noChangeArrowheads="1"/>
                </p:cNvSpPr>
                <p:nvPr/>
              </p:nvSpPr>
              <p:spPr bwMode="auto">
                <a:xfrm>
                  <a:off x="2746" y="2195"/>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(E)</a:t>
                  </a:r>
                </a:p>
              </p:txBody>
            </p:sp>
          </p:grpSp>
          <p:grpSp>
            <p:nvGrpSpPr>
              <p:cNvPr id="13329" name="Group 28"/>
              <p:cNvGrpSpPr>
                <a:grpSpLocks/>
              </p:cNvGrpSpPr>
              <p:nvPr/>
            </p:nvGrpSpPr>
            <p:grpSpPr bwMode="auto">
              <a:xfrm>
                <a:off x="0" y="2466"/>
                <a:ext cx="5734" cy="1438"/>
                <a:chOff x="0" y="2466"/>
                <a:chExt cx="5734" cy="1438"/>
              </a:xfrm>
            </p:grpSpPr>
            <p:pic>
              <p:nvPicPr>
                <p:cNvPr id="13330" name="Picture 15" descr="I_pH_100um_CAII20_CAIV20_shel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66"/>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1" name="Picture 16" descr="I_HA_100um_CAII20_CAIV20_shell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2" y="2466"/>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2" name="Picture 17" descr="I_Am_100um_CAII20_CAIV20_shell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7" y="2466"/>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3318" name="Group 34"/>
            <p:cNvGrpSpPr>
              <a:grpSpLocks/>
            </p:cNvGrpSpPr>
            <p:nvPr/>
          </p:nvGrpSpPr>
          <p:grpSpPr bwMode="auto">
            <a:xfrm>
              <a:off x="0" y="836613"/>
              <a:ext cx="9126538" cy="2740025"/>
              <a:chOff x="0" y="300"/>
              <a:chExt cx="5749" cy="1726"/>
            </a:xfrm>
          </p:grpSpPr>
          <p:grpSp>
            <p:nvGrpSpPr>
              <p:cNvPr id="13319" name="Group 27"/>
              <p:cNvGrpSpPr>
                <a:grpSpLocks/>
              </p:cNvGrpSpPr>
              <p:nvPr/>
            </p:nvGrpSpPr>
            <p:grpSpPr bwMode="auto">
              <a:xfrm>
                <a:off x="856" y="300"/>
                <a:ext cx="4893" cy="1726"/>
                <a:chOff x="855" y="300"/>
                <a:chExt cx="4893" cy="1726"/>
              </a:xfrm>
            </p:grpSpPr>
            <p:grpSp>
              <p:nvGrpSpPr>
                <p:cNvPr id="13321" name="Group 26"/>
                <p:cNvGrpSpPr>
                  <a:grpSpLocks/>
                </p:cNvGrpSpPr>
                <p:nvPr/>
              </p:nvGrpSpPr>
              <p:grpSpPr bwMode="auto">
                <a:xfrm>
                  <a:off x="855" y="300"/>
                  <a:ext cx="4119" cy="227"/>
                  <a:chOff x="855" y="300"/>
                  <a:chExt cx="4119" cy="227"/>
                </a:xfrm>
              </p:grpSpPr>
              <p:sp>
                <p:nvSpPr>
                  <p:cNvPr id="13325" name="Text Box 13"/>
                  <p:cNvSpPr txBox="1">
                    <a:spLocks noChangeArrowheads="1"/>
                  </p:cNvSpPr>
                  <p:nvPr/>
                </p:nvSpPr>
                <p:spPr bwMode="auto">
                  <a:xfrm>
                    <a:off x="855" y="315"/>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(A)</a:t>
                    </a:r>
                  </a:p>
                </p:txBody>
              </p:sp>
              <p:sp>
                <p:nvSpPr>
                  <p:cNvPr id="13326" name="Text Box 23"/>
                  <p:cNvSpPr txBox="1">
                    <a:spLocks noChangeArrowheads="1"/>
                  </p:cNvSpPr>
                  <p:nvPr/>
                </p:nvSpPr>
                <p:spPr bwMode="auto">
                  <a:xfrm>
                    <a:off x="2744" y="300"/>
                    <a:ext cx="2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(B)</a:t>
                    </a:r>
                  </a:p>
                </p:txBody>
              </p:sp>
              <p:sp>
                <p:nvSpPr>
                  <p:cNvPr id="13327" name="Text Box 24"/>
                  <p:cNvSpPr txBox="1">
                    <a:spLocks noChangeArrowheads="1"/>
                  </p:cNvSpPr>
                  <p:nvPr/>
                </p:nvSpPr>
                <p:spPr bwMode="auto">
                  <a:xfrm>
                    <a:off x="4680" y="300"/>
                    <a:ext cx="2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latin typeface="Arial" charset="0"/>
                      </a:rPr>
                      <a:t>(C)</a:t>
                    </a:r>
                  </a:p>
                </p:txBody>
              </p:sp>
            </p:grpSp>
            <p:grpSp>
              <p:nvGrpSpPr>
                <p:cNvPr id="13322" name="Group 25"/>
                <p:cNvGrpSpPr>
                  <a:grpSpLocks/>
                </p:cNvGrpSpPr>
                <p:nvPr/>
              </p:nvGrpSpPr>
              <p:grpSpPr bwMode="auto">
                <a:xfrm>
                  <a:off x="1916" y="588"/>
                  <a:ext cx="3832" cy="1438"/>
                  <a:chOff x="1916" y="588"/>
                  <a:chExt cx="3832" cy="1438"/>
                </a:xfrm>
              </p:grpSpPr>
              <p:pic>
                <p:nvPicPr>
                  <p:cNvPr id="13323" name="Picture 12" descr="I_H2CO3_100um_CAII20_CAIV20_shell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6" y="588"/>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4" name="Picture 13" descr="I_HCO3m_100um_CAII20_CAIV20_shell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31" y="588"/>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13320" name="Picture 33" descr="I_CO2_100um_CAII20_CAIV20_shell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88"/>
                <a:ext cx="1917"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3315" name="Rectangle 14"/>
          <p:cNvSpPr>
            <a:spLocks noChangeArrowheads="1"/>
          </p:cNvSpPr>
          <p:nvPr/>
        </p:nvSpPr>
        <p:spPr bwMode="auto">
          <a:xfrm>
            <a:off x="95250" y="152400"/>
            <a:ext cx="90011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lnSpc>
                <a:spcPct val="120000"/>
              </a:lnSpc>
              <a:spcBef>
                <a:spcPct val="20000"/>
              </a:spcBef>
            </a:pPr>
            <a:r>
              <a:rPr lang="en-US" sz="2400">
                <a:cs typeface="Times New Roman" pitchFamily="18" charset="0"/>
              </a:rPr>
              <a:t>Intracellular concentration-time profiles for solutes</a:t>
            </a:r>
          </a:p>
        </p:txBody>
      </p:sp>
      <p:graphicFrame>
        <p:nvGraphicFramePr>
          <p:cNvPr id="24" name="Object 2"/>
          <p:cNvGraphicFramePr>
            <a:graphicFrameLocks noChangeAspect="1"/>
          </p:cNvGraphicFramePr>
          <p:nvPr/>
        </p:nvGraphicFramePr>
        <p:xfrm>
          <a:off x="5903913" y="260350"/>
          <a:ext cx="3076575" cy="812800"/>
        </p:xfrm>
        <a:graphic>
          <a:graphicData uri="http://schemas.openxmlformats.org/presentationml/2006/ole">
            <mc:AlternateContent xmlns:mc="http://schemas.openxmlformats.org/markup-compatibility/2006">
              <mc:Choice xmlns:v="urn:schemas-microsoft-com:vml" Requires="v">
                <p:oleObj spid="_x0000_s13478" name="Equation" r:id="rId9" imgW="2298600" imgH="609480" progId="Equation.DSMT4">
                  <p:embed/>
                </p:oleObj>
              </mc:Choice>
              <mc:Fallback>
                <p:oleObj name="Equation" r:id="rId9" imgW="2298600" imgH="609480" progId="Equation.DSMT4">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03913" y="260350"/>
                        <a:ext cx="307657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1212850" y="889000"/>
            <a:ext cx="2933700" cy="24558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Rectangle 7"/>
          <p:cNvSpPr>
            <a:spLocks noChangeArrowheads="1"/>
          </p:cNvSpPr>
          <p:nvPr/>
        </p:nvSpPr>
        <p:spPr bwMode="auto">
          <a:xfrm>
            <a:off x="1209675" y="887413"/>
            <a:ext cx="2935288" cy="2455862"/>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388" name="Group 91"/>
          <p:cNvGrpSpPr>
            <a:grpSpLocks/>
          </p:cNvGrpSpPr>
          <p:nvPr/>
        </p:nvGrpSpPr>
        <p:grpSpPr bwMode="auto">
          <a:xfrm>
            <a:off x="1209675" y="887413"/>
            <a:ext cx="2935288" cy="26987"/>
            <a:chOff x="3117850" y="779463"/>
            <a:chExt cx="2935288" cy="26873"/>
          </a:xfrm>
        </p:grpSpPr>
        <p:sp>
          <p:nvSpPr>
            <p:cNvPr id="16921" name="Line 8"/>
            <p:cNvSpPr>
              <a:spLocks noChangeShapeType="1"/>
            </p:cNvSpPr>
            <p:nvPr/>
          </p:nvSpPr>
          <p:spPr bwMode="auto">
            <a:xfrm>
              <a:off x="3117850" y="779463"/>
              <a:ext cx="29352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2" name="Line 15"/>
            <p:cNvSpPr>
              <a:spLocks noChangeShapeType="1"/>
            </p:cNvSpPr>
            <p:nvPr/>
          </p:nvSpPr>
          <p:spPr bwMode="auto">
            <a:xfrm>
              <a:off x="3340100" y="784111"/>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3" name="Line 18"/>
            <p:cNvSpPr>
              <a:spLocks noChangeShapeType="1"/>
            </p:cNvSpPr>
            <p:nvPr/>
          </p:nvSpPr>
          <p:spPr bwMode="auto">
            <a:xfrm>
              <a:off x="3790950" y="783869"/>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4" name="Line 21"/>
            <p:cNvSpPr>
              <a:spLocks noChangeShapeType="1"/>
            </p:cNvSpPr>
            <p:nvPr/>
          </p:nvSpPr>
          <p:spPr bwMode="auto">
            <a:xfrm>
              <a:off x="4241800" y="784111"/>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5" name="Line 24"/>
            <p:cNvSpPr>
              <a:spLocks noChangeShapeType="1"/>
            </p:cNvSpPr>
            <p:nvPr/>
          </p:nvSpPr>
          <p:spPr bwMode="auto">
            <a:xfrm>
              <a:off x="4692650" y="784111"/>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6" name="Line 27"/>
            <p:cNvSpPr>
              <a:spLocks noChangeShapeType="1"/>
            </p:cNvSpPr>
            <p:nvPr/>
          </p:nvSpPr>
          <p:spPr bwMode="auto">
            <a:xfrm>
              <a:off x="5143500" y="784111"/>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7" name="Line 30"/>
            <p:cNvSpPr>
              <a:spLocks noChangeShapeType="1"/>
            </p:cNvSpPr>
            <p:nvPr/>
          </p:nvSpPr>
          <p:spPr bwMode="auto">
            <a:xfrm>
              <a:off x="5594350" y="784111"/>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28" name="Line 50"/>
            <p:cNvSpPr>
              <a:spLocks noChangeShapeType="1"/>
            </p:cNvSpPr>
            <p:nvPr/>
          </p:nvSpPr>
          <p:spPr bwMode="auto">
            <a:xfrm>
              <a:off x="3117850" y="779463"/>
              <a:ext cx="29352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389" name="Group 89"/>
          <p:cNvGrpSpPr>
            <a:grpSpLocks/>
          </p:cNvGrpSpPr>
          <p:nvPr/>
        </p:nvGrpSpPr>
        <p:grpSpPr bwMode="auto">
          <a:xfrm>
            <a:off x="1209675" y="3313113"/>
            <a:ext cx="3111500" cy="296862"/>
            <a:chOff x="3117850" y="3205163"/>
            <a:chExt cx="3111566" cy="297021"/>
          </a:xfrm>
        </p:grpSpPr>
        <p:sp>
          <p:nvSpPr>
            <p:cNvPr id="16904" name="Line 9"/>
            <p:cNvSpPr>
              <a:spLocks noChangeShapeType="1"/>
            </p:cNvSpPr>
            <p:nvPr/>
          </p:nvSpPr>
          <p:spPr bwMode="auto">
            <a:xfrm>
              <a:off x="3117850" y="3235325"/>
              <a:ext cx="29352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5" name="Line 12"/>
            <p:cNvSpPr>
              <a:spLocks noChangeShapeType="1"/>
            </p:cNvSpPr>
            <p:nvPr/>
          </p:nvSpPr>
          <p:spPr bwMode="auto">
            <a:xfrm>
              <a:off x="3117850" y="3235325"/>
              <a:ext cx="29352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6" name="Line 14"/>
            <p:cNvSpPr>
              <a:spLocks noChangeShapeType="1"/>
            </p:cNvSpPr>
            <p:nvPr/>
          </p:nvSpPr>
          <p:spPr bwMode="auto">
            <a:xfrm flipV="1">
              <a:off x="334010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7" name="Rectangle 16"/>
            <p:cNvSpPr>
              <a:spLocks noChangeArrowheads="1"/>
            </p:cNvSpPr>
            <p:nvPr/>
          </p:nvSpPr>
          <p:spPr bwMode="auto">
            <a:xfrm>
              <a:off x="3292119" y="3255963"/>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0</a:t>
              </a:r>
              <a:endParaRPr lang="en-US" sz="1600"/>
            </a:p>
          </p:txBody>
        </p:sp>
        <p:sp>
          <p:nvSpPr>
            <p:cNvPr id="16908" name="Line 17"/>
            <p:cNvSpPr>
              <a:spLocks noChangeShapeType="1"/>
            </p:cNvSpPr>
            <p:nvPr/>
          </p:nvSpPr>
          <p:spPr bwMode="auto">
            <a:xfrm flipV="1">
              <a:off x="379095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9" name="Rectangle 19"/>
            <p:cNvSpPr>
              <a:spLocks noChangeArrowheads="1"/>
            </p:cNvSpPr>
            <p:nvPr/>
          </p:nvSpPr>
          <p:spPr bwMode="auto">
            <a:xfrm>
              <a:off x="3647719" y="325596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200</a:t>
              </a:r>
              <a:endParaRPr lang="en-US" sz="1600"/>
            </a:p>
          </p:txBody>
        </p:sp>
        <p:sp>
          <p:nvSpPr>
            <p:cNvPr id="16910" name="Line 20"/>
            <p:cNvSpPr>
              <a:spLocks noChangeShapeType="1"/>
            </p:cNvSpPr>
            <p:nvPr/>
          </p:nvSpPr>
          <p:spPr bwMode="auto">
            <a:xfrm flipV="1">
              <a:off x="424180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11" name="Rectangle 22"/>
            <p:cNvSpPr>
              <a:spLocks noChangeArrowheads="1"/>
            </p:cNvSpPr>
            <p:nvPr/>
          </p:nvSpPr>
          <p:spPr bwMode="auto">
            <a:xfrm>
              <a:off x="4098569" y="325596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400</a:t>
              </a:r>
              <a:endParaRPr lang="en-US" sz="1600"/>
            </a:p>
          </p:txBody>
        </p:sp>
        <p:sp>
          <p:nvSpPr>
            <p:cNvPr id="16912" name="Line 23"/>
            <p:cNvSpPr>
              <a:spLocks noChangeShapeType="1"/>
            </p:cNvSpPr>
            <p:nvPr/>
          </p:nvSpPr>
          <p:spPr bwMode="auto">
            <a:xfrm flipV="1">
              <a:off x="469265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13" name="Rectangle 25"/>
            <p:cNvSpPr>
              <a:spLocks noChangeArrowheads="1"/>
            </p:cNvSpPr>
            <p:nvPr/>
          </p:nvSpPr>
          <p:spPr bwMode="auto">
            <a:xfrm>
              <a:off x="4549419" y="325596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600</a:t>
              </a:r>
              <a:endParaRPr lang="en-US" sz="1600"/>
            </a:p>
          </p:txBody>
        </p:sp>
        <p:sp>
          <p:nvSpPr>
            <p:cNvPr id="16914" name="Line 26"/>
            <p:cNvSpPr>
              <a:spLocks noChangeShapeType="1"/>
            </p:cNvSpPr>
            <p:nvPr/>
          </p:nvSpPr>
          <p:spPr bwMode="auto">
            <a:xfrm flipV="1">
              <a:off x="514350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15" name="Rectangle 28"/>
            <p:cNvSpPr>
              <a:spLocks noChangeArrowheads="1"/>
            </p:cNvSpPr>
            <p:nvPr/>
          </p:nvSpPr>
          <p:spPr bwMode="auto">
            <a:xfrm>
              <a:off x="5000269" y="325596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800</a:t>
              </a:r>
              <a:endParaRPr lang="en-US" sz="1600"/>
            </a:p>
          </p:txBody>
        </p:sp>
        <p:sp>
          <p:nvSpPr>
            <p:cNvPr id="16916" name="Line 29"/>
            <p:cNvSpPr>
              <a:spLocks noChangeShapeType="1"/>
            </p:cNvSpPr>
            <p:nvPr/>
          </p:nvSpPr>
          <p:spPr bwMode="auto">
            <a:xfrm flipV="1">
              <a:off x="5594350"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17" name="Rectangle 31"/>
            <p:cNvSpPr>
              <a:spLocks noChangeArrowheads="1"/>
            </p:cNvSpPr>
            <p:nvPr/>
          </p:nvSpPr>
          <p:spPr bwMode="auto">
            <a:xfrm>
              <a:off x="5398732" y="3255963"/>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1000</a:t>
              </a:r>
              <a:endParaRPr lang="en-US" sz="1600"/>
            </a:p>
          </p:txBody>
        </p:sp>
        <p:sp>
          <p:nvSpPr>
            <p:cNvPr id="16918" name="Line 32"/>
            <p:cNvSpPr>
              <a:spLocks noChangeShapeType="1"/>
            </p:cNvSpPr>
            <p:nvPr/>
          </p:nvSpPr>
          <p:spPr bwMode="auto">
            <a:xfrm flipV="1">
              <a:off x="6053138" y="3205163"/>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19" name="Rectangle 34"/>
            <p:cNvSpPr>
              <a:spLocks noChangeArrowheads="1"/>
            </p:cNvSpPr>
            <p:nvPr/>
          </p:nvSpPr>
          <p:spPr bwMode="auto">
            <a:xfrm>
              <a:off x="5857519" y="3255963"/>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1200</a:t>
              </a:r>
              <a:endParaRPr lang="en-US" sz="1600"/>
            </a:p>
          </p:txBody>
        </p:sp>
        <p:sp>
          <p:nvSpPr>
            <p:cNvPr id="16920" name="Line 51"/>
            <p:cNvSpPr>
              <a:spLocks noChangeShapeType="1"/>
            </p:cNvSpPr>
            <p:nvPr/>
          </p:nvSpPr>
          <p:spPr bwMode="auto">
            <a:xfrm>
              <a:off x="3117850" y="3235325"/>
              <a:ext cx="293528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390" name="Group 90"/>
          <p:cNvGrpSpPr>
            <a:grpSpLocks/>
          </p:cNvGrpSpPr>
          <p:nvPr/>
        </p:nvGrpSpPr>
        <p:grpSpPr bwMode="auto">
          <a:xfrm>
            <a:off x="4116388" y="887413"/>
            <a:ext cx="28575" cy="2455862"/>
            <a:chOff x="6024563" y="779463"/>
            <a:chExt cx="28575" cy="2455862"/>
          </a:xfrm>
        </p:grpSpPr>
        <p:sp>
          <p:nvSpPr>
            <p:cNvPr id="16896" name="Line 10"/>
            <p:cNvSpPr>
              <a:spLocks noChangeShapeType="1"/>
            </p:cNvSpPr>
            <p:nvPr/>
          </p:nvSpPr>
          <p:spPr bwMode="auto">
            <a:xfrm flipV="1">
              <a:off x="6053138" y="779463"/>
              <a:ext cx="0" cy="24558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7" name="Line 33"/>
            <p:cNvSpPr>
              <a:spLocks noChangeShapeType="1"/>
            </p:cNvSpPr>
            <p:nvPr/>
          </p:nvSpPr>
          <p:spPr bwMode="auto">
            <a:xfrm>
              <a:off x="6053138" y="787400"/>
              <a:ext cx="0" cy="22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8" name="Line 36"/>
            <p:cNvSpPr>
              <a:spLocks noChangeShapeType="1"/>
            </p:cNvSpPr>
            <p:nvPr/>
          </p:nvSpPr>
          <p:spPr bwMode="auto">
            <a:xfrm flipH="1">
              <a:off x="6024563" y="31162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9" name="Line 39"/>
            <p:cNvSpPr>
              <a:spLocks noChangeShapeType="1"/>
            </p:cNvSpPr>
            <p:nvPr/>
          </p:nvSpPr>
          <p:spPr bwMode="auto">
            <a:xfrm flipH="1">
              <a:off x="6024563" y="25320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0" name="Line 42"/>
            <p:cNvSpPr>
              <a:spLocks noChangeShapeType="1"/>
            </p:cNvSpPr>
            <p:nvPr/>
          </p:nvSpPr>
          <p:spPr bwMode="auto">
            <a:xfrm flipH="1">
              <a:off x="6024563" y="19478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1" name="Line 45"/>
            <p:cNvSpPr>
              <a:spLocks noChangeShapeType="1"/>
            </p:cNvSpPr>
            <p:nvPr/>
          </p:nvSpPr>
          <p:spPr bwMode="auto">
            <a:xfrm flipH="1">
              <a:off x="6024563" y="13636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2" name="Line 48"/>
            <p:cNvSpPr>
              <a:spLocks noChangeShapeType="1"/>
            </p:cNvSpPr>
            <p:nvPr/>
          </p:nvSpPr>
          <p:spPr bwMode="auto">
            <a:xfrm flipH="1">
              <a:off x="6024563" y="7874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903" name="Line 52"/>
            <p:cNvSpPr>
              <a:spLocks noChangeShapeType="1"/>
            </p:cNvSpPr>
            <p:nvPr/>
          </p:nvSpPr>
          <p:spPr bwMode="auto">
            <a:xfrm flipV="1">
              <a:off x="6053138" y="779463"/>
              <a:ext cx="0" cy="24558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391" name="Group 92"/>
          <p:cNvGrpSpPr>
            <a:grpSpLocks/>
          </p:cNvGrpSpPr>
          <p:nvPr/>
        </p:nvGrpSpPr>
        <p:grpSpPr bwMode="auto">
          <a:xfrm>
            <a:off x="742950" y="766763"/>
            <a:ext cx="487363" cy="2576512"/>
            <a:chOff x="2654178" y="658874"/>
            <a:chExt cx="487362" cy="2576451"/>
          </a:xfrm>
        </p:grpSpPr>
        <p:sp>
          <p:nvSpPr>
            <p:cNvPr id="16883" name="Line 11"/>
            <p:cNvSpPr>
              <a:spLocks noChangeShapeType="1"/>
            </p:cNvSpPr>
            <p:nvPr/>
          </p:nvSpPr>
          <p:spPr bwMode="auto">
            <a:xfrm flipV="1">
              <a:off x="3119315" y="779463"/>
              <a:ext cx="0" cy="24558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84" name="Line 13"/>
            <p:cNvSpPr>
              <a:spLocks noChangeShapeType="1"/>
            </p:cNvSpPr>
            <p:nvPr/>
          </p:nvSpPr>
          <p:spPr bwMode="auto">
            <a:xfrm flipV="1">
              <a:off x="3119315" y="779463"/>
              <a:ext cx="0" cy="24558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85" name="Line 35"/>
            <p:cNvSpPr>
              <a:spLocks noChangeShapeType="1"/>
            </p:cNvSpPr>
            <p:nvPr/>
          </p:nvSpPr>
          <p:spPr bwMode="auto">
            <a:xfrm>
              <a:off x="3119315" y="3116263"/>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86" name="Rectangle 37"/>
            <p:cNvSpPr>
              <a:spLocks noChangeArrowheads="1"/>
            </p:cNvSpPr>
            <p:nvPr/>
          </p:nvSpPr>
          <p:spPr bwMode="auto">
            <a:xfrm>
              <a:off x="2654178" y="2987736"/>
              <a:ext cx="4183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7.500</a:t>
              </a:r>
              <a:endParaRPr lang="en-US" sz="1600"/>
            </a:p>
          </p:txBody>
        </p:sp>
        <p:sp>
          <p:nvSpPr>
            <p:cNvPr id="16887" name="Line 38"/>
            <p:cNvSpPr>
              <a:spLocks noChangeShapeType="1"/>
            </p:cNvSpPr>
            <p:nvPr/>
          </p:nvSpPr>
          <p:spPr bwMode="auto">
            <a:xfrm>
              <a:off x="3119315" y="2532063"/>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88" name="Rectangle 40"/>
            <p:cNvSpPr>
              <a:spLocks noChangeArrowheads="1"/>
            </p:cNvSpPr>
            <p:nvPr/>
          </p:nvSpPr>
          <p:spPr bwMode="auto">
            <a:xfrm>
              <a:off x="2654178" y="2405124"/>
              <a:ext cx="4183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7.502</a:t>
              </a:r>
              <a:endParaRPr lang="en-US" sz="1600"/>
            </a:p>
          </p:txBody>
        </p:sp>
        <p:sp>
          <p:nvSpPr>
            <p:cNvPr id="16889" name="Line 41"/>
            <p:cNvSpPr>
              <a:spLocks noChangeShapeType="1"/>
            </p:cNvSpPr>
            <p:nvPr/>
          </p:nvSpPr>
          <p:spPr bwMode="auto">
            <a:xfrm>
              <a:off x="3119315" y="1947863"/>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0" name="Rectangle 43"/>
            <p:cNvSpPr>
              <a:spLocks noChangeArrowheads="1"/>
            </p:cNvSpPr>
            <p:nvPr/>
          </p:nvSpPr>
          <p:spPr bwMode="auto">
            <a:xfrm>
              <a:off x="2654178" y="1820924"/>
              <a:ext cx="4183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7.504</a:t>
              </a:r>
              <a:endParaRPr lang="en-US" sz="1600"/>
            </a:p>
          </p:txBody>
        </p:sp>
        <p:sp>
          <p:nvSpPr>
            <p:cNvPr id="16891" name="Line 44"/>
            <p:cNvSpPr>
              <a:spLocks noChangeShapeType="1"/>
            </p:cNvSpPr>
            <p:nvPr/>
          </p:nvSpPr>
          <p:spPr bwMode="auto">
            <a:xfrm>
              <a:off x="3119315" y="1363663"/>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2" name="Rectangle 46"/>
            <p:cNvSpPr>
              <a:spLocks noChangeArrowheads="1"/>
            </p:cNvSpPr>
            <p:nvPr/>
          </p:nvSpPr>
          <p:spPr bwMode="auto">
            <a:xfrm>
              <a:off x="2654178" y="1236724"/>
              <a:ext cx="4183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7.506</a:t>
              </a:r>
              <a:endParaRPr lang="en-US" sz="1600"/>
            </a:p>
          </p:txBody>
        </p:sp>
        <p:sp>
          <p:nvSpPr>
            <p:cNvPr id="16893" name="Line 47"/>
            <p:cNvSpPr>
              <a:spLocks noChangeShapeType="1"/>
            </p:cNvSpPr>
            <p:nvPr/>
          </p:nvSpPr>
          <p:spPr bwMode="auto">
            <a:xfrm>
              <a:off x="3119315" y="787400"/>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94" name="Rectangle 49"/>
            <p:cNvSpPr>
              <a:spLocks noChangeArrowheads="1"/>
            </p:cNvSpPr>
            <p:nvPr/>
          </p:nvSpPr>
          <p:spPr bwMode="auto">
            <a:xfrm>
              <a:off x="2654178" y="658874"/>
              <a:ext cx="4183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7.508</a:t>
              </a:r>
              <a:endParaRPr lang="en-US" sz="1600"/>
            </a:p>
          </p:txBody>
        </p:sp>
        <p:sp>
          <p:nvSpPr>
            <p:cNvPr id="16895" name="Line 53"/>
            <p:cNvSpPr>
              <a:spLocks noChangeShapeType="1"/>
            </p:cNvSpPr>
            <p:nvPr/>
          </p:nvSpPr>
          <p:spPr bwMode="auto">
            <a:xfrm flipV="1">
              <a:off x="3119315" y="779463"/>
              <a:ext cx="0" cy="24558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92" name="Rectangle 58"/>
          <p:cNvSpPr>
            <a:spLocks noChangeArrowheads="1"/>
          </p:cNvSpPr>
          <p:nvPr/>
        </p:nvSpPr>
        <p:spPr bwMode="auto">
          <a:xfrm>
            <a:off x="2457450" y="3536950"/>
            <a:ext cx="7905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Time (sec)</a:t>
            </a:r>
            <a:endParaRPr lang="en-US" sz="1600"/>
          </a:p>
        </p:txBody>
      </p:sp>
      <p:sp>
        <p:nvSpPr>
          <p:cNvPr id="16393" name="Rectangle 59"/>
          <p:cNvSpPr>
            <a:spLocks noChangeArrowheads="1"/>
          </p:cNvSpPr>
          <p:nvPr/>
        </p:nvSpPr>
        <p:spPr bwMode="auto">
          <a:xfrm>
            <a:off x="365125" y="1943100"/>
            <a:ext cx="2905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pH</a:t>
            </a:r>
            <a:r>
              <a:rPr lang="en-US" sz="1600" baseline="-25000">
                <a:solidFill>
                  <a:srgbClr val="000000"/>
                </a:solidFill>
              </a:rPr>
              <a:t>S</a:t>
            </a:r>
            <a:endParaRPr lang="en-US" sz="1600" baseline="-25000"/>
          </a:p>
        </p:txBody>
      </p:sp>
      <p:sp>
        <p:nvSpPr>
          <p:cNvPr id="2503" name="Rectangle 43"/>
          <p:cNvSpPr>
            <a:spLocks noChangeArrowheads="1"/>
          </p:cNvSpPr>
          <p:nvPr/>
        </p:nvSpPr>
        <p:spPr bwMode="auto">
          <a:xfrm>
            <a:off x="2438400" y="925513"/>
            <a:ext cx="1654175" cy="1965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0" name="Group 9"/>
          <p:cNvGrpSpPr>
            <a:grpSpLocks/>
          </p:cNvGrpSpPr>
          <p:nvPr/>
        </p:nvGrpSpPr>
        <p:grpSpPr bwMode="auto">
          <a:xfrm>
            <a:off x="2490788" y="915988"/>
            <a:ext cx="1601787" cy="254000"/>
            <a:chOff x="2513140" y="605854"/>
            <a:chExt cx="1601631" cy="253976"/>
          </a:xfrm>
        </p:grpSpPr>
        <p:sp>
          <p:nvSpPr>
            <p:cNvPr id="16881" name="Line 31"/>
            <p:cNvSpPr>
              <a:spLocks noChangeShapeType="1"/>
            </p:cNvSpPr>
            <p:nvPr/>
          </p:nvSpPr>
          <p:spPr bwMode="auto">
            <a:xfrm>
              <a:off x="2513140" y="715381"/>
              <a:ext cx="182545" cy="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82" name="Object 41"/>
            <p:cNvGraphicFramePr>
              <a:graphicFrameLocks noChangeAspect="1"/>
            </p:cNvGraphicFramePr>
            <p:nvPr/>
          </p:nvGraphicFramePr>
          <p:xfrm>
            <a:off x="2717908" y="605854"/>
            <a:ext cx="1396863" cy="253976"/>
          </p:xfrm>
          <a:graphic>
            <a:graphicData uri="http://schemas.openxmlformats.org/presentationml/2006/ole">
              <mc:AlternateContent xmlns:mc="http://schemas.openxmlformats.org/markup-compatibility/2006">
                <mc:Choice xmlns:v="urn:schemas-microsoft-com:vml" Requires="v">
                  <p:oleObj spid="_x0000_s78623" name="Equation" r:id="rId4" imgW="1396394" imgH="253890" progId="Equation.DSMT4">
                    <p:embed/>
                  </p:oleObj>
                </mc:Choice>
                <mc:Fallback>
                  <p:oleObj name="Equation" r:id="rId4" imgW="1396394" imgH="253890" progId="Equation.DSMT4">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7908" y="605854"/>
                          <a:ext cx="1396863"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9" name="Group 8"/>
          <p:cNvGrpSpPr>
            <a:grpSpLocks/>
          </p:cNvGrpSpPr>
          <p:nvPr/>
        </p:nvGrpSpPr>
        <p:grpSpPr bwMode="auto">
          <a:xfrm>
            <a:off x="2489200" y="1125538"/>
            <a:ext cx="908050" cy="254000"/>
            <a:chOff x="2511553" y="815384"/>
            <a:chExt cx="907961" cy="253976"/>
          </a:xfrm>
        </p:grpSpPr>
        <p:sp>
          <p:nvSpPr>
            <p:cNvPr id="16879" name="Line 33"/>
            <p:cNvSpPr>
              <a:spLocks noChangeShapeType="1"/>
            </p:cNvSpPr>
            <p:nvPr/>
          </p:nvSpPr>
          <p:spPr bwMode="auto">
            <a:xfrm>
              <a:off x="2511553" y="932848"/>
              <a:ext cx="182545" cy="0"/>
            </a:xfrm>
            <a:prstGeom prst="line">
              <a:avLst/>
            </a:prstGeom>
            <a:noFill/>
            <a:ln w="1905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80" name="Object 47"/>
            <p:cNvGraphicFramePr>
              <a:graphicFrameLocks noChangeAspect="1"/>
            </p:cNvGraphicFramePr>
            <p:nvPr/>
          </p:nvGraphicFramePr>
          <p:xfrm>
            <a:off x="2714733" y="815384"/>
            <a:ext cx="704781" cy="253976"/>
          </p:xfrm>
          <a:graphic>
            <a:graphicData uri="http://schemas.openxmlformats.org/presentationml/2006/ole">
              <mc:AlternateContent xmlns:mc="http://schemas.openxmlformats.org/markup-compatibility/2006">
                <mc:Choice xmlns:v="urn:schemas-microsoft-com:vml" Requires="v">
                  <p:oleObj spid="_x0000_s78624" name="Equation" r:id="rId6" imgW="774364" imgH="279279" progId="Equation.DSMT4">
                    <p:embed/>
                  </p:oleObj>
                </mc:Choice>
                <mc:Fallback>
                  <p:oleObj name="Equation" r:id="rId6" imgW="774364" imgH="279279" progId="Equation.DSMT4">
                    <p:embed/>
                    <p:pic>
                      <p:nvPicPr>
                        <p:cNvPr id="0" name="Object 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4733" y="815384"/>
                          <a:ext cx="704781"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8" name="Group 7"/>
          <p:cNvGrpSpPr>
            <a:grpSpLocks/>
          </p:cNvGrpSpPr>
          <p:nvPr/>
        </p:nvGrpSpPr>
        <p:grpSpPr bwMode="auto">
          <a:xfrm>
            <a:off x="2492375" y="1355725"/>
            <a:ext cx="912813" cy="254000"/>
            <a:chOff x="2514728" y="1045764"/>
            <a:chExt cx="912723" cy="253976"/>
          </a:xfrm>
        </p:grpSpPr>
        <p:sp>
          <p:nvSpPr>
            <p:cNvPr id="16877" name="Line 34"/>
            <p:cNvSpPr>
              <a:spLocks noChangeShapeType="1"/>
            </p:cNvSpPr>
            <p:nvPr/>
          </p:nvSpPr>
          <p:spPr bwMode="auto">
            <a:xfrm>
              <a:off x="2514728" y="1153490"/>
              <a:ext cx="182545" cy="0"/>
            </a:xfrm>
            <a:prstGeom prst="line">
              <a:avLst/>
            </a:prstGeom>
            <a:noFill/>
            <a:ln w="19050">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78" name="Object 56"/>
            <p:cNvGraphicFramePr>
              <a:graphicFrameLocks noChangeAspect="1"/>
            </p:cNvGraphicFramePr>
            <p:nvPr/>
          </p:nvGraphicFramePr>
          <p:xfrm>
            <a:off x="2709971" y="1045764"/>
            <a:ext cx="717480" cy="253976"/>
          </p:xfrm>
          <a:graphic>
            <a:graphicData uri="http://schemas.openxmlformats.org/presentationml/2006/ole">
              <mc:AlternateContent xmlns:mc="http://schemas.openxmlformats.org/markup-compatibility/2006">
                <mc:Choice xmlns:v="urn:schemas-microsoft-com:vml" Requires="v">
                  <p:oleObj spid="_x0000_s78625" name="Equation" r:id="rId8" imgW="787400" imgH="279400" progId="Equation.DSMT4">
                    <p:embed/>
                  </p:oleObj>
                </mc:Choice>
                <mc:Fallback>
                  <p:oleObj name="Equation" r:id="rId8" imgW="787400" imgH="279400" progId="Equation.DSMT4">
                    <p:embed/>
                    <p:pic>
                      <p:nvPicPr>
                        <p:cNvPr id="0" name="Object 5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09971" y="1045764"/>
                          <a:ext cx="717480"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6"/>
          <p:cNvGrpSpPr>
            <a:grpSpLocks/>
          </p:cNvGrpSpPr>
          <p:nvPr/>
        </p:nvGrpSpPr>
        <p:grpSpPr bwMode="auto">
          <a:xfrm>
            <a:off x="2490788" y="1573213"/>
            <a:ext cx="915987" cy="254000"/>
            <a:chOff x="2513140" y="1263018"/>
            <a:chExt cx="915898" cy="253976"/>
          </a:xfrm>
        </p:grpSpPr>
        <p:sp>
          <p:nvSpPr>
            <p:cNvPr id="16875" name="Line 35"/>
            <p:cNvSpPr>
              <a:spLocks noChangeShapeType="1"/>
            </p:cNvSpPr>
            <p:nvPr/>
          </p:nvSpPr>
          <p:spPr bwMode="auto">
            <a:xfrm>
              <a:off x="2513140" y="1370957"/>
              <a:ext cx="182545" cy="0"/>
            </a:xfrm>
            <a:prstGeom prst="line">
              <a:avLst/>
            </a:prstGeom>
            <a:noFill/>
            <a:ln w="19050">
              <a:solidFill>
                <a:srgbClr val="33CCCC"/>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76" name="Object 58"/>
            <p:cNvGraphicFramePr>
              <a:graphicFrameLocks noChangeAspect="1"/>
            </p:cNvGraphicFramePr>
            <p:nvPr/>
          </p:nvGraphicFramePr>
          <p:xfrm>
            <a:off x="2711558" y="1263018"/>
            <a:ext cx="717480" cy="253976"/>
          </p:xfrm>
          <a:graphic>
            <a:graphicData uri="http://schemas.openxmlformats.org/presentationml/2006/ole">
              <mc:AlternateContent xmlns:mc="http://schemas.openxmlformats.org/markup-compatibility/2006">
                <mc:Choice xmlns:v="urn:schemas-microsoft-com:vml" Requires="v">
                  <p:oleObj spid="_x0000_s78626" name="Equation" r:id="rId10" imgW="787400" imgH="279400" progId="Equation.DSMT4">
                    <p:embed/>
                  </p:oleObj>
                </mc:Choice>
                <mc:Fallback>
                  <p:oleObj name="Equation" r:id="rId10" imgW="787400" imgH="279400" progId="Equation.DSMT4">
                    <p:embed/>
                    <p:pic>
                      <p:nvPicPr>
                        <p:cNvPr id="0" name="Object 5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11558" y="1263018"/>
                          <a:ext cx="717480"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5"/>
          <p:cNvGrpSpPr>
            <a:grpSpLocks/>
          </p:cNvGrpSpPr>
          <p:nvPr/>
        </p:nvGrpSpPr>
        <p:grpSpPr bwMode="auto">
          <a:xfrm>
            <a:off x="2493963" y="1795463"/>
            <a:ext cx="912812" cy="254000"/>
            <a:chOff x="2516315" y="1485247"/>
            <a:chExt cx="912723" cy="253976"/>
          </a:xfrm>
        </p:grpSpPr>
        <p:sp>
          <p:nvSpPr>
            <p:cNvPr id="16873" name="Line 36"/>
            <p:cNvSpPr>
              <a:spLocks noChangeShapeType="1"/>
            </p:cNvSpPr>
            <p:nvPr/>
          </p:nvSpPr>
          <p:spPr bwMode="auto">
            <a:xfrm>
              <a:off x="2516315" y="1585250"/>
              <a:ext cx="182545" cy="0"/>
            </a:xfrm>
            <a:prstGeom prst="line">
              <a:avLst/>
            </a:prstGeom>
            <a:noFill/>
            <a:ln w="1905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74" name="Object 59"/>
            <p:cNvGraphicFramePr>
              <a:graphicFrameLocks noChangeAspect="1"/>
            </p:cNvGraphicFramePr>
            <p:nvPr/>
          </p:nvGraphicFramePr>
          <p:xfrm>
            <a:off x="2711558" y="1485247"/>
            <a:ext cx="717480" cy="253976"/>
          </p:xfrm>
          <a:graphic>
            <a:graphicData uri="http://schemas.openxmlformats.org/presentationml/2006/ole">
              <mc:AlternateContent xmlns:mc="http://schemas.openxmlformats.org/markup-compatibility/2006">
                <mc:Choice xmlns:v="urn:schemas-microsoft-com:vml" Requires="v">
                  <p:oleObj spid="_x0000_s78627" name="Equation" r:id="rId12" imgW="787400" imgH="279400" progId="Equation.DSMT4">
                    <p:embed/>
                  </p:oleObj>
                </mc:Choice>
                <mc:Fallback>
                  <p:oleObj name="Equation" r:id="rId12" imgW="787400" imgH="279400" progId="Equation.DSMT4">
                    <p:embed/>
                    <p:pic>
                      <p:nvPicPr>
                        <p:cNvPr id="0" name="Object 5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11558" y="1485247"/>
                          <a:ext cx="717480"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4"/>
          <p:cNvGrpSpPr>
            <a:grpSpLocks/>
          </p:cNvGrpSpPr>
          <p:nvPr/>
        </p:nvGrpSpPr>
        <p:grpSpPr bwMode="auto">
          <a:xfrm>
            <a:off x="2493963" y="1997075"/>
            <a:ext cx="1162050" cy="254000"/>
            <a:chOff x="2514728" y="1701127"/>
            <a:chExt cx="1161936" cy="253976"/>
          </a:xfrm>
        </p:grpSpPr>
        <p:sp>
          <p:nvSpPr>
            <p:cNvPr id="16871" name="Line 37"/>
            <p:cNvSpPr>
              <a:spLocks noChangeShapeType="1"/>
            </p:cNvSpPr>
            <p:nvPr/>
          </p:nvSpPr>
          <p:spPr bwMode="auto">
            <a:xfrm>
              <a:off x="2514728" y="1812241"/>
              <a:ext cx="182545" cy="0"/>
            </a:xfrm>
            <a:prstGeom prst="line">
              <a:avLst/>
            </a:prstGeom>
            <a:noFill/>
            <a:ln w="19050">
              <a:solidFill>
                <a:srgbClr val="EABD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72" name="Object 60"/>
            <p:cNvGraphicFramePr>
              <a:graphicFrameLocks noChangeAspect="1"/>
            </p:cNvGraphicFramePr>
            <p:nvPr/>
          </p:nvGraphicFramePr>
          <p:xfrm>
            <a:off x="2717908" y="1701127"/>
            <a:ext cx="958756" cy="253976"/>
          </p:xfrm>
          <a:graphic>
            <a:graphicData uri="http://schemas.openxmlformats.org/presentationml/2006/ole">
              <mc:AlternateContent xmlns:mc="http://schemas.openxmlformats.org/markup-compatibility/2006">
                <mc:Choice xmlns:v="urn:schemas-microsoft-com:vml" Requires="v">
                  <p:oleObj spid="_x0000_s78628" name="Equation" r:id="rId14" imgW="1054100" imgH="279400" progId="Equation.DSMT4">
                    <p:embed/>
                  </p:oleObj>
                </mc:Choice>
                <mc:Fallback>
                  <p:oleObj name="Equation" r:id="rId14" imgW="1054100" imgH="279400" progId="Equation.DSMT4">
                    <p:embed/>
                    <p:pic>
                      <p:nvPicPr>
                        <p:cNvPr id="0" name="Object 6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17908" y="1701127"/>
                          <a:ext cx="958756"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4" name="Group 3"/>
          <p:cNvGrpSpPr>
            <a:grpSpLocks/>
          </p:cNvGrpSpPr>
          <p:nvPr/>
        </p:nvGrpSpPr>
        <p:grpSpPr bwMode="auto">
          <a:xfrm>
            <a:off x="2495550" y="2220913"/>
            <a:ext cx="1147763" cy="254000"/>
            <a:chOff x="2517902" y="1910657"/>
            <a:chExt cx="1147651" cy="253976"/>
          </a:xfrm>
        </p:grpSpPr>
        <p:sp>
          <p:nvSpPr>
            <p:cNvPr id="16869" name="Line 38"/>
            <p:cNvSpPr>
              <a:spLocks noChangeShapeType="1"/>
            </p:cNvSpPr>
            <p:nvPr/>
          </p:nvSpPr>
          <p:spPr bwMode="auto">
            <a:xfrm>
              <a:off x="2517902" y="2024946"/>
              <a:ext cx="182545" cy="0"/>
            </a:xfrm>
            <a:prstGeom prst="line">
              <a:avLst/>
            </a:prstGeom>
            <a:noFill/>
            <a:ln w="19050">
              <a:solidFill>
                <a:srgbClr val="3F3F3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70" name="Object 61"/>
            <p:cNvGraphicFramePr>
              <a:graphicFrameLocks noChangeAspect="1"/>
            </p:cNvGraphicFramePr>
            <p:nvPr/>
          </p:nvGraphicFramePr>
          <p:xfrm>
            <a:off x="2717908" y="1910657"/>
            <a:ext cx="947645" cy="253976"/>
          </p:xfrm>
          <a:graphic>
            <a:graphicData uri="http://schemas.openxmlformats.org/presentationml/2006/ole">
              <mc:AlternateContent xmlns:mc="http://schemas.openxmlformats.org/markup-compatibility/2006">
                <mc:Choice xmlns:v="urn:schemas-microsoft-com:vml" Requires="v">
                  <p:oleObj spid="_x0000_s78629" name="Equation" r:id="rId16" imgW="1040948" imgH="279279" progId="Equation.DSMT4">
                    <p:embed/>
                  </p:oleObj>
                </mc:Choice>
                <mc:Fallback>
                  <p:oleObj name="Equation" r:id="rId16" imgW="1040948" imgH="279279" progId="Equation.DSMT4">
                    <p:embed/>
                    <p:pic>
                      <p:nvPicPr>
                        <p:cNvPr id="0" name="Object 6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17908" y="1910657"/>
                          <a:ext cx="947645"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2"/>
          <p:cNvGrpSpPr>
            <a:grpSpLocks/>
          </p:cNvGrpSpPr>
          <p:nvPr/>
        </p:nvGrpSpPr>
        <p:grpSpPr bwMode="auto">
          <a:xfrm>
            <a:off x="2497138" y="2424113"/>
            <a:ext cx="1146175" cy="254000"/>
            <a:chOff x="2519491" y="2113838"/>
            <a:chExt cx="1146062" cy="253976"/>
          </a:xfrm>
        </p:grpSpPr>
        <p:sp>
          <p:nvSpPr>
            <p:cNvPr id="16867" name="Line 39"/>
            <p:cNvSpPr>
              <a:spLocks noChangeShapeType="1"/>
            </p:cNvSpPr>
            <p:nvPr/>
          </p:nvSpPr>
          <p:spPr bwMode="auto">
            <a:xfrm>
              <a:off x="2519491" y="2224159"/>
              <a:ext cx="182544"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68" name="Object 62"/>
            <p:cNvGraphicFramePr>
              <a:graphicFrameLocks noChangeAspect="1"/>
            </p:cNvGraphicFramePr>
            <p:nvPr/>
          </p:nvGraphicFramePr>
          <p:xfrm>
            <a:off x="2717908" y="2113838"/>
            <a:ext cx="947645" cy="253976"/>
          </p:xfrm>
          <a:graphic>
            <a:graphicData uri="http://schemas.openxmlformats.org/presentationml/2006/ole">
              <mc:AlternateContent xmlns:mc="http://schemas.openxmlformats.org/markup-compatibility/2006">
                <mc:Choice xmlns:v="urn:schemas-microsoft-com:vml" Requires="v">
                  <p:oleObj spid="_x0000_s78630" name="Equation" r:id="rId18" imgW="1040948" imgH="279279" progId="Equation.DSMT4">
                    <p:embed/>
                  </p:oleObj>
                </mc:Choice>
                <mc:Fallback>
                  <p:oleObj name="Equation" r:id="rId18" imgW="1040948" imgH="279279" progId="Equation.DSMT4">
                    <p:embed/>
                    <p:pic>
                      <p:nvPicPr>
                        <p:cNvPr id="0" name="Object 6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17908" y="2113838"/>
                          <a:ext cx="947645"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 name="Group 1"/>
          <p:cNvGrpSpPr>
            <a:grpSpLocks/>
          </p:cNvGrpSpPr>
          <p:nvPr/>
        </p:nvGrpSpPr>
        <p:grpSpPr bwMode="auto">
          <a:xfrm>
            <a:off x="2497138" y="2640013"/>
            <a:ext cx="909637" cy="254000"/>
            <a:chOff x="2519490" y="2329718"/>
            <a:chExt cx="909548" cy="253976"/>
          </a:xfrm>
        </p:grpSpPr>
        <p:sp>
          <p:nvSpPr>
            <p:cNvPr id="16865" name="Line 40"/>
            <p:cNvSpPr>
              <a:spLocks noChangeShapeType="1"/>
            </p:cNvSpPr>
            <p:nvPr/>
          </p:nvSpPr>
          <p:spPr bwMode="auto">
            <a:xfrm>
              <a:off x="2519490" y="2450356"/>
              <a:ext cx="182545" cy="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866" name="Object 63"/>
            <p:cNvGraphicFramePr>
              <a:graphicFrameLocks noChangeAspect="1"/>
            </p:cNvGraphicFramePr>
            <p:nvPr/>
          </p:nvGraphicFramePr>
          <p:xfrm>
            <a:off x="2711558" y="2329718"/>
            <a:ext cx="717480" cy="253976"/>
          </p:xfrm>
          <a:graphic>
            <a:graphicData uri="http://schemas.openxmlformats.org/presentationml/2006/ole">
              <mc:AlternateContent xmlns:mc="http://schemas.openxmlformats.org/markup-compatibility/2006">
                <mc:Choice xmlns:v="urn:schemas-microsoft-com:vml" Requires="v">
                  <p:oleObj spid="_x0000_s78631" name="Equation" r:id="rId20" imgW="787400" imgH="279400" progId="Equation.DSMT4">
                    <p:embed/>
                  </p:oleObj>
                </mc:Choice>
                <mc:Fallback>
                  <p:oleObj name="Equation" r:id="rId20" imgW="787400" imgH="279400" progId="Equation.DSMT4">
                    <p:embed/>
                    <p:pic>
                      <p:nvPicPr>
                        <p:cNvPr id="0" name="Object 6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11558" y="2329718"/>
                          <a:ext cx="717480" cy="2539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6404" name="Text Box 8"/>
          <p:cNvSpPr txBox="1">
            <a:spLocks noChangeArrowheads="1"/>
          </p:cNvSpPr>
          <p:nvPr/>
        </p:nvSpPr>
        <p:spPr bwMode="auto">
          <a:xfrm>
            <a:off x="2346325" y="555625"/>
            <a:ext cx="457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latin typeface="Arial" charset="0"/>
                <a:cs typeface="Arial" charset="0"/>
              </a:rPr>
              <a:t>(A)</a:t>
            </a:r>
          </a:p>
        </p:txBody>
      </p:sp>
      <p:sp>
        <p:nvSpPr>
          <p:cNvPr id="16405" name="Rectangle 6"/>
          <p:cNvSpPr>
            <a:spLocks noChangeArrowheads="1"/>
          </p:cNvSpPr>
          <p:nvPr/>
        </p:nvSpPr>
        <p:spPr bwMode="auto">
          <a:xfrm>
            <a:off x="5751513" y="936625"/>
            <a:ext cx="3030537" cy="2447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06" name="Rectangle 7"/>
          <p:cNvSpPr>
            <a:spLocks noChangeArrowheads="1"/>
          </p:cNvSpPr>
          <p:nvPr/>
        </p:nvSpPr>
        <p:spPr bwMode="auto">
          <a:xfrm>
            <a:off x="5751513" y="936625"/>
            <a:ext cx="3030537" cy="2447925"/>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407" name="Group 120"/>
          <p:cNvGrpSpPr>
            <a:grpSpLocks/>
          </p:cNvGrpSpPr>
          <p:nvPr/>
        </p:nvGrpSpPr>
        <p:grpSpPr bwMode="auto">
          <a:xfrm>
            <a:off x="5751513" y="936625"/>
            <a:ext cx="3030537" cy="30163"/>
            <a:chOff x="3430588" y="1098550"/>
            <a:chExt cx="3030537" cy="30162"/>
          </a:xfrm>
        </p:grpSpPr>
        <p:sp>
          <p:nvSpPr>
            <p:cNvPr id="16856" name="Line 8"/>
            <p:cNvSpPr>
              <a:spLocks noChangeShapeType="1"/>
            </p:cNvSpPr>
            <p:nvPr/>
          </p:nvSpPr>
          <p:spPr bwMode="auto">
            <a:xfrm>
              <a:off x="3430588" y="1098550"/>
              <a:ext cx="30305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7" name="Line 15"/>
            <p:cNvSpPr>
              <a:spLocks noChangeShapeType="1"/>
            </p:cNvSpPr>
            <p:nvPr/>
          </p:nvSpPr>
          <p:spPr bwMode="auto">
            <a:xfrm>
              <a:off x="3659188"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8" name="Line 18"/>
            <p:cNvSpPr>
              <a:spLocks noChangeShapeType="1"/>
            </p:cNvSpPr>
            <p:nvPr/>
          </p:nvSpPr>
          <p:spPr bwMode="auto">
            <a:xfrm>
              <a:off x="4125913"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9" name="Line 21"/>
            <p:cNvSpPr>
              <a:spLocks noChangeShapeType="1"/>
            </p:cNvSpPr>
            <p:nvPr/>
          </p:nvSpPr>
          <p:spPr bwMode="auto">
            <a:xfrm>
              <a:off x="4591050"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60" name="Line 24"/>
            <p:cNvSpPr>
              <a:spLocks noChangeShapeType="1"/>
            </p:cNvSpPr>
            <p:nvPr/>
          </p:nvSpPr>
          <p:spPr bwMode="auto">
            <a:xfrm>
              <a:off x="5056188"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61" name="Line 27"/>
            <p:cNvSpPr>
              <a:spLocks noChangeShapeType="1"/>
            </p:cNvSpPr>
            <p:nvPr/>
          </p:nvSpPr>
          <p:spPr bwMode="auto">
            <a:xfrm>
              <a:off x="5522913"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62" name="Line 30"/>
            <p:cNvSpPr>
              <a:spLocks noChangeShapeType="1"/>
            </p:cNvSpPr>
            <p:nvPr/>
          </p:nvSpPr>
          <p:spPr bwMode="auto">
            <a:xfrm>
              <a:off x="5988050"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63" name="Line 33"/>
            <p:cNvSpPr>
              <a:spLocks noChangeShapeType="1"/>
            </p:cNvSpPr>
            <p:nvPr/>
          </p:nvSpPr>
          <p:spPr bwMode="auto">
            <a:xfrm>
              <a:off x="6461125" y="1098550"/>
              <a:ext cx="0" cy="301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64" name="Line 50"/>
            <p:cNvSpPr>
              <a:spLocks noChangeShapeType="1"/>
            </p:cNvSpPr>
            <p:nvPr/>
          </p:nvSpPr>
          <p:spPr bwMode="auto">
            <a:xfrm>
              <a:off x="3430588" y="1098550"/>
              <a:ext cx="30305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08" name="Group 121"/>
          <p:cNvGrpSpPr>
            <a:grpSpLocks/>
          </p:cNvGrpSpPr>
          <p:nvPr/>
        </p:nvGrpSpPr>
        <p:grpSpPr bwMode="auto">
          <a:xfrm>
            <a:off x="5751513" y="3346450"/>
            <a:ext cx="3209925" cy="304800"/>
            <a:chOff x="3430588" y="3508375"/>
            <a:chExt cx="3210347" cy="304959"/>
          </a:xfrm>
        </p:grpSpPr>
        <p:sp>
          <p:nvSpPr>
            <p:cNvPr id="16839" name="Line 9"/>
            <p:cNvSpPr>
              <a:spLocks noChangeShapeType="1"/>
            </p:cNvSpPr>
            <p:nvPr/>
          </p:nvSpPr>
          <p:spPr bwMode="auto">
            <a:xfrm>
              <a:off x="3430588" y="3546475"/>
              <a:ext cx="30305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0" name="Line 12"/>
            <p:cNvSpPr>
              <a:spLocks noChangeShapeType="1"/>
            </p:cNvSpPr>
            <p:nvPr/>
          </p:nvSpPr>
          <p:spPr bwMode="auto">
            <a:xfrm>
              <a:off x="3430588" y="3546475"/>
              <a:ext cx="30305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1" name="Line 14"/>
            <p:cNvSpPr>
              <a:spLocks noChangeShapeType="1"/>
            </p:cNvSpPr>
            <p:nvPr/>
          </p:nvSpPr>
          <p:spPr bwMode="auto">
            <a:xfrm flipV="1">
              <a:off x="3659188"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2" name="Rectangle 16"/>
            <p:cNvSpPr>
              <a:spLocks noChangeArrowheads="1"/>
            </p:cNvSpPr>
            <p:nvPr/>
          </p:nvSpPr>
          <p:spPr bwMode="auto">
            <a:xfrm>
              <a:off x="3614738" y="3567113"/>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0</a:t>
              </a:r>
              <a:endParaRPr lang="en-US" sz="1600"/>
            </a:p>
          </p:txBody>
        </p:sp>
        <p:sp>
          <p:nvSpPr>
            <p:cNvPr id="16843" name="Line 17"/>
            <p:cNvSpPr>
              <a:spLocks noChangeShapeType="1"/>
            </p:cNvSpPr>
            <p:nvPr/>
          </p:nvSpPr>
          <p:spPr bwMode="auto">
            <a:xfrm flipV="1">
              <a:off x="4125913"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4" name="Rectangle 19"/>
            <p:cNvSpPr>
              <a:spLocks noChangeArrowheads="1"/>
            </p:cNvSpPr>
            <p:nvPr/>
          </p:nvSpPr>
          <p:spPr bwMode="auto">
            <a:xfrm>
              <a:off x="3984625" y="356711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200</a:t>
              </a:r>
              <a:endParaRPr lang="en-US" sz="1600"/>
            </a:p>
          </p:txBody>
        </p:sp>
        <p:sp>
          <p:nvSpPr>
            <p:cNvPr id="16845" name="Line 20"/>
            <p:cNvSpPr>
              <a:spLocks noChangeShapeType="1"/>
            </p:cNvSpPr>
            <p:nvPr/>
          </p:nvSpPr>
          <p:spPr bwMode="auto">
            <a:xfrm flipV="1">
              <a:off x="4591050"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6" name="Rectangle 22"/>
            <p:cNvSpPr>
              <a:spLocks noChangeArrowheads="1"/>
            </p:cNvSpPr>
            <p:nvPr/>
          </p:nvSpPr>
          <p:spPr bwMode="auto">
            <a:xfrm>
              <a:off x="4449763" y="356711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400</a:t>
              </a:r>
              <a:endParaRPr lang="en-US" sz="1600"/>
            </a:p>
          </p:txBody>
        </p:sp>
        <p:sp>
          <p:nvSpPr>
            <p:cNvPr id="16847" name="Line 23"/>
            <p:cNvSpPr>
              <a:spLocks noChangeShapeType="1"/>
            </p:cNvSpPr>
            <p:nvPr/>
          </p:nvSpPr>
          <p:spPr bwMode="auto">
            <a:xfrm flipV="1">
              <a:off x="5056188"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48" name="Rectangle 25"/>
            <p:cNvSpPr>
              <a:spLocks noChangeArrowheads="1"/>
            </p:cNvSpPr>
            <p:nvPr/>
          </p:nvSpPr>
          <p:spPr bwMode="auto">
            <a:xfrm>
              <a:off x="4916488" y="356711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600</a:t>
              </a:r>
              <a:endParaRPr lang="en-US" sz="1600"/>
            </a:p>
          </p:txBody>
        </p:sp>
        <p:sp>
          <p:nvSpPr>
            <p:cNvPr id="16849" name="Line 26"/>
            <p:cNvSpPr>
              <a:spLocks noChangeShapeType="1"/>
            </p:cNvSpPr>
            <p:nvPr/>
          </p:nvSpPr>
          <p:spPr bwMode="auto">
            <a:xfrm flipV="1">
              <a:off x="5522913"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0" name="Rectangle 28"/>
            <p:cNvSpPr>
              <a:spLocks noChangeArrowheads="1"/>
            </p:cNvSpPr>
            <p:nvPr/>
          </p:nvSpPr>
          <p:spPr bwMode="auto">
            <a:xfrm>
              <a:off x="5381625" y="3567113"/>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800</a:t>
              </a:r>
              <a:endParaRPr lang="en-US" sz="1600"/>
            </a:p>
          </p:txBody>
        </p:sp>
        <p:sp>
          <p:nvSpPr>
            <p:cNvPr id="16851" name="Line 29"/>
            <p:cNvSpPr>
              <a:spLocks noChangeShapeType="1"/>
            </p:cNvSpPr>
            <p:nvPr/>
          </p:nvSpPr>
          <p:spPr bwMode="auto">
            <a:xfrm flipV="1">
              <a:off x="5988050"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2" name="Rectangle 31"/>
            <p:cNvSpPr>
              <a:spLocks noChangeArrowheads="1"/>
            </p:cNvSpPr>
            <p:nvPr/>
          </p:nvSpPr>
          <p:spPr bwMode="auto">
            <a:xfrm>
              <a:off x="5795963" y="3567113"/>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1000</a:t>
              </a:r>
              <a:endParaRPr lang="en-US" sz="1600"/>
            </a:p>
          </p:txBody>
        </p:sp>
        <p:sp>
          <p:nvSpPr>
            <p:cNvPr id="16853" name="Line 32"/>
            <p:cNvSpPr>
              <a:spLocks noChangeShapeType="1"/>
            </p:cNvSpPr>
            <p:nvPr/>
          </p:nvSpPr>
          <p:spPr bwMode="auto">
            <a:xfrm flipV="1">
              <a:off x="6461125" y="3508375"/>
              <a:ext cx="0" cy="381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54" name="Rectangle 34"/>
            <p:cNvSpPr>
              <a:spLocks noChangeArrowheads="1"/>
            </p:cNvSpPr>
            <p:nvPr/>
          </p:nvSpPr>
          <p:spPr bwMode="auto">
            <a:xfrm>
              <a:off x="6269038" y="3567113"/>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1200</a:t>
              </a:r>
              <a:endParaRPr lang="en-US" sz="1600"/>
            </a:p>
          </p:txBody>
        </p:sp>
        <p:sp>
          <p:nvSpPr>
            <p:cNvPr id="16855" name="Line 51"/>
            <p:cNvSpPr>
              <a:spLocks noChangeShapeType="1"/>
            </p:cNvSpPr>
            <p:nvPr/>
          </p:nvSpPr>
          <p:spPr bwMode="auto">
            <a:xfrm>
              <a:off x="3430588" y="3546475"/>
              <a:ext cx="30305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09" name="Group 122"/>
          <p:cNvGrpSpPr>
            <a:grpSpLocks/>
          </p:cNvGrpSpPr>
          <p:nvPr/>
        </p:nvGrpSpPr>
        <p:grpSpPr bwMode="auto">
          <a:xfrm>
            <a:off x="5368925" y="936625"/>
            <a:ext cx="411163" cy="2463800"/>
            <a:chOff x="3048000" y="1098550"/>
            <a:chExt cx="411163" cy="2464514"/>
          </a:xfrm>
        </p:grpSpPr>
        <p:sp>
          <p:nvSpPr>
            <p:cNvPr id="16826" name="Line 11"/>
            <p:cNvSpPr>
              <a:spLocks noChangeShapeType="1"/>
            </p:cNvSpPr>
            <p:nvPr/>
          </p:nvSpPr>
          <p:spPr bwMode="auto">
            <a:xfrm flipV="1">
              <a:off x="3430588" y="1098550"/>
              <a:ext cx="0" cy="2447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7" name="Line 13"/>
            <p:cNvSpPr>
              <a:spLocks noChangeShapeType="1"/>
            </p:cNvSpPr>
            <p:nvPr/>
          </p:nvSpPr>
          <p:spPr bwMode="auto">
            <a:xfrm flipV="1">
              <a:off x="3430588" y="1098550"/>
              <a:ext cx="0" cy="2447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8" name="Line 35"/>
            <p:cNvSpPr>
              <a:spLocks noChangeShapeType="1"/>
            </p:cNvSpPr>
            <p:nvPr/>
          </p:nvSpPr>
          <p:spPr bwMode="auto">
            <a:xfrm>
              <a:off x="3430588" y="343535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9" name="Rectangle 37"/>
            <p:cNvSpPr>
              <a:spLocks noChangeArrowheads="1"/>
            </p:cNvSpPr>
            <p:nvPr/>
          </p:nvSpPr>
          <p:spPr bwMode="auto">
            <a:xfrm>
              <a:off x="3048000" y="3316843"/>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7.00</a:t>
              </a:r>
              <a:endParaRPr lang="en-US" sz="1600"/>
            </a:p>
          </p:txBody>
        </p:sp>
        <p:sp>
          <p:nvSpPr>
            <p:cNvPr id="16830" name="Line 38"/>
            <p:cNvSpPr>
              <a:spLocks noChangeShapeType="1"/>
            </p:cNvSpPr>
            <p:nvPr/>
          </p:nvSpPr>
          <p:spPr bwMode="auto">
            <a:xfrm>
              <a:off x="3430588" y="290195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31" name="Rectangle 40"/>
            <p:cNvSpPr>
              <a:spLocks noChangeArrowheads="1"/>
            </p:cNvSpPr>
            <p:nvPr/>
          </p:nvSpPr>
          <p:spPr bwMode="auto">
            <a:xfrm>
              <a:off x="3048000" y="2785030"/>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7.05</a:t>
              </a:r>
              <a:endParaRPr lang="en-US" sz="1600"/>
            </a:p>
          </p:txBody>
        </p:sp>
        <p:sp>
          <p:nvSpPr>
            <p:cNvPr id="16832" name="Line 41"/>
            <p:cNvSpPr>
              <a:spLocks noChangeShapeType="1"/>
            </p:cNvSpPr>
            <p:nvPr/>
          </p:nvSpPr>
          <p:spPr bwMode="auto">
            <a:xfrm>
              <a:off x="3430588" y="237013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33" name="Rectangle 43"/>
            <p:cNvSpPr>
              <a:spLocks noChangeArrowheads="1"/>
            </p:cNvSpPr>
            <p:nvPr/>
          </p:nvSpPr>
          <p:spPr bwMode="auto">
            <a:xfrm>
              <a:off x="3048000" y="2251630"/>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7.10</a:t>
              </a:r>
              <a:endParaRPr lang="en-US" sz="1600"/>
            </a:p>
          </p:txBody>
        </p:sp>
        <p:sp>
          <p:nvSpPr>
            <p:cNvPr id="16834" name="Line 44"/>
            <p:cNvSpPr>
              <a:spLocks noChangeShapeType="1"/>
            </p:cNvSpPr>
            <p:nvPr/>
          </p:nvSpPr>
          <p:spPr bwMode="auto">
            <a:xfrm>
              <a:off x="3430588" y="183832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35" name="Rectangle 46"/>
            <p:cNvSpPr>
              <a:spLocks noChangeArrowheads="1"/>
            </p:cNvSpPr>
            <p:nvPr/>
          </p:nvSpPr>
          <p:spPr bwMode="auto">
            <a:xfrm>
              <a:off x="3048000" y="1719818"/>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7.15</a:t>
              </a:r>
              <a:endParaRPr lang="en-US" sz="1600"/>
            </a:p>
          </p:txBody>
        </p:sp>
        <p:sp>
          <p:nvSpPr>
            <p:cNvPr id="16836" name="Line 47"/>
            <p:cNvSpPr>
              <a:spLocks noChangeShapeType="1"/>
            </p:cNvSpPr>
            <p:nvPr/>
          </p:nvSpPr>
          <p:spPr bwMode="auto">
            <a:xfrm>
              <a:off x="3430588" y="130492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37" name="Rectangle 49"/>
            <p:cNvSpPr>
              <a:spLocks noChangeArrowheads="1"/>
            </p:cNvSpPr>
            <p:nvPr/>
          </p:nvSpPr>
          <p:spPr bwMode="auto">
            <a:xfrm>
              <a:off x="3048000" y="118800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7.20</a:t>
              </a:r>
              <a:endParaRPr lang="en-US" sz="1600"/>
            </a:p>
          </p:txBody>
        </p:sp>
        <p:sp>
          <p:nvSpPr>
            <p:cNvPr id="16838" name="Line 53"/>
            <p:cNvSpPr>
              <a:spLocks noChangeShapeType="1"/>
            </p:cNvSpPr>
            <p:nvPr/>
          </p:nvSpPr>
          <p:spPr bwMode="auto">
            <a:xfrm flipV="1">
              <a:off x="3430588" y="1098550"/>
              <a:ext cx="0" cy="2447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10" name="Rectangle 58"/>
          <p:cNvSpPr>
            <a:spLocks noChangeArrowheads="1"/>
          </p:cNvSpPr>
          <p:nvPr/>
        </p:nvSpPr>
        <p:spPr bwMode="auto">
          <a:xfrm>
            <a:off x="7038975" y="3594100"/>
            <a:ext cx="7905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Time (sec)</a:t>
            </a:r>
            <a:endParaRPr lang="en-US" sz="1600"/>
          </a:p>
        </p:txBody>
      </p:sp>
      <p:sp>
        <p:nvSpPr>
          <p:cNvPr id="16411" name="Rectangle 59"/>
          <p:cNvSpPr>
            <a:spLocks noChangeArrowheads="1"/>
          </p:cNvSpPr>
          <p:nvPr/>
        </p:nvSpPr>
        <p:spPr bwMode="auto">
          <a:xfrm>
            <a:off x="5022850" y="2017713"/>
            <a:ext cx="239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rPr>
              <a:t>pH</a:t>
            </a:r>
            <a:r>
              <a:rPr lang="en-US" sz="1600" baseline="-25000" dirty="0">
                <a:solidFill>
                  <a:srgbClr val="000000"/>
                </a:solidFill>
              </a:rPr>
              <a:t>i</a:t>
            </a:r>
            <a:endParaRPr lang="en-US" sz="1600" baseline="-25000" dirty="0"/>
          </a:p>
        </p:txBody>
      </p:sp>
      <p:grpSp>
        <p:nvGrpSpPr>
          <p:cNvPr id="16412" name="Group 132"/>
          <p:cNvGrpSpPr>
            <a:grpSpLocks/>
          </p:cNvGrpSpPr>
          <p:nvPr/>
        </p:nvGrpSpPr>
        <p:grpSpPr bwMode="auto">
          <a:xfrm>
            <a:off x="8745538" y="936625"/>
            <a:ext cx="36512" cy="2447925"/>
            <a:chOff x="6424613" y="1098550"/>
            <a:chExt cx="36512" cy="2447925"/>
          </a:xfrm>
        </p:grpSpPr>
        <p:sp>
          <p:nvSpPr>
            <p:cNvPr id="16818" name="Line 10"/>
            <p:cNvSpPr>
              <a:spLocks noChangeShapeType="1"/>
            </p:cNvSpPr>
            <p:nvPr/>
          </p:nvSpPr>
          <p:spPr bwMode="auto">
            <a:xfrm flipV="1">
              <a:off x="6461125" y="1098550"/>
              <a:ext cx="0" cy="2447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9" name="Line 36"/>
            <p:cNvSpPr>
              <a:spLocks noChangeShapeType="1"/>
            </p:cNvSpPr>
            <p:nvPr/>
          </p:nvSpPr>
          <p:spPr bwMode="auto">
            <a:xfrm flipH="1">
              <a:off x="6424613" y="3435350"/>
              <a:ext cx="36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0" name="Line 39"/>
            <p:cNvSpPr>
              <a:spLocks noChangeShapeType="1"/>
            </p:cNvSpPr>
            <p:nvPr/>
          </p:nvSpPr>
          <p:spPr bwMode="auto">
            <a:xfrm flipH="1">
              <a:off x="6424613" y="2901950"/>
              <a:ext cx="36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1" name="Line 42"/>
            <p:cNvSpPr>
              <a:spLocks noChangeShapeType="1"/>
            </p:cNvSpPr>
            <p:nvPr/>
          </p:nvSpPr>
          <p:spPr bwMode="auto">
            <a:xfrm flipH="1">
              <a:off x="6424613" y="2370138"/>
              <a:ext cx="36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2" name="Line 45"/>
            <p:cNvSpPr>
              <a:spLocks noChangeShapeType="1"/>
            </p:cNvSpPr>
            <p:nvPr/>
          </p:nvSpPr>
          <p:spPr bwMode="auto">
            <a:xfrm flipH="1">
              <a:off x="6424613" y="1838325"/>
              <a:ext cx="36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3" name="Line 48"/>
            <p:cNvSpPr>
              <a:spLocks noChangeShapeType="1"/>
            </p:cNvSpPr>
            <p:nvPr/>
          </p:nvSpPr>
          <p:spPr bwMode="auto">
            <a:xfrm flipH="1">
              <a:off x="6424613" y="1304925"/>
              <a:ext cx="36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4" name="Line 52"/>
            <p:cNvSpPr>
              <a:spLocks noChangeShapeType="1"/>
            </p:cNvSpPr>
            <p:nvPr/>
          </p:nvSpPr>
          <p:spPr bwMode="auto">
            <a:xfrm flipV="1">
              <a:off x="6461125" y="1098550"/>
              <a:ext cx="0" cy="2447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25" name="Freeform 64"/>
            <p:cNvSpPr>
              <a:spLocks/>
            </p:cNvSpPr>
            <p:nvPr/>
          </p:nvSpPr>
          <p:spPr bwMode="auto">
            <a:xfrm>
              <a:off x="6438900" y="3435350"/>
              <a:ext cx="22225" cy="0"/>
            </a:xfrm>
            <a:custGeom>
              <a:avLst/>
              <a:gdLst>
                <a:gd name="T0" fmla="*/ 0 w 14"/>
                <a:gd name="T1" fmla="*/ 2147483647 w 14"/>
                <a:gd name="T2" fmla="*/ 2147483647 w 14"/>
                <a:gd name="T3" fmla="*/ 0 60000 65536"/>
                <a:gd name="T4" fmla="*/ 0 60000 65536"/>
                <a:gd name="T5" fmla="*/ 0 60000 65536"/>
              </a:gdLst>
              <a:ahLst/>
              <a:cxnLst>
                <a:cxn ang="T3">
                  <a:pos x="T0" y="0"/>
                </a:cxn>
                <a:cxn ang="T4">
                  <a:pos x="T1" y="0"/>
                </a:cxn>
                <a:cxn ang="T5">
                  <a:pos x="T2" y="0"/>
                </a:cxn>
              </a:cxnLst>
              <a:rect l="0" t="0" r="r" b="b"/>
              <a:pathLst>
                <a:path w="14">
                  <a:moveTo>
                    <a:pt x="0" y="0"/>
                  </a:moveTo>
                  <a:lnTo>
                    <a:pt x="9" y="0"/>
                  </a:lnTo>
                  <a:lnTo>
                    <a:pt x="14" y="0"/>
                  </a:lnTo>
                </a:path>
              </a:pathLst>
            </a:custGeom>
            <a:noFill/>
            <a:ln w="14"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413" name="Text Box 8"/>
          <p:cNvSpPr txBox="1">
            <a:spLocks noChangeArrowheads="1"/>
          </p:cNvSpPr>
          <p:nvPr/>
        </p:nvSpPr>
        <p:spPr bwMode="auto">
          <a:xfrm>
            <a:off x="7070725" y="620713"/>
            <a:ext cx="469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latin typeface="Arial" charset="0"/>
                <a:cs typeface="Arial" charset="0"/>
              </a:rPr>
              <a:t>(C)</a:t>
            </a:r>
          </a:p>
        </p:txBody>
      </p:sp>
      <p:sp>
        <p:nvSpPr>
          <p:cNvPr id="16414" name="Rectangle 93"/>
          <p:cNvSpPr>
            <a:spLocks noChangeArrowheads="1"/>
          </p:cNvSpPr>
          <p:nvPr/>
        </p:nvSpPr>
        <p:spPr bwMode="auto">
          <a:xfrm>
            <a:off x="1104900" y="4038600"/>
            <a:ext cx="3117850" cy="2133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15" name="Rectangle 94"/>
          <p:cNvSpPr>
            <a:spLocks noChangeArrowheads="1"/>
          </p:cNvSpPr>
          <p:nvPr/>
        </p:nvSpPr>
        <p:spPr bwMode="auto">
          <a:xfrm>
            <a:off x="1104900" y="4038600"/>
            <a:ext cx="3117850" cy="2133600"/>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16" name="Line 96"/>
          <p:cNvSpPr>
            <a:spLocks noChangeShapeType="1"/>
          </p:cNvSpPr>
          <p:nvPr/>
        </p:nvSpPr>
        <p:spPr bwMode="auto">
          <a:xfrm>
            <a:off x="1104900" y="6172200"/>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Line 99"/>
          <p:cNvSpPr>
            <a:spLocks noChangeShapeType="1"/>
          </p:cNvSpPr>
          <p:nvPr/>
        </p:nvSpPr>
        <p:spPr bwMode="auto">
          <a:xfrm>
            <a:off x="1104900" y="6172200"/>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8" name="Rectangle 121"/>
          <p:cNvSpPr>
            <a:spLocks noChangeArrowheads="1"/>
          </p:cNvSpPr>
          <p:nvPr/>
        </p:nvSpPr>
        <p:spPr bwMode="auto">
          <a:xfrm>
            <a:off x="962025" y="6259513"/>
            <a:ext cx="1857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419" name="Rectangle 122"/>
          <p:cNvSpPr>
            <a:spLocks noChangeArrowheads="1"/>
          </p:cNvSpPr>
          <p:nvPr/>
        </p:nvSpPr>
        <p:spPr bwMode="auto">
          <a:xfrm>
            <a:off x="1147763" y="6194425"/>
            <a:ext cx="936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-4</a:t>
            </a:r>
            <a:endParaRPr lang="en-US" sz="1000"/>
          </a:p>
        </p:txBody>
      </p:sp>
      <p:sp>
        <p:nvSpPr>
          <p:cNvPr id="16420" name="Line 141"/>
          <p:cNvSpPr>
            <a:spLocks noChangeShapeType="1"/>
          </p:cNvSpPr>
          <p:nvPr/>
        </p:nvSpPr>
        <p:spPr bwMode="auto">
          <a:xfrm flipV="1">
            <a:off x="2139950" y="6137275"/>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1" name="Rectangle 143"/>
          <p:cNvSpPr>
            <a:spLocks noChangeArrowheads="1"/>
          </p:cNvSpPr>
          <p:nvPr/>
        </p:nvSpPr>
        <p:spPr bwMode="auto">
          <a:xfrm>
            <a:off x="1995488" y="6259513"/>
            <a:ext cx="1857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422" name="Rectangle 144"/>
          <p:cNvSpPr>
            <a:spLocks noChangeArrowheads="1"/>
          </p:cNvSpPr>
          <p:nvPr/>
        </p:nvSpPr>
        <p:spPr bwMode="auto">
          <a:xfrm>
            <a:off x="2182813" y="6194425"/>
            <a:ext cx="936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-2</a:t>
            </a:r>
            <a:endParaRPr lang="en-US" sz="1000"/>
          </a:p>
        </p:txBody>
      </p:sp>
      <p:sp>
        <p:nvSpPr>
          <p:cNvPr id="16423" name="Line 163"/>
          <p:cNvSpPr>
            <a:spLocks noChangeShapeType="1"/>
          </p:cNvSpPr>
          <p:nvPr/>
        </p:nvSpPr>
        <p:spPr bwMode="auto">
          <a:xfrm flipV="1">
            <a:off x="3181350" y="6137275"/>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Rectangle 165"/>
          <p:cNvSpPr>
            <a:spLocks noChangeArrowheads="1"/>
          </p:cNvSpPr>
          <p:nvPr/>
        </p:nvSpPr>
        <p:spPr bwMode="auto">
          <a:xfrm>
            <a:off x="3059113" y="6259513"/>
            <a:ext cx="1857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425" name="Rectangle 166"/>
          <p:cNvSpPr>
            <a:spLocks noChangeArrowheads="1"/>
          </p:cNvSpPr>
          <p:nvPr/>
        </p:nvSpPr>
        <p:spPr bwMode="auto">
          <a:xfrm>
            <a:off x="3246438" y="6194425"/>
            <a:ext cx="571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0</a:t>
            </a:r>
            <a:endParaRPr lang="en-US" sz="1000"/>
          </a:p>
        </p:txBody>
      </p:sp>
      <p:sp>
        <p:nvSpPr>
          <p:cNvPr id="16426" name="Rectangle 187"/>
          <p:cNvSpPr>
            <a:spLocks noChangeArrowheads="1"/>
          </p:cNvSpPr>
          <p:nvPr/>
        </p:nvSpPr>
        <p:spPr bwMode="auto">
          <a:xfrm>
            <a:off x="4100513" y="6259513"/>
            <a:ext cx="1857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427" name="Rectangle 188"/>
          <p:cNvSpPr>
            <a:spLocks noChangeArrowheads="1"/>
          </p:cNvSpPr>
          <p:nvPr/>
        </p:nvSpPr>
        <p:spPr bwMode="auto">
          <a:xfrm>
            <a:off x="4287838" y="6194425"/>
            <a:ext cx="571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2</a:t>
            </a:r>
            <a:endParaRPr lang="en-US" sz="1000"/>
          </a:p>
        </p:txBody>
      </p:sp>
      <p:grpSp>
        <p:nvGrpSpPr>
          <p:cNvPr id="16428" name="Group 220"/>
          <p:cNvGrpSpPr>
            <a:grpSpLocks/>
          </p:cNvGrpSpPr>
          <p:nvPr/>
        </p:nvGrpSpPr>
        <p:grpSpPr bwMode="auto">
          <a:xfrm>
            <a:off x="1104900" y="4038600"/>
            <a:ext cx="3117850" cy="28575"/>
            <a:chOff x="1157288" y="715963"/>
            <a:chExt cx="3117851" cy="28575"/>
          </a:xfrm>
        </p:grpSpPr>
        <p:sp>
          <p:nvSpPr>
            <p:cNvPr id="16812" name="Line 95"/>
            <p:cNvSpPr>
              <a:spLocks noChangeShapeType="1"/>
            </p:cNvSpPr>
            <p:nvPr/>
          </p:nvSpPr>
          <p:spPr bwMode="auto">
            <a:xfrm>
              <a:off x="1157288" y="715963"/>
              <a:ext cx="311785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3" name="Line 142"/>
            <p:cNvSpPr>
              <a:spLocks noChangeShapeType="1"/>
            </p:cNvSpPr>
            <p:nvPr/>
          </p:nvSpPr>
          <p:spPr bwMode="auto">
            <a:xfrm>
              <a:off x="2192339" y="7159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4" name="Line 164"/>
            <p:cNvSpPr>
              <a:spLocks noChangeShapeType="1"/>
            </p:cNvSpPr>
            <p:nvPr/>
          </p:nvSpPr>
          <p:spPr bwMode="auto">
            <a:xfrm>
              <a:off x="3233739" y="7159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5" name="Line 186"/>
            <p:cNvSpPr>
              <a:spLocks noChangeShapeType="1"/>
            </p:cNvSpPr>
            <p:nvPr/>
          </p:nvSpPr>
          <p:spPr bwMode="auto">
            <a:xfrm>
              <a:off x="4275139" y="7159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6" name="Line 220"/>
            <p:cNvSpPr>
              <a:spLocks noChangeShapeType="1"/>
            </p:cNvSpPr>
            <p:nvPr/>
          </p:nvSpPr>
          <p:spPr bwMode="auto">
            <a:xfrm flipH="1">
              <a:off x="4240214" y="715963"/>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7" name="Line 224"/>
            <p:cNvSpPr>
              <a:spLocks noChangeShapeType="1"/>
            </p:cNvSpPr>
            <p:nvPr/>
          </p:nvSpPr>
          <p:spPr bwMode="auto">
            <a:xfrm>
              <a:off x="1157288" y="715963"/>
              <a:ext cx="311785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29" name="Line 225"/>
          <p:cNvSpPr>
            <a:spLocks noChangeShapeType="1"/>
          </p:cNvSpPr>
          <p:nvPr/>
        </p:nvSpPr>
        <p:spPr bwMode="auto">
          <a:xfrm>
            <a:off x="1104900" y="6172200"/>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430" name="Group 222"/>
          <p:cNvGrpSpPr>
            <a:grpSpLocks/>
          </p:cNvGrpSpPr>
          <p:nvPr/>
        </p:nvGrpSpPr>
        <p:grpSpPr bwMode="auto">
          <a:xfrm>
            <a:off x="4187825" y="4038600"/>
            <a:ext cx="34925" cy="2133600"/>
            <a:chOff x="4240214" y="715963"/>
            <a:chExt cx="34925" cy="2133600"/>
          </a:xfrm>
        </p:grpSpPr>
        <p:sp>
          <p:nvSpPr>
            <p:cNvPr id="16805" name="Line 97"/>
            <p:cNvSpPr>
              <a:spLocks noChangeShapeType="1"/>
            </p:cNvSpPr>
            <p:nvPr/>
          </p:nvSpPr>
          <p:spPr bwMode="auto">
            <a:xfrm flipV="1">
              <a:off x="4275139" y="7159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6" name="Line 185"/>
            <p:cNvSpPr>
              <a:spLocks noChangeShapeType="1"/>
            </p:cNvSpPr>
            <p:nvPr/>
          </p:nvSpPr>
          <p:spPr bwMode="auto">
            <a:xfrm flipV="1">
              <a:off x="4275139" y="28146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7" name="Line 208"/>
            <p:cNvSpPr>
              <a:spLocks noChangeShapeType="1"/>
            </p:cNvSpPr>
            <p:nvPr/>
          </p:nvSpPr>
          <p:spPr bwMode="auto">
            <a:xfrm flipH="1">
              <a:off x="4240214" y="2849563"/>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8" name="Line 211"/>
            <p:cNvSpPr>
              <a:spLocks noChangeShapeType="1"/>
            </p:cNvSpPr>
            <p:nvPr/>
          </p:nvSpPr>
          <p:spPr bwMode="auto">
            <a:xfrm flipH="1">
              <a:off x="4240214" y="2311400"/>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9" name="Line 214"/>
            <p:cNvSpPr>
              <a:spLocks noChangeShapeType="1"/>
            </p:cNvSpPr>
            <p:nvPr/>
          </p:nvSpPr>
          <p:spPr bwMode="auto">
            <a:xfrm flipH="1">
              <a:off x="4240214" y="177958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0" name="Line 217"/>
            <p:cNvSpPr>
              <a:spLocks noChangeShapeType="1"/>
            </p:cNvSpPr>
            <p:nvPr/>
          </p:nvSpPr>
          <p:spPr bwMode="auto">
            <a:xfrm flipH="1">
              <a:off x="4240214" y="1247775"/>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11" name="Line 226"/>
            <p:cNvSpPr>
              <a:spLocks noChangeShapeType="1"/>
            </p:cNvSpPr>
            <p:nvPr/>
          </p:nvSpPr>
          <p:spPr bwMode="auto">
            <a:xfrm flipV="1">
              <a:off x="4275139" y="7159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31" name="Group 223"/>
          <p:cNvGrpSpPr>
            <a:grpSpLocks/>
          </p:cNvGrpSpPr>
          <p:nvPr/>
        </p:nvGrpSpPr>
        <p:grpSpPr bwMode="auto">
          <a:xfrm>
            <a:off x="976313" y="3925888"/>
            <a:ext cx="157162" cy="2379662"/>
            <a:chOff x="1028701" y="603250"/>
            <a:chExt cx="157162" cy="2379821"/>
          </a:xfrm>
        </p:grpSpPr>
        <p:sp>
          <p:nvSpPr>
            <p:cNvPr id="16700" name="Line 98"/>
            <p:cNvSpPr>
              <a:spLocks noChangeShapeType="1"/>
            </p:cNvSpPr>
            <p:nvPr/>
          </p:nvSpPr>
          <p:spPr bwMode="auto">
            <a:xfrm flipV="1">
              <a:off x="1157288" y="7159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1" name="Line 100"/>
            <p:cNvSpPr>
              <a:spLocks noChangeShapeType="1"/>
            </p:cNvSpPr>
            <p:nvPr/>
          </p:nvSpPr>
          <p:spPr bwMode="auto">
            <a:xfrm flipV="1">
              <a:off x="1157288" y="7159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2" name="Line 10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3" name="Line 10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4" name="Line 10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5" name="Line 10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6" name="Line 10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7" name="Line 10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8" name="Line 10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09" name="Line 10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0" name="Line 10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1" name="Line 11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2" name="Line 11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3" name="Line 11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4" name="Line 11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5" name="Line 11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6" name="Line 11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7" name="Line 11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8" name="Line 11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19" name="Line 11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0" name="Line 119"/>
            <p:cNvSpPr>
              <a:spLocks noChangeShapeType="1"/>
            </p:cNvSpPr>
            <p:nvPr/>
          </p:nvSpPr>
          <p:spPr bwMode="auto">
            <a:xfrm flipV="1">
              <a:off x="1157288" y="28146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1" name="Line 120"/>
            <p:cNvSpPr>
              <a:spLocks noChangeShapeType="1"/>
            </p:cNvSpPr>
            <p:nvPr/>
          </p:nvSpPr>
          <p:spPr bwMode="auto">
            <a:xfrm>
              <a:off x="1157288" y="7159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2" name="Line 12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3" name="Line 12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4" name="Line 12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5" name="Line 12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6" name="Line 12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7" name="Line 12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8" name="Line 12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29" name="Line 13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0" name="Line 13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1" name="Line 13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2" name="Line 13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3" name="Line 13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4" name="Line 13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5" name="Line 13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6" name="Line 13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7" name="Line 13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8" name="Line 13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39" name="Line 14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0" name="Line 14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1" name="Line 14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2" name="Line 14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3" name="Line 14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4" name="Line 14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5" name="Line 15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6" name="Line 15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7" name="Line 15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8" name="Line 15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49" name="Line 15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0" name="Line 15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1" name="Line 15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2" name="Line 15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3" name="Line 15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4" name="Line 15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5" name="Line 16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6" name="Line 16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7" name="Line 16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8" name="Line 16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59" name="Line 16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0" name="Line 16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1" name="Line 17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2" name="Line 17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3" name="Line 17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4" name="Line 17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5" name="Line 17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6" name="Line 17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7" name="Line 17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8" name="Line 17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69" name="Line 17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0" name="Line 17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1" name="Line 18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2" name="Line 18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3" name="Line 18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4" name="Line 18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5" name="Line 18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6" name="Line 18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7" name="Line 19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8" name="Line 19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79" name="Line 19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0" name="Line 19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1" name="Line 19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2" name="Line 19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3" name="Line 19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4" name="Line 197"/>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5" name="Line 198"/>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6" name="Line 199"/>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7" name="Line 200"/>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8" name="Line 201"/>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89" name="Line 202"/>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0" name="Line 203"/>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1" name="Line 204"/>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2" name="Line 205"/>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3" name="Line 206"/>
            <p:cNvSpPr>
              <a:spLocks noChangeShapeType="1"/>
            </p:cNvSpPr>
            <p:nvPr/>
          </p:nvSpPr>
          <p:spPr bwMode="auto">
            <a:xfrm>
              <a:off x="1157288" y="28495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4" name="Line 207"/>
            <p:cNvSpPr>
              <a:spLocks noChangeShapeType="1"/>
            </p:cNvSpPr>
            <p:nvPr/>
          </p:nvSpPr>
          <p:spPr bwMode="auto">
            <a:xfrm>
              <a:off x="1157288" y="28495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5" name="Rectangle 209"/>
            <p:cNvSpPr>
              <a:spLocks noChangeArrowheads="1"/>
            </p:cNvSpPr>
            <p:nvPr/>
          </p:nvSpPr>
          <p:spPr bwMode="auto">
            <a:xfrm>
              <a:off x="1028701" y="2736850"/>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0</a:t>
              </a:r>
              <a:endParaRPr lang="en-US" sz="1600"/>
            </a:p>
          </p:txBody>
        </p:sp>
        <p:sp>
          <p:nvSpPr>
            <p:cNvPr id="16796" name="Line 210"/>
            <p:cNvSpPr>
              <a:spLocks noChangeShapeType="1"/>
            </p:cNvSpPr>
            <p:nvPr/>
          </p:nvSpPr>
          <p:spPr bwMode="auto">
            <a:xfrm>
              <a:off x="1157288" y="23114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7" name="Rectangle 212"/>
            <p:cNvSpPr>
              <a:spLocks noChangeArrowheads="1"/>
            </p:cNvSpPr>
            <p:nvPr/>
          </p:nvSpPr>
          <p:spPr bwMode="auto">
            <a:xfrm>
              <a:off x="1028701" y="2198688"/>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2</a:t>
              </a:r>
              <a:endParaRPr lang="en-US" sz="1600"/>
            </a:p>
          </p:txBody>
        </p:sp>
        <p:sp>
          <p:nvSpPr>
            <p:cNvPr id="16798" name="Line 213"/>
            <p:cNvSpPr>
              <a:spLocks noChangeShapeType="1"/>
            </p:cNvSpPr>
            <p:nvPr/>
          </p:nvSpPr>
          <p:spPr bwMode="auto">
            <a:xfrm>
              <a:off x="1157288" y="177958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799" name="Rectangle 215"/>
            <p:cNvSpPr>
              <a:spLocks noChangeArrowheads="1"/>
            </p:cNvSpPr>
            <p:nvPr/>
          </p:nvSpPr>
          <p:spPr bwMode="auto">
            <a:xfrm>
              <a:off x="1028701" y="1666875"/>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4</a:t>
              </a:r>
              <a:endParaRPr lang="en-US" sz="1600"/>
            </a:p>
          </p:txBody>
        </p:sp>
        <p:sp>
          <p:nvSpPr>
            <p:cNvPr id="16800" name="Line 216"/>
            <p:cNvSpPr>
              <a:spLocks noChangeShapeType="1"/>
            </p:cNvSpPr>
            <p:nvPr/>
          </p:nvSpPr>
          <p:spPr bwMode="auto">
            <a:xfrm>
              <a:off x="1157288" y="124777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1" name="Rectangle 218"/>
            <p:cNvSpPr>
              <a:spLocks noChangeArrowheads="1"/>
            </p:cNvSpPr>
            <p:nvPr/>
          </p:nvSpPr>
          <p:spPr bwMode="auto">
            <a:xfrm>
              <a:off x="1028701" y="1135063"/>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6</a:t>
              </a:r>
              <a:endParaRPr lang="en-US" sz="1600"/>
            </a:p>
          </p:txBody>
        </p:sp>
        <p:sp>
          <p:nvSpPr>
            <p:cNvPr id="16802" name="Line 219"/>
            <p:cNvSpPr>
              <a:spLocks noChangeShapeType="1"/>
            </p:cNvSpPr>
            <p:nvPr/>
          </p:nvSpPr>
          <p:spPr bwMode="auto">
            <a:xfrm>
              <a:off x="1157288" y="7159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803" name="Rectangle 221"/>
            <p:cNvSpPr>
              <a:spLocks noChangeArrowheads="1"/>
            </p:cNvSpPr>
            <p:nvPr/>
          </p:nvSpPr>
          <p:spPr bwMode="auto">
            <a:xfrm>
              <a:off x="1028701" y="603250"/>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8</a:t>
              </a:r>
              <a:endParaRPr lang="en-US" sz="1600"/>
            </a:p>
          </p:txBody>
        </p:sp>
        <p:sp>
          <p:nvSpPr>
            <p:cNvPr id="16804" name="Line 227"/>
            <p:cNvSpPr>
              <a:spLocks noChangeShapeType="1"/>
            </p:cNvSpPr>
            <p:nvPr/>
          </p:nvSpPr>
          <p:spPr bwMode="auto">
            <a:xfrm flipV="1">
              <a:off x="1157288" y="7159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34" name="Oval 228"/>
          <p:cNvSpPr>
            <a:spLocks noChangeArrowheads="1"/>
          </p:cNvSpPr>
          <p:nvPr/>
        </p:nvSpPr>
        <p:spPr bwMode="auto">
          <a:xfrm>
            <a:off x="3935413" y="4117975"/>
            <a:ext cx="93662" cy="93663"/>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6433" name="Group 225"/>
          <p:cNvGrpSpPr>
            <a:grpSpLocks/>
          </p:cNvGrpSpPr>
          <p:nvPr/>
        </p:nvGrpSpPr>
        <p:grpSpPr bwMode="auto">
          <a:xfrm rot="5400000">
            <a:off x="371475" y="4700588"/>
            <a:ext cx="312737" cy="757238"/>
            <a:chOff x="697707" y="1416918"/>
            <a:chExt cx="312459" cy="757957"/>
          </a:xfrm>
        </p:grpSpPr>
        <p:sp>
          <p:nvSpPr>
            <p:cNvPr id="16695" name="Rectangle 229"/>
            <p:cNvSpPr>
              <a:spLocks noChangeArrowheads="1"/>
            </p:cNvSpPr>
            <p:nvPr/>
          </p:nvSpPr>
          <p:spPr bwMode="auto">
            <a:xfrm rot="-5400000">
              <a:off x="771526" y="198437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16696" name="Rectangle 230"/>
            <p:cNvSpPr>
              <a:spLocks noChangeArrowheads="1"/>
            </p:cNvSpPr>
            <p:nvPr/>
          </p:nvSpPr>
          <p:spPr bwMode="auto">
            <a:xfrm rot="-5400000">
              <a:off x="758301" y="1931304"/>
              <a:ext cx="1250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D</a:t>
              </a:r>
              <a:endParaRPr lang="en-US" sz="1600"/>
            </a:p>
          </p:txBody>
        </p:sp>
        <p:sp>
          <p:nvSpPr>
            <p:cNvPr id="16697" name="Rectangle 231"/>
            <p:cNvSpPr>
              <a:spLocks noChangeArrowheads="1"/>
            </p:cNvSpPr>
            <p:nvPr/>
          </p:nvSpPr>
          <p:spPr bwMode="auto">
            <a:xfrm rot="-5400000">
              <a:off x="694797" y="1728100"/>
              <a:ext cx="2901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err="1">
                  <a:solidFill>
                    <a:srgbClr val="000000"/>
                  </a:solidFill>
                </a:rPr>
                <a:t>pH</a:t>
              </a:r>
              <a:r>
                <a:rPr lang="en-US" sz="1600" baseline="-25000" dirty="0" err="1">
                  <a:solidFill>
                    <a:srgbClr val="000000"/>
                  </a:solidFill>
                </a:rPr>
                <a:t>S</a:t>
              </a:r>
              <a:endParaRPr lang="en-US" sz="1600" baseline="-25000" dirty="0"/>
            </a:p>
          </p:txBody>
        </p:sp>
        <p:sp>
          <p:nvSpPr>
            <p:cNvPr id="16698" name="Rectangle 233"/>
            <p:cNvSpPr>
              <a:spLocks noChangeArrowheads="1"/>
            </p:cNvSpPr>
            <p:nvPr/>
          </p:nvSpPr>
          <p:spPr bwMode="auto">
            <a:xfrm rot="-5400000">
              <a:off x="771526" y="1524000"/>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16699" name="Rectangle 234"/>
            <p:cNvSpPr>
              <a:spLocks noChangeArrowheads="1"/>
            </p:cNvSpPr>
            <p:nvPr/>
          </p:nvSpPr>
          <p:spPr bwMode="auto">
            <a:xfrm rot="-5400000">
              <a:off x="798409" y="1444009"/>
              <a:ext cx="2388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max</a:t>
              </a:r>
              <a:endParaRPr lang="en-US"/>
            </a:p>
          </p:txBody>
        </p:sp>
      </p:grpSp>
      <p:grpSp>
        <p:nvGrpSpPr>
          <p:cNvPr id="16434" name="Group 226"/>
          <p:cNvGrpSpPr>
            <a:grpSpLocks/>
          </p:cNvGrpSpPr>
          <p:nvPr/>
        </p:nvGrpSpPr>
        <p:grpSpPr bwMode="auto">
          <a:xfrm>
            <a:off x="2071688" y="6524625"/>
            <a:ext cx="1116012" cy="315913"/>
            <a:chOff x="2092326" y="3189843"/>
            <a:chExt cx="1116013" cy="315357"/>
          </a:xfrm>
        </p:grpSpPr>
        <p:grpSp>
          <p:nvGrpSpPr>
            <p:cNvPr id="16691" name="Group 238"/>
            <p:cNvGrpSpPr>
              <a:grpSpLocks/>
            </p:cNvGrpSpPr>
            <p:nvPr/>
          </p:nvGrpSpPr>
          <p:grpSpPr bwMode="auto">
            <a:xfrm>
              <a:off x="2092326" y="3189843"/>
              <a:ext cx="444951" cy="315357"/>
              <a:chOff x="2092326" y="3116263"/>
              <a:chExt cx="444951" cy="315357"/>
            </a:xfrm>
          </p:grpSpPr>
          <p:sp>
            <p:nvSpPr>
              <p:cNvPr id="16693" name="Rectangle 235"/>
              <p:cNvSpPr>
                <a:spLocks noChangeArrowheads="1"/>
              </p:cNvSpPr>
              <p:nvPr/>
            </p:nvSpPr>
            <p:spPr bwMode="auto">
              <a:xfrm>
                <a:off x="2092326" y="3116263"/>
                <a:ext cx="40235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P</a:t>
                </a:r>
                <a:r>
                  <a:rPr lang="en-US" sz="1600" baseline="-25000">
                    <a:solidFill>
                      <a:srgbClr val="000000"/>
                    </a:solidFill>
                  </a:rPr>
                  <a:t>M,CO</a:t>
                </a:r>
                <a:endParaRPr lang="en-US" sz="1600"/>
              </a:p>
            </p:txBody>
          </p:sp>
          <p:sp>
            <p:nvSpPr>
              <p:cNvPr id="16694" name="Rectangle 237"/>
              <p:cNvSpPr>
                <a:spLocks noChangeArrowheads="1"/>
              </p:cNvSpPr>
              <p:nvPr/>
            </p:nvSpPr>
            <p:spPr bwMode="auto">
              <a:xfrm>
                <a:off x="2490789" y="3308509"/>
                <a:ext cx="464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a:solidFill>
                      <a:srgbClr val="000000"/>
                    </a:solidFill>
                  </a:rPr>
                  <a:t>2</a:t>
                </a:r>
                <a:endParaRPr lang="en-US" sz="800"/>
              </a:p>
            </p:txBody>
          </p:sp>
        </p:grpSp>
        <p:sp>
          <p:nvSpPr>
            <p:cNvPr id="16692" name="Rectangle 238"/>
            <p:cNvSpPr>
              <a:spLocks noChangeArrowheads="1"/>
            </p:cNvSpPr>
            <p:nvPr/>
          </p:nvSpPr>
          <p:spPr bwMode="auto">
            <a:xfrm>
              <a:off x="2512636" y="3213656"/>
              <a:ext cx="6957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 </a:t>
              </a:r>
              <a:r>
                <a:rPr lang="en-US" sz="1600">
                  <a:solidFill>
                    <a:srgbClr val="000000"/>
                  </a:solidFill>
                </a:rPr>
                <a:t>(cm/sec)</a:t>
              </a:r>
              <a:endParaRPr lang="en-US" sz="1600"/>
            </a:p>
          </p:txBody>
        </p:sp>
      </p:grpSp>
      <p:sp>
        <p:nvSpPr>
          <p:cNvPr id="2237" name="Oval 239"/>
          <p:cNvSpPr>
            <a:spLocks noChangeArrowheads="1"/>
          </p:cNvSpPr>
          <p:nvPr/>
        </p:nvSpPr>
        <p:spPr bwMode="auto">
          <a:xfrm>
            <a:off x="3411538" y="4117975"/>
            <a:ext cx="93662" cy="93663"/>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38" name="Oval 240"/>
          <p:cNvSpPr>
            <a:spLocks noChangeArrowheads="1"/>
          </p:cNvSpPr>
          <p:nvPr/>
        </p:nvSpPr>
        <p:spPr bwMode="auto">
          <a:xfrm>
            <a:off x="2894013" y="4124325"/>
            <a:ext cx="93662" cy="93663"/>
          </a:xfrm>
          <a:prstGeom prst="ellipse">
            <a:avLst/>
          </a:prstGeom>
          <a:solidFill>
            <a:srgbClr val="66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39" name="Oval 241"/>
          <p:cNvSpPr>
            <a:spLocks noChangeArrowheads="1"/>
          </p:cNvSpPr>
          <p:nvPr/>
        </p:nvSpPr>
        <p:spPr bwMode="auto">
          <a:xfrm>
            <a:off x="2376488" y="4181475"/>
            <a:ext cx="93662" cy="93663"/>
          </a:xfrm>
          <a:prstGeom prst="ellipse">
            <a:avLst/>
          </a:pr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0" name="Oval 242"/>
          <p:cNvSpPr>
            <a:spLocks noChangeArrowheads="1"/>
          </p:cNvSpPr>
          <p:nvPr/>
        </p:nvSpPr>
        <p:spPr bwMode="auto">
          <a:xfrm>
            <a:off x="1852613" y="4627563"/>
            <a:ext cx="93662" cy="93662"/>
          </a:xfrm>
          <a:prstGeom prst="ellipse">
            <a:avLst/>
          </a:pr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1" name="Oval 243"/>
          <p:cNvSpPr>
            <a:spLocks noChangeArrowheads="1"/>
          </p:cNvSpPr>
          <p:nvPr/>
        </p:nvSpPr>
        <p:spPr bwMode="auto">
          <a:xfrm>
            <a:off x="1651000" y="5045075"/>
            <a:ext cx="93663" cy="92075"/>
          </a:xfrm>
          <a:prstGeom prst="ellipse">
            <a:avLst/>
          </a:prstGeom>
          <a:solidFill>
            <a:srgbClr val="B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2" name="Oval 244"/>
          <p:cNvSpPr>
            <a:spLocks noChangeArrowheads="1"/>
          </p:cNvSpPr>
          <p:nvPr/>
        </p:nvSpPr>
        <p:spPr bwMode="auto">
          <a:xfrm>
            <a:off x="1493838" y="5381625"/>
            <a:ext cx="92075" cy="93663"/>
          </a:xfrm>
          <a:prstGeom prst="ellipse">
            <a:avLst/>
          </a:pr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3" name="Oval 245"/>
          <p:cNvSpPr>
            <a:spLocks noChangeArrowheads="1"/>
          </p:cNvSpPr>
          <p:nvPr/>
        </p:nvSpPr>
        <p:spPr bwMode="auto">
          <a:xfrm>
            <a:off x="1400175" y="5561013"/>
            <a:ext cx="93663" cy="93662"/>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44" name="Oval 246"/>
          <p:cNvSpPr>
            <a:spLocks noChangeArrowheads="1"/>
          </p:cNvSpPr>
          <p:nvPr/>
        </p:nvSpPr>
        <p:spPr bwMode="auto">
          <a:xfrm>
            <a:off x="1335088" y="5668963"/>
            <a:ext cx="93662" cy="93662"/>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6443" name="Group 235"/>
          <p:cNvGrpSpPr>
            <a:grpSpLocks/>
          </p:cNvGrpSpPr>
          <p:nvPr/>
        </p:nvGrpSpPr>
        <p:grpSpPr bwMode="auto">
          <a:xfrm>
            <a:off x="1104900" y="3770313"/>
            <a:ext cx="396875" cy="295275"/>
            <a:chOff x="1157288" y="447675"/>
            <a:chExt cx="396935" cy="295434"/>
          </a:xfrm>
        </p:grpSpPr>
        <p:sp>
          <p:nvSpPr>
            <p:cNvPr id="16689" name="Rectangle 222"/>
            <p:cNvSpPr>
              <a:spLocks noChangeArrowheads="1"/>
            </p:cNvSpPr>
            <p:nvPr/>
          </p:nvSpPr>
          <p:spPr bwMode="auto">
            <a:xfrm>
              <a:off x="1157288" y="496888"/>
              <a:ext cx="3206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x</a:t>
              </a:r>
              <a:r>
                <a:rPr lang="en-US" sz="1400">
                  <a:solidFill>
                    <a:srgbClr val="000000"/>
                  </a:solidFill>
                  <a:latin typeface="Helvetica" pitchFamily="34" charset="0"/>
                </a:rPr>
                <a:t> </a:t>
              </a:r>
              <a:r>
                <a:rPr lang="en-US" sz="1600">
                  <a:solidFill>
                    <a:srgbClr val="000000"/>
                  </a:solidFill>
                </a:rPr>
                <a:t>10</a:t>
              </a:r>
              <a:endParaRPr lang="en-US" sz="1600" baseline="30000"/>
            </a:p>
          </p:txBody>
        </p:sp>
        <p:sp>
          <p:nvSpPr>
            <p:cNvPr id="16690" name="Rectangle 144"/>
            <p:cNvSpPr>
              <a:spLocks noChangeArrowheads="1"/>
            </p:cNvSpPr>
            <p:nvPr/>
          </p:nvSpPr>
          <p:spPr bwMode="auto">
            <a:xfrm>
              <a:off x="1466057" y="447675"/>
              <a:ext cx="881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a:t>
              </a:r>
              <a:r>
                <a:rPr lang="en-US" sz="900">
                  <a:solidFill>
                    <a:srgbClr val="000000"/>
                  </a:solidFill>
                </a:rPr>
                <a:t>3</a:t>
              </a:r>
              <a:endParaRPr lang="en-US"/>
            </a:p>
          </p:txBody>
        </p:sp>
      </p:grpSp>
      <p:sp>
        <p:nvSpPr>
          <p:cNvPr id="16444" name="Text Box 8"/>
          <p:cNvSpPr txBox="1">
            <a:spLocks noChangeArrowheads="1"/>
          </p:cNvSpPr>
          <p:nvPr/>
        </p:nvSpPr>
        <p:spPr bwMode="auto">
          <a:xfrm>
            <a:off x="2352675" y="3725863"/>
            <a:ext cx="457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latin typeface="Arial" charset="0"/>
                <a:cs typeface="Arial" charset="0"/>
              </a:rPr>
              <a:t>(B)</a:t>
            </a:r>
          </a:p>
        </p:txBody>
      </p:sp>
      <p:sp>
        <p:nvSpPr>
          <p:cNvPr id="16445" name="Text Box 8"/>
          <p:cNvSpPr txBox="1">
            <a:spLocks noChangeArrowheads="1"/>
          </p:cNvSpPr>
          <p:nvPr/>
        </p:nvSpPr>
        <p:spPr bwMode="auto">
          <a:xfrm>
            <a:off x="7100888" y="3773488"/>
            <a:ext cx="469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latin typeface="Arial" charset="0"/>
                <a:cs typeface="Arial" charset="0"/>
              </a:rPr>
              <a:t>(D)</a:t>
            </a:r>
          </a:p>
        </p:txBody>
      </p:sp>
      <p:sp>
        <p:nvSpPr>
          <p:cNvPr id="16446" name="Rectangle 251"/>
          <p:cNvSpPr>
            <a:spLocks noChangeArrowheads="1"/>
          </p:cNvSpPr>
          <p:nvPr/>
        </p:nvSpPr>
        <p:spPr bwMode="auto">
          <a:xfrm>
            <a:off x="5675313" y="4078288"/>
            <a:ext cx="3117850" cy="2133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47" name="Rectangle 252"/>
          <p:cNvSpPr>
            <a:spLocks noChangeArrowheads="1"/>
          </p:cNvSpPr>
          <p:nvPr/>
        </p:nvSpPr>
        <p:spPr bwMode="auto">
          <a:xfrm>
            <a:off x="5675313" y="4078288"/>
            <a:ext cx="3117850" cy="2133600"/>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48" name="Rectangle 367"/>
          <p:cNvSpPr>
            <a:spLocks noChangeArrowheads="1"/>
          </p:cNvSpPr>
          <p:nvPr/>
        </p:nvSpPr>
        <p:spPr bwMode="auto">
          <a:xfrm>
            <a:off x="5546725" y="6073775"/>
            <a:ext cx="92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0</a:t>
            </a:r>
            <a:endParaRPr lang="en-US" sz="1600"/>
          </a:p>
        </p:txBody>
      </p:sp>
      <p:grpSp>
        <p:nvGrpSpPr>
          <p:cNvPr id="16449" name="Group 370"/>
          <p:cNvGrpSpPr>
            <a:grpSpLocks/>
          </p:cNvGrpSpPr>
          <p:nvPr/>
        </p:nvGrpSpPr>
        <p:grpSpPr bwMode="auto">
          <a:xfrm>
            <a:off x="5675313" y="3794125"/>
            <a:ext cx="407987" cy="311150"/>
            <a:chOff x="3240088" y="1816100"/>
            <a:chExt cx="408886" cy="311309"/>
          </a:xfrm>
        </p:grpSpPr>
        <p:sp>
          <p:nvSpPr>
            <p:cNvPr id="16687" name="Rectangle 377"/>
            <p:cNvSpPr>
              <a:spLocks noChangeArrowheads="1"/>
            </p:cNvSpPr>
            <p:nvPr/>
          </p:nvSpPr>
          <p:spPr bwMode="auto">
            <a:xfrm>
              <a:off x="3240088" y="1881188"/>
              <a:ext cx="317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x 10</a:t>
              </a:r>
              <a:endParaRPr lang="en-US" sz="1600"/>
            </a:p>
          </p:txBody>
        </p:sp>
        <p:sp>
          <p:nvSpPr>
            <p:cNvPr id="16688" name="Rectangle 378"/>
            <p:cNvSpPr>
              <a:spLocks noChangeArrowheads="1"/>
            </p:cNvSpPr>
            <p:nvPr/>
          </p:nvSpPr>
          <p:spPr bwMode="auto">
            <a:xfrm>
              <a:off x="3556000" y="1816100"/>
              <a:ext cx="929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-3</a:t>
              </a:r>
              <a:endParaRPr lang="en-US" sz="1000"/>
            </a:p>
          </p:txBody>
        </p:sp>
      </p:grpSp>
      <p:grpSp>
        <p:nvGrpSpPr>
          <p:cNvPr id="16450" name="Group 371"/>
          <p:cNvGrpSpPr>
            <a:grpSpLocks/>
          </p:cNvGrpSpPr>
          <p:nvPr/>
        </p:nvGrpSpPr>
        <p:grpSpPr bwMode="auto">
          <a:xfrm>
            <a:off x="5675313" y="4078288"/>
            <a:ext cx="3117850" cy="28575"/>
            <a:chOff x="3240088" y="2100263"/>
            <a:chExt cx="3117850" cy="28575"/>
          </a:xfrm>
        </p:grpSpPr>
        <p:sp>
          <p:nvSpPr>
            <p:cNvPr id="16681" name="Line 253"/>
            <p:cNvSpPr>
              <a:spLocks noChangeShapeType="1"/>
            </p:cNvSpPr>
            <p:nvPr/>
          </p:nvSpPr>
          <p:spPr bwMode="auto">
            <a:xfrm>
              <a:off x="3240088" y="2100263"/>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2" name="Line 278"/>
            <p:cNvSpPr>
              <a:spLocks noChangeShapeType="1"/>
            </p:cNvSpPr>
            <p:nvPr/>
          </p:nvSpPr>
          <p:spPr bwMode="auto">
            <a:xfrm>
              <a:off x="3240088" y="21002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3" name="Line 300"/>
            <p:cNvSpPr>
              <a:spLocks noChangeShapeType="1"/>
            </p:cNvSpPr>
            <p:nvPr/>
          </p:nvSpPr>
          <p:spPr bwMode="auto">
            <a:xfrm>
              <a:off x="4275138" y="21002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4" name="Line 322"/>
            <p:cNvSpPr>
              <a:spLocks noChangeShapeType="1"/>
            </p:cNvSpPr>
            <p:nvPr/>
          </p:nvSpPr>
          <p:spPr bwMode="auto">
            <a:xfrm>
              <a:off x="5316538" y="21002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5" name="Line 344"/>
            <p:cNvSpPr>
              <a:spLocks noChangeShapeType="1"/>
            </p:cNvSpPr>
            <p:nvPr/>
          </p:nvSpPr>
          <p:spPr bwMode="auto">
            <a:xfrm>
              <a:off x="6357938" y="2100263"/>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6" name="Line 379"/>
            <p:cNvSpPr>
              <a:spLocks noChangeShapeType="1"/>
            </p:cNvSpPr>
            <p:nvPr/>
          </p:nvSpPr>
          <p:spPr bwMode="auto">
            <a:xfrm>
              <a:off x="3240088" y="2100263"/>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51" name="Group 372"/>
          <p:cNvGrpSpPr>
            <a:grpSpLocks/>
          </p:cNvGrpSpPr>
          <p:nvPr/>
        </p:nvGrpSpPr>
        <p:grpSpPr bwMode="auto">
          <a:xfrm>
            <a:off x="5532438" y="6176963"/>
            <a:ext cx="3382962" cy="368300"/>
            <a:chOff x="3097213" y="4198938"/>
            <a:chExt cx="3383520" cy="368458"/>
          </a:xfrm>
        </p:grpSpPr>
        <p:sp>
          <p:nvSpPr>
            <p:cNvPr id="16667" name="Rectangle 279"/>
            <p:cNvSpPr>
              <a:spLocks noChangeArrowheads="1"/>
            </p:cNvSpPr>
            <p:nvPr/>
          </p:nvSpPr>
          <p:spPr bwMode="auto">
            <a:xfrm>
              <a:off x="3097213" y="4321175"/>
              <a:ext cx="1859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668" name="Rectangle 280"/>
            <p:cNvSpPr>
              <a:spLocks noChangeArrowheads="1"/>
            </p:cNvSpPr>
            <p:nvPr/>
          </p:nvSpPr>
          <p:spPr bwMode="auto">
            <a:xfrm>
              <a:off x="3282950" y="4262438"/>
              <a:ext cx="929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-4</a:t>
              </a:r>
              <a:endParaRPr lang="en-US" sz="1000"/>
            </a:p>
          </p:txBody>
        </p:sp>
        <p:sp>
          <p:nvSpPr>
            <p:cNvPr id="16669" name="Rectangle 301"/>
            <p:cNvSpPr>
              <a:spLocks noChangeArrowheads="1"/>
            </p:cNvSpPr>
            <p:nvPr/>
          </p:nvSpPr>
          <p:spPr bwMode="auto">
            <a:xfrm>
              <a:off x="4130675" y="4321175"/>
              <a:ext cx="1859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670" name="Rectangle 302"/>
            <p:cNvSpPr>
              <a:spLocks noChangeArrowheads="1"/>
            </p:cNvSpPr>
            <p:nvPr/>
          </p:nvSpPr>
          <p:spPr bwMode="auto">
            <a:xfrm>
              <a:off x="4318000" y="4256088"/>
              <a:ext cx="929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-2</a:t>
              </a:r>
              <a:endParaRPr lang="en-US" sz="1000"/>
            </a:p>
          </p:txBody>
        </p:sp>
        <p:sp>
          <p:nvSpPr>
            <p:cNvPr id="16671" name="Rectangle 323"/>
            <p:cNvSpPr>
              <a:spLocks noChangeArrowheads="1"/>
            </p:cNvSpPr>
            <p:nvPr/>
          </p:nvSpPr>
          <p:spPr bwMode="auto">
            <a:xfrm>
              <a:off x="5194300" y="4321175"/>
              <a:ext cx="1859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672" name="Rectangle 324"/>
            <p:cNvSpPr>
              <a:spLocks noChangeArrowheads="1"/>
            </p:cNvSpPr>
            <p:nvPr/>
          </p:nvSpPr>
          <p:spPr bwMode="auto">
            <a:xfrm>
              <a:off x="5381625" y="4256088"/>
              <a:ext cx="5770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0</a:t>
              </a:r>
              <a:endParaRPr lang="en-US" sz="1000"/>
            </a:p>
          </p:txBody>
        </p:sp>
        <p:sp>
          <p:nvSpPr>
            <p:cNvPr id="16673" name="Rectangle 345"/>
            <p:cNvSpPr>
              <a:spLocks noChangeArrowheads="1"/>
            </p:cNvSpPr>
            <p:nvPr/>
          </p:nvSpPr>
          <p:spPr bwMode="auto">
            <a:xfrm>
              <a:off x="6235700" y="4321175"/>
              <a:ext cx="1859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a:t>
              </a:r>
              <a:endParaRPr lang="en-US" sz="1600"/>
            </a:p>
          </p:txBody>
        </p:sp>
        <p:sp>
          <p:nvSpPr>
            <p:cNvPr id="16674" name="Rectangle 346"/>
            <p:cNvSpPr>
              <a:spLocks noChangeArrowheads="1"/>
            </p:cNvSpPr>
            <p:nvPr/>
          </p:nvSpPr>
          <p:spPr bwMode="auto">
            <a:xfrm>
              <a:off x="6423025" y="4256088"/>
              <a:ext cx="5770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2</a:t>
              </a:r>
              <a:endParaRPr lang="en-US" sz="1000"/>
            </a:p>
          </p:txBody>
        </p:sp>
        <p:grpSp>
          <p:nvGrpSpPr>
            <p:cNvPr id="16675" name="Group 506"/>
            <p:cNvGrpSpPr>
              <a:grpSpLocks/>
            </p:cNvGrpSpPr>
            <p:nvPr/>
          </p:nvGrpSpPr>
          <p:grpSpPr bwMode="auto">
            <a:xfrm>
              <a:off x="3240088" y="4198938"/>
              <a:ext cx="3117850" cy="34925"/>
              <a:chOff x="3240088" y="4198938"/>
              <a:chExt cx="3117850" cy="34925"/>
            </a:xfrm>
          </p:grpSpPr>
          <p:sp>
            <p:nvSpPr>
              <p:cNvPr id="16676" name="Line 254"/>
              <p:cNvSpPr>
                <a:spLocks noChangeShapeType="1"/>
              </p:cNvSpPr>
              <p:nvPr/>
            </p:nvSpPr>
            <p:spPr bwMode="auto">
              <a:xfrm>
                <a:off x="3240088" y="4233863"/>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77" name="Line 257"/>
              <p:cNvSpPr>
                <a:spLocks noChangeShapeType="1"/>
              </p:cNvSpPr>
              <p:nvPr/>
            </p:nvSpPr>
            <p:spPr bwMode="auto">
              <a:xfrm>
                <a:off x="3240088" y="4233863"/>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78" name="Line 299"/>
              <p:cNvSpPr>
                <a:spLocks noChangeShapeType="1"/>
              </p:cNvSpPr>
              <p:nvPr/>
            </p:nvSpPr>
            <p:spPr bwMode="auto">
              <a:xfrm flipV="1">
                <a:off x="4275138" y="41989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79" name="Line 321"/>
              <p:cNvSpPr>
                <a:spLocks noChangeShapeType="1"/>
              </p:cNvSpPr>
              <p:nvPr/>
            </p:nvSpPr>
            <p:spPr bwMode="auto">
              <a:xfrm flipV="1">
                <a:off x="5316538" y="41989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80" name="Line 380"/>
              <p:cNvSpPr>
                <a:spLocks noChangeShapeType="1"/>
              </p:cNvSpPr>
              <p:nvPr/>
            </p:nvSpPr>
            <p:spPr bwMode="auto">
              <a:xfrm>
                <a:off x="3240088" y="4233863"/>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6452" name="Group 373"/>
          <p:cNvGrpSpPr>
            <a:grpSpLocks/>
          </p:cNvGrpSpPr>
          <p:nvPr/>
        </p:nvGrpSpPr>
        <p:grpSpPr bwMode="auto">
          <a:xfrm>
            <a:off x="8758238" y="4078288"/>
            <a:ext cx="34925" cy="2133600"/>
            <a:chOff x="6323013" y="2100263"/>
            <a:chExt cx="34925" cy="2133600"/>
          </a:xfrm>
        </p:grpSpPr>
        <p:sp>
          <p:nvSpPr>
            <p:cNvPr id="16660" name="Line 255"/>
            <p:cNvSpPr>
              <a:spLocks noChangeShapeType="1"/>
            </p:cNvSpPr>
            <p:nvPr/>
          </p:nvSpPr>
          <p:spPr bwMode="auto">
            <a:xfrm flipV="1">
              <a:off x="6357938" y="21002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1" name="Line 343"/>
            <p:cNvSpPr>
              <a:spLocks noChangeShapeType="1"/>
            </p:cNvSpPr>
            <p:nvPr/>
          </p:nvSpPr>
          <p:spPr bwMode="auto">
            <a:xfrm flipV="1">
              <a:off x="6357938" y="41989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2" name="Line 366"/>
            <p:cNvSpPr>
              <a:spLocks noChangeShapeType="1"/>
            </p:cNvSpPr>
            <p:nvPr/>
          </p:nvSpPr>
          <p:spPr bwMode="auto">
            <a:xfrm flipH="1">
              <a:off x="6323013" y="4233863"/>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3" name="Line 369"/>
            <p:cNvSpPr>
              <a:spLocks noChangeShapeType="1"/>
            </p:cNvSpPr>
            <p:nvPr/>
          </p:nvSpPr>
          <p:spPr bwMode="auto">
            <a:xfrm flipH="1">
              <a:off x="6323013" y="365283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4" name="Line 372"/>
            <p:cNvSpPr>
              <a:spLocks noChangeShapeType="1"/>
            </p:cNvSpPr>
            <p:nvPr/>
          </p:nvSpPr>
          <p:spPr bwMode="auto">
            <a:xfrm flipH="1">
              <a:off x="6323013" y="3076575"/>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5" name="Line 375"/>
            <p:cNvSpPr>
              <a:spLocks noChangeShapeType="1"/>
            </p:cNvSpPr>
            <p:nvPr/>
          </p:nvSpPr>
          <p:spPr bwMode="auto">
            <a:xfrm flipH="1">
              <a:off x="6323013" y="2501900"/>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66" name="Line 381"/>
            <p:cNvSpPr>
              <a:spLocks noChangeShapeType="1"/>
            </p:cNvSpPr>
            <p:nvPr/>
          </p:nvSpPr>
          <p:spPr bwMode="auto">
            <a:xfrm flipV="1">
              <a:off x="6357938" y="21002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53" name="Group 374"/>
          <p:cNvGrpSpPr>
            <a:grpSpLocks/>
          </p:cNvGrpSpPr>
          <p:nvPr/>
        </p:nvGrpSpPr>
        <p:grpSpPr bwMode="auto">
          <a:xfrm>
            <a:off x="5546725" y="4078288"/>
            <a:ext cx="157163" cy="2133600"/>
            <a:chOff x="3111500" y="2100263"/>
            <a:chExt cx="157163" cy="2133600"/>
          </a:xfrm>
        </p:grpSpPr>
        <p:sp>
          <p:nvSpPr>
            <p:cNvPr id="16558" name="Rectangle 370"/>
            <p:cNvSpPr>
              <a:spLocks noChangeArrowheads="1"/>
            </p:cNvSpPr>
            <p:nvPr/>
          </p:nvSpPr>
          <p:spPr bwMode="auto">
            <a:xfrm>
              <a:off x="3111500" y="3514725"/>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a:t>
              </a:r>
              <a:endParaRPr lang="en-US" sz="1600"/>
            </a:p>
          </p:txBody>
        </p:sp>
        <p:sp>
          <p:nvSpPr>
            <p:cNvPr id="16559" name="Rectangle 373"/>
            <p:cNvSpPr>
              <a:spLocks noChangeArrowheads="1"/>
            </p:cNvSpPr>
            <p:nvPr/>
          </p:nvSpPr>
          <p:spPr bwMode="auto">
            <a:xfrm>
              <a:off x="3111500" y="2940050"/>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2</a:t>
              </a:r>
              <a:endParaRPr lang="en-US" sz="1600"/>
            </a:p>
          </p:txBody>
        </p:sp>
        <p:sp>
          <p:nvSpPr>
            <p:cNvPr id="16560" name="Rectangle 376"/>
            <p:cNvSpPr>
              <a:spLocks noChangeArrowheads="1"/>
            </p:cNvSpPr>
            <p:nvPr/>
          </p:nvSpPr>
          <p:spPr bwMode="auto">
            <a:xfrm>
              <a:off x="3111500" y="2365375"/>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3</a:t>
              </a:r>
              <a:endParaRPr lang="en-US" sz="1600"/>
            </a:p>
          </p:txBody>
        </p:sp>
        <p:grpSp>
          <p:nvGrpSpPr>
            <p:cNvPr id="16561" name="Group 392"/>
            <p:cNvGrpSpPr>
              <a:grpSpLocks/>
            </p:cNvGrpSpPr>
            <p:nvPr/>
          </p:nvGrpSpPr>
          <p:grpSpPr bwMode="auto">
            <a:xfrm>
              <a:off x="3240088" y="2100263"/>
              <a:ext cx="28575" cy="2133600"/>
              <a:chOff x="3240088" y="2100263"/>
              <a:chExt cx="28575" cy="2133600"/>
            </a:xfrm>
          </p:grpSpPr>
          <p:sp>
            <p:nvSpPr>
              <p:cNvPr id="16562" name="Line 256"/>
              <p:cNvSpPr>
                <a:spLocks noChangeShapeType="1"/>
              </p:cNvSpPr>
              <p:nvPr/>
            </p:nvSpPr>
            <p:spPr bwMode="auto">
              <a:xfrm flipV="1">
                <a:off x="3240088" y="21002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3" name="Line 258"/>
              <p:cNvSpPr>
                <a:spLocks noChangeShapeType="1"/>
              </p:cNvSpPr>
              <p:nvPr/>
            </p:nvSpPr>
            <p:spPr bwMode="auto">
              <a:xfrm flipV="1">
                <a:off x="3240088" y="21002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4" name="Line 25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5" name="Line 26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6" name="Line 26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7" name="Line 26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8" name="Line 26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69" name="Line 26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0" name="Line 26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1" name="Line 26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2" name="Line 26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3" name="Line 26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4" name="Line 26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5" name="Line 27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6" name="Line 27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7" name="Line 27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8" name="Line 27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79" name="Line 27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0" name="Line 27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1" name="Line 27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2" name="Line 277"/>
              <p:cNvSpPr>
                <a:spLocks noChangeShapeType="1"/>
              </p:cNvSpPr>
              <p:nvPr/>
            </p:nvSpPr>
            <p:spPr bwMode="auto">
              <a:xfrm flipV="1">
                <a:off x="3240088" y="4198938"/>
                <a:ext cx="0" cy="349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3" name="Line 28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4" name="Line 28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5" name="Line 28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6" name="Line 28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7" name="Line 28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8" name="Line 28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89" name="Line 28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0" name="Line 28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1" name="Line 28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2" name="Line 29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3" name="Line 29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4" name="Line 29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5" name="Line 29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6" name="Line 29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7" name="Line 29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8" name="Line 29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599" name="Line 29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0" name="Line 29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1" name="Line 30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2" name="Line 30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3" name="Line 30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4" name="Line 30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5" name="Line 30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6" name="Line 30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7" name="Line 30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8" name="Line 31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09" name="Line 31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0" name="Line 31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1" name="Line 31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2" name="Line 31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3" name="Line 31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4" name="Line 31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5" name="Line 31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6" name="Line 31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7" name="Line 31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8" name="Line 32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19" name="Line 32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0" name="Line 32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1" name="Line 32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2" name="Line 32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3" name="Line 32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4" name="Line 33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5" name="Line 33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6" name="Line 33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7" name="Line 33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8" name="Line 33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29" name="Line 33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0" name="Line 33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1" name="Line 33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2" name="Line 33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3" name="Line 33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4" name="Line 34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5" name="Line 34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6" name="Line 34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7" name="Line 34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8" name="Line 34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39" name="Line 34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0" name="Line 35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1" name="Line 35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2" name="Line 35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3" name="Line 35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4" name="Line 35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5" name="Line 355"/>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6" name="Line 356"/>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7" name="Line 357"/>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8" name="Line 358"/>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49" name="Line 359"/>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0" name="Line 360"/>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1" name="Line 361"/>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2" name="Line 362"/>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3" name="Line 363"/>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4" name="Line 364"/>
              <p:cNvSpPr>
                <a:spLocks noChangeShapeType="1"/>
              </p:cNvSpPr>
              <p:nvPr/>
            </p:nvSpPr>
            <p:spPr bwMode="auto">
              <a:xfrm>
                <a:off x="3240088" y="4233863"/>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5" name="Line 365"/>
              <p:cNvSpPr>
                <a:spLocks noChangeShapeType="1"/>
              </p:cNvSpPr>
              <p:nvPr/>
            </p:nvSpPr>
            <p:spPr bwMode="auto">
              <a:xfrm>
                <a:off x="3240088" y="42338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6" name="Line 368"/>
              <p:cNvSpPr>
                <a:spLocks noChangeShapeType="1"/>
              </p:cNvSpPr>
              <p:nvPr/>
            </p:nvSpPr>
            <p:spPr bwMode="auto">
              <a:xfrm>
                <a:off x="3240088" y="365283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7" name="Line 371"/>
              <p:cNvSpPr>
                <a:spLocks noChangeShapeType="1"/>
              </p:cNvSpPr>
              <p:nvPr/>
            </p:nvSpPr>
            <p:spPr bwMode="auto">
              <a:xfrm>
                <a:off x="3240088" y="307657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8" name="Line 374"/>
              <p:cNvSpPr>
                <a:spLocks noChangeShapeType="1"/>
              </p:cNvSpPr>
              <p:nvPr/>
            </p:nvSpPr>
            <p:spPr bwMode="auto">
              <a:xfrm>
                <a:off x="3240088" y="25019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59" name="Line 382"/>
              <p:cNvSpPr>
                <a:spLocks noChangeShapeType="1"/>
              </p:cNvSpPr>
              <p:nvPr/>
            </p:nvSpPr>
            <p:spPr bwMode="auto">
              <a:xfrm flipV="1">
                <a:off x="3240088" y="2100263"/>
                <a:ext cx="0" cy="21336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066" name="Oval 383"/>
          <p:cNvSpPr>
            <a:spLocks noChangeArrowheads="1"/>
          </p:cNvSpPr>
          <p:nvPr/>
        </p:nvSpPr>
        <p:spPr bwMode="auto">
          <a:xfrm>
            <a:off x="8505825" y="4143375"/>
            <a:ext cx="93663" cy="93663"/>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7" name="Oval 392"/>
          <p:cNvSpPr>
            <a:spLocks noChangeArrowheads="1"/>
          </p:cNvSpPr>
          <p:nvPr/>
        </p:nvSpPr>
        <p:spPr bwMode="auto">
          <a:xfrm>
            <a:off x="7981950" y="4143375"/>
            <a:ext cx="93663" cy="93663"/>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8" name="Oval 393"/>
          <p:cNvSpPr>
            <a:spLocks noChangeArrowheads="1"/>
          </p:cNvSpPr>
          <p:nvPr/>
        </p:nvSpPr>
        <p:spPr bwMode="auto">
          <a:xfrm>
            <a:off x="7464425" y="4149725"/>
            <a:ext cx="93663" cy="93663"/>
          </a:xfrm>
          <a:prstGeom prst="ellipse">
            <a:avLst/>
          </a:prstGeom>
          <a:solidFill>
            <a:srgbClr val="66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9" name="Oval 394"/>
          <p:cNvSpPr>
            <a:spLocks noChangeArrowheads="1"/>
          </p:cNvSpPr>
          <p:nvPr/>
        </p:nvSpPr>
        <p:spPr bwMode="auto">
          <a:xfrm>
            <a:off x="6946900" y="4243388"/>
            <a:ext cx="93663" cy="93662"/>
          </a:xfrm>
          <a:prstGeom prst="ellipse">
            <a:avLst/>
          </a:pr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0" name="Oval 395"/>
          <p:cNvSpPr>
            <a:spLocks noChangeArrowheads="1"/>
          </p:cNvSpPr>
          <p:nvPr/>
        </p:nvSpPr>
        <p:spPr bwMode="auto">
          <a:xfrm>
            <a:off x="6423025" y="4832350"/>
            <a:ext cx="93663" cy="93663"/>
          </a:xfrm>
          <a:prstGeom prst="ellipse">
            <a:avLst/>
          </a:pr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1" name="Oval 396"/>
          <p:cNvSpPr>
            <a:spLocks noChangeArrowheads="1"/>
          </p:cNvSpPr>
          <p:nvPr/>
        </p:nvSpPr>
        <p:spPr bwMode="auto">
          <a:xfrm>
            <a:off x="6221413" y="5270500"/>
            <a:ext cx="93662" cy="93663"/>
          </a:xfrm>
          <a:prstGeom prst="ellipse">
            <a:avLst/>
          </a:prstGeom>
          <a:solidFill>
            <a:srgbClr val="B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2" name="Oval 397"/>
          <p:cNvSpPr>
            <a:spLocks noChangeArrowheads="1"/>
          </p:cNvSpPr>
          <p:nvPr/>
        </p:nvSpPr>
        <p:spPr bwMode="auto">
          <a:xfrm>
            <a:off x="6064250" y="5586413"/>
            <a:ext cx="92075" cy="93662"/>
          </a:xfrm>
          <a:prstGeom prst="ellipse">
            <a:avLst/>
          </a:pr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3" name="Oval 398"/>
          <p:cNvSpPr>
            <a:spLocks noChangeArrowheads="1"/>
          </p:cNvSpPr>
          <p:nvPr/>
        </p:nvSpPr>
        <p:spPr bwMode="auto">
          <a:xfrm>
            <a:off x="5970588" y="5737225"/>
            <a:ext cx="93662" cy="9366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4" name="Oval 399"/>
          <p:cNvSpPr>
            <a:spLocks noChangeArrowheads="1"/>
          </p:cNvSpPr>
          <p:nvPr/>
        </p:nvSpPr>
        <p:spPr bwMode="auto">
          <a:xfrm>
            <a:off x="5905500" y="5824538"/>
            <a:ext cx="93663" cy="93662"/>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6463" name="Group 384"/>
          <p:cNvGrpSpPr>
            <a:grpSpLocks/>
          </p:cNvGrpSpPr>
          <p:nvPr/>
        </p:nvGrpSpPr>
        <p:grpSpPr bwMode="auto">
          <a:xfrm>
            <a:off x="4584700" y="5037138"/>
            <a:ext cx="922338" cy="293687"/>
            <a:chOff x="838200" y="3263027"/>
            <a:chExt cx="922264" cy="293407"/>
          </a:xfrm>
        </p:grpSpPr>
        <p:sp>
          <p:nvSpPr>
            <p:cNvPr id="16554" name="Rectangle 229"/>
            <p:cNvSpPr>
              <a:spLocks noChangeArrowheads="1"/>
            </p:cNvSpPr>
            <p:nvPr/>
          </p:nvSpPr>
          <p:spPr bwMode="auto">
            <a:xfrm>
              <a:off x="838200" y="3263819"/>
              <a:ext cx="1186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16555" name="Rectangle 231"/>
            <p:cNvSpPr>
              <a:spLocks noChangeArrowheads="1"/>
            </p:cNvSpPr>
            <p:nvPr/>
          </p:nvSpPr>
          <p:spPr bwMode="auto">
            <a:xfrm>
              <a:off x="939800" y="3263027"/>
              <a:ext cx="519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dpH</a:t>
              </a:r>
              <a:r>
                <a:rPr lang="en-US" sz="1600" baseline="-25000">
                  <a:solidFill>
                    <a:srgbClr val="000000"/>
                  </a:solidFill>
                </a:rPr>
                <a:t>i</a:t>
              </a:r>
              <a:r>
                <a:rPr lang="en-US" sz="1600">
                  <a:solidFill>
                    <a:srgbClr val="000000"/>
                  </a:solidFill>
                </a:rPr>
                <a:t>/dt</a:t>
              </a:r>
              <a:endParaRPr lang="en-US" sz="1600" baseline="-25000"/>
            </a:p>
          </p:txBody>
        </p:sp>
        <p:sp>
          <p:nvSpPr>
            <p:cNvPr id="16556" name="Rectangle 233"/>
            <p:cNvSpPr>
              <a:spLocks noChangeArrowheads="1"/>
            </p:cNvSpPr>
            <p:nvPr/>
          </p:nvSpPr>
          <p:spPr bwMode="auto">
            <a:xfrm>
              <a:off x="1462882" y="3263819"/>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16557" name="Rectangle 234"/>
            <p:cNvSpPr>
              <a:spLocks noChangeArrowheads="1"/>
            </p:cNvSpPr>
            <p:nvPr/>
          </p:nvSpPr>
          <p:spPr bwMode="auto">
            <a:xfrm>
              <a:off x="1521616" y="3371768"/>
              <a:ext cx="2388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max</a:t>
              </a:r>
              <a:endParaRPr lang="en-US"/>
            </a:p>
          </p:txBody>
        </p:sp>
      </p:grpSp>
      <p:grpSp>
        <p:nvGrpSpPr>
          <p:cNvPr id="16464" name="Group 523"/>
          <p:cNvGrpSpPr>
            <a:grpSpLocks/>
          </p:cNvGrpSpPr>
          <p:nvPr/>
        </p:nvGrpSpPr>
        <p:grpSpPr bwMode="auto">
          <a:xfrm>
            <a:off x="6688138" y="6534150"/>
            <a:ext cx="1116012" cy="315913"/>
            <a:chOff x="2092326" y="3189843"/>
            <a:chExt cx="1116013" cy="315357"/>
          </a:xfrm>
        </p:grpSpPr>
        <p:grpSp>
          <p:nvGrpSpPr>
            <p:cNvPr id="16550" name="Group 524"/>
            <p:cNvGrpSpPr>
              <a:grpSpLocks/>
            </p:cNvGrpSpPr>
            <p:nvPr/>
          </p:nvGrpSpPr>
          <p:grpSpPr bwMode="auto">
            <a:xfrm>
              <a:off x="2092326" y="3189843"/>
              <a:ext cx="444951" cy="315357"/>
              <a:chOff x="2092326" y="3116263"/>
              <a:chExt cx="444951" cy="315357"/>
            </a:xfrm>
          </p:grpSpPr>
          <p:sp>
            <p:nvSpPr>
              <p:cNvPr id="16552" name="Rectangle 235"/>
              <p:cNvSpPr>
                <a:spLocks noChangeArrowheads="1"/>
              </p:cNvSpPr>
              <p:nvPr/>
            </p:nvSpPr>
            <p:spPr bwMode="auto">
              <a:xfrm>
                <a:off x="2092326" y="3116263"/>
                <a:ext cx="40235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P</a:t>
                </a:r>
                <a:r>
                  <a:rPr lang="en-US" sz="1600" baseline="-25000">
                    <a:solidFill>
                      <a:srgbClr val="000000"/>
                    </a:solidFill>
                  </a:rPr>
                  <a:t>M,CO</a:t>
                </a:r>
                <a:endParaRPr lang="en-US" sz="1600"/>
              </a:p>
            </p:txBody>
          </p:sp>
          <p:sp>
            <p:nvSpPr>
              <p:cNvPr id="16553" name="Rectangle 237"/>
              <p:cNvSpPr>
                <a:spLocks noChangeArrowheads="1"/>
              </p:cNvSpPr>
              <p:nvPr/>
            </p:nvSpPr>
            <p:spPr bwMode="auto">
              <a:xfrm>
                <a:off x="2490789" y="3308509"/>
                <a:ext cx="464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800">
                    <a:solidFill>
                      <a:srgbClr val="000000"/>
                    </a:solidFill>
                  </a:rPr>
                  <a:t>2</a:t>
                </a:r>
                <a:endParaRPr lang="en-US" sz="800"/>
              </a:p>
            </p:txBody>
          </p:sp>
        </p:grpSp>
        <p:sp>
          <p:nvSpPr>
            <p:cNvPr id="16551" name="Rectangle 238"/>
            <p:cNvSpPr>
              <a:spLocks noChangeArrowheads="1"/>
            </p:cNvSpPr>
            <p:nvPr/>
          </p:nvSpPr>
          <p:spPr bwMode="auto">
            <a:xfrm>
              <a:off x="2512636" y="3213656"/>
              <a:ext cx="6957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 </a:t>
              </a:r>
              <a:r>
                <a:rPr lang="en-US" sz="1600">
                  <a:solidFill>
                    <a:srgbClr val="000000"/>
                  </a:solidFill>
                </a:rPr>
                <a:t>(cm/sec)</a:t>
              </a:r>
              <a:endParaRPr lang="en-US" sz="1600"/>
            </a:p>
          </p:txBody>
        </p:sp>
      </p:grpSp>
      <p:grpSp>
        <p:nvGrpSpPr>
          <p:cNvPr id="525" name="Group 524"/>
          <p:cNvGrpSpPr>
            <a:grpSpLocks/>
          </p:cNvGrpSpPr>
          <p:nvPr/>
        </p:nvGrpSpPr>
        <p:grpSpPr bwMode="auto">
          <a:xfrm>
            <a:off x="1209675" y="1028700"/>
            <a:ext cx="2935288" cy="2195513"/>
            <a:chOff x="1232139" y="719052"/>
            <a:chExt cx="2935000" cy="2195307"/>
          </a:xfrm>
        </p:grpSpPr>
        <p:sp>
          <p:nvSpPr>
            <p:cNvPr id="16546" name="Freeform 71"/>
            <p:cNvSpPr>
              <a:spLocks/>
            </p:cNvSpPr>
            <p:nvPr/>
          </p:nvSpPr>
          <p:spPr bwMode="auto">
            <a:xfrm>
              <a:off x="2822658" y="2900073"/>
              <a:ext cx="960344" cy="14286"/>
            </a:xfrm>
            <a:custGeom>
              <a:avLst/>
              <a:gdLst>
                <a:gd name="T0" fmla="*/ 2147483647 w 605"/>
                <a:gd name="T1" fmla="*/ 0 h 9"/>
                <a:gd name="T2" fmla="*/ 2147483647 w 605"/>
                <a:gd name="T3" fmla="*/ 0 h 9"/>
                <a:gd name="T4" fmla="*/ 2147483647 w 605"/>
                <a:gd name="T5" fmla="*/ 0 h 9"/>
                <a:gd name="T6" fmla="*/ 2147483647 w 605"/>
                <a:gd name="T7" fmla="*/ 0 h 9"/>
                <a:gd name="T8" fmla="*/ 2147483647 w 605"/>
                <a:gd name="T9" fmla="*/ 0 h 9"/>
                <a:gd name="T10" fmla="*/ 2147483647 w 605"/>
                <a:gd name="T11" fmla="*/ 2147483647 h 9"/>
                <a:gd name="T12" fmla="*/ 2147483647 w 605"/>
                <a:gd name="T13" fmla="*/ 2147483647 h 9"/>
                <a:gd name="T14" fmla="*/ 2147483647 w 605"/>
                <a:gd name="T15" fmla="*/ 2147483647 h 9"/>
                <a:gd name="T16" fmla="*/ 2147483647 w 605"/>
                <a:gd name="T17" fmla="*/ 2147483647 h 9"/>
                <a:gd name="T18" fmla="*/ 2147483647 w 605"/>
                <a:gd name="T19" fmla="*/ 2147483647 h 9"/>
                <a:gd name="T20" fmla="*/ 2147483647 w 605"/>
                <a:gd name="T21" fmla="*/ 2147483647 h 9"/>
                <a:gd name="T22" fmla="*/ 2147483647 w 605"/>
                <a:gd name="T23" fmla="*/ 2147483647 h 9"/>
                <a:gd name="T24" fmla="*/ 2147483647 w 605"/>
                <a:gd name="T25" fmla="*/ 2147483647 h 9"/>
                <a:gd name="T26" fmla="*/ 2147483647 w 605"/>
                <a:gd name="T27" fmla="*/ 2147483647 h 9"/>
                <a:gd name="T28" fmla="*/ 2147483647 w 605"/>
                <a:gd name="T29" fmla="*/ 2147483647 h 9"/>
                <a:gd name="T30" fmla="*/ 2147483647 w 605"/>
                <a:gd name="T31" fmla="*/ 2147483647 h 9"/>
                <a:gd name="T32" fmla="*/ 2147483647 w 605"/>
                <a:gd name="T33" fmla="*/ 2147483647 h 9"/>
                <a:gd name="T34" fmla="*/ 2147483647 w 605"/>
                <a:gd name="T35" fmla="*/ 2147483647 h 9"/>
                <a:gd name="T36" fmla="*/ 2147483647 w 605"/>
                <a:gd name="T37" fmla="*/ 2147483647 h 9"/>
                <a:gd name="T38" fmla="*/ 2147483647 w 605"/>
                <a:gd name="T39" fmla="*/ 2147483647 h 9"/>
                <a:gd name="T40" fmla="*/ 2147483647 w 605"/>
                <a:gd name="T41" fmla="*/ 2147483647 h 9"/>
                <a:gd name="T42" fmla="*/ 2147483647 w 605"/>
                <a:gd name="T43" fmla="*/ 2147483647 h 9"/>
                <a:gd name="T44" fmla="*/ 2147483647 w 605"/>
                <a:gd name="T45" fmla="*/ 2147483647 h 9"/>
                <a:gd name="T46" fmla="*/ 2147483647 w 605"/>
                <a:gd name="T47" fmla="*/ 2147483647 h 9"/>
                <a:gd name="T48" fmla="*/ 2147483647 w 605"/>
                <a:gd name="T49" fmla="*/ 2147483647 h 9"/>
                <a:gd name="T50" fmla="*/ 2147483647 w 605"/>
                <a:gd name="T51" fmla="*/ 2147483647 h 9"/>
                <a:gd name="T52" fmla="*/ 2147483647 w 605"/>
                <a:gd name="T53" fmla="*/ 2147483647 h 9"/>
                <a:gd name="T54" fmla="*/ 2147483647 w 605"/>
                <a:gd name="T55" fmla="*/ 2147483647 h 9"/>
                <a:gd name="T56" fmla="*/ 2147483647 w 605"/>
                <a:gd name="T57" fmla="*/ 2147483647 h 9"/>
                <a:gd name="T58" fmla="*/ 2147483647 w 605"/>
                <a:gd name="T59" fmla="*/ 2147483647 h 9"/>
                <a:gd name="T60" fmla="*/ 2147483647 w 605"/>
                <a:gd name="T61" fmla="*/ 2147483647 h 9"/>
                <a:gd name="T62" fmla="*/ 2147483647 w 605"/>
                <a:gd name="T63" fmla="*/ 2147483647 h 9"/>
                <a:gd name="T64" fmla="*/ 2147483647 w 605"/>
                <a:gd name="T65" fmla="*/ 2147483647 h 9"/>
                <a:gd name="T66" fmla="*/ 2147483647 w 605"/>
                <a:gd name="T67" fmla="*/ 2147483647 h 9"/>
                <a:gd name="T68" fmla="*/ 2147483647 w 605"/>
                <a:gd name="T69" fmla="*/ 2147483647 h 9"/>
                <a:gd name="T70" fmla="*/ 2147483647 w 605"/>
                <a:gd name="T71" fmla="*/ 2147483647 h 9"/>
                <a:gd name="T72" fmla="*/ 2147483647 w 605"/>
                <a:gd name="T73" fmla="*/ 2147483647 h 9"/>
                <a:gd name="T74" fmla="*/ 2147483647 w 605"/>
                <a:gd name="T75" fmla="*/ 2147483647 h 9"/>
                <a:gd name="T76" fmla="*/ 2147483647 w 605"/>
                <a:gd name="T77" fmla="*/ 2147483647 h 9"/>
                <a:gd name="T78" fmla="*/ 2147483647 w 605"/>
                <a:gd name="T79" fmla="*/ 2147483647 h 9"/>
                <a:gd name="T80" fmla="*/ 2147483647 w 605"/>
                <a:gd name="T81" fmla="*/ 2147483647 h 9"/>
                <a:gd name="T82" fmla="*/ 2147483647 w 605"/>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5" h="9">
                  <a:moveTo>
                    <a:pt x="0" y="0"/>
                  </a:moveTo>
                  <a:lnTo>
                    <a:pt x="4" y="0"/>
                  </a:lnTo>
                  <a:lnTo>
                    <a:pt x="9" y="0"/>
                  </a:lnTo>
                  <a:lnTo>
                    <a:pt x="14" y="0"/>
                  </a:lnTo>
                  <a:lnTo>
                    <a:pt x="18" y="0"/>
                  </a:lnTo>
                  <a:lnTo>
                    <a:pt x="23" y="0"/>
                  </a:lnTo>
                  <a:lnTo>
                    <a:pt x="28" y="0"/>
                  </a:lnTo>
                  <a:lnTo>
                    <a:pt x="32" y="0"/>
                  </a:lnTo>
                  <a:lnTo>
                    <a:pt x="37" y="0"/>
                  </a:lnTo>
                  <a:lnTo>
                    <a:pt x="41" y="0"/>
                  </a:lnTo>
                  <a:lnTo>
                    <a:pt x="46" y="0"/>
                  </a:lnTo>
                  <a:lnTo>
                    <a:pt x="51" y="0"/>
                  </a:lnTo>
                  <a:lnTo>
                    <a:pt x="55" y="0"/>
                  </a:lnTo>
                  <a:lnTo>
                    <a:pt x="60" y="0"/>
                  </a:lnTo>
                  <a:lnTo>
                    <a:pt x="65" y="0"/>
                  </a:lnTo>
                  <a:lnTo>
                    <a:pt x="69" y="4"/>
                  </a:lnTo>
                  <a:lnTo>
                    <a:pt x="74" y="4"/>
                  </a:lnTo>
                  <a:lnTo>
                    <a:pt x="79" y="4"/>
                  </a:lnTo>
                  <a:lnTo>
                    <a:pt x="83" y="4"/>
                  </a:lnTo>
                  <a:lnTo>
                    <a:pt x="88" y="4"/>
                  </a:lnTo>
                  <a:lnTo>
                    <a:pt x="93" y="4"/>
                  </a:lnTo>
                  <a:lnTo>
                    <a:pt x="97" y="4"/>
                  </a:lnTo>
                  <a:lnTo>
                    <a:pt x="102" y="4"/>
                  </a:lnTo>
                  <a:lnTo>
                    <a:pt x="107" y="4"/>
                  </a:lnTo>
                  <a:lnTo>
                    <a:pt x="111" y="4"/>
                  </a:lnTo>
                  <a:lnTo>
                    <a:pt x="116" y="4"/>
                  </a:lnTo>
                  <a:lnTo>
                    <a:pt x="121" y="4"/>
                  </a:lnTo>
                  <a:lnTo>
                    <a:pt x="125" y="4"/>
                  </a:lnTo>
                  <a:lnTo>
                    <a:pt x="130" y="4"/>
                  </a:lnTo>
                  <a:lnTo>
                    <a:pt x="135" y="4"/>
                  </a:lnTo>
                  <a:lnTo>
                    <a:pt x="139" y="4"/>
                  </a:lnTo>
                  <a:lnTo>
                    <a:pt x="144" y="4"/>
                  </a:lnTo>
                  <a:lnTo>
                    <a:pt x="149" y="4"/>
                  </a:lnTo>
                  <a:lnTo>
                    <a:pt x="153" y="4"/>
                  </a:lnTo>
                  <a:lnTo>
                    <a:pt x="158" y="4"/>
                  </a:lnTo>
                  <a:lnTo>
                    <a:pt x="163" y="4"/>
                  </a:lnTo>
                  <a:lnTo>
                    <a:pt x="167" y="4"/>
                  </a:lnTo>
                  <a:lnTo>
                    <a:pt x="172" y="4"/>
                  </a:lnTo>
                  <a:lnTo>
                    <a:pt x="177" y="4"/>
                  </a:lnTo>
                  <a:lnTo>
                    <a:pt x="181" y="4"/>
                  </a:lnTo>
                  <a:lnTo>
                    <a:pt x="186" y="4"/>
                  </a:lnTo>
                  <a:lnTo>
                    <a:pt x="190" y="4"/>
                  </a:lnTo>
                  <a:lnTo>
                    <a:pt x="195" y="4"/>
                  </a:lnTo>
                  <a:lnTo>
                    <a:pt x="200" y="4"/>
                  </a:lnTo>
                  <a:lnTo>
                    <a:pt x="204" y="4"/>
                  </a:lnTo>
                  <a:lnTo>
                    <a:pt x="209" y="4"/>
                  </a:lnTo>
                  <a:lnTo>
                    <a:pt x="214" y="4"/>
                  </a:lnTo>
                  <a:lnTo>
                    <a:pt x="218" y="4"/>
                  </a:lnTo>
                  <a:lnTo>
                    <a:pt x="223" y="4"/>
                  </a:lnTo>
                  <a:lnTo>
                    <a:pt x="228" y="4"/>
                  </a:lnTo>
                  <a:lnTo>
                    <a:pt x="232" y="4"/>
                  </a:lnTo>
                  <a:lnTo>
                    <a:pt x="237" y="4"/>
                  </a:lnTo>
                  <a:lnTo>
                    <a:pt x="242" y="4"/>
                  </a:lnTo>
                  <a:lnTo>
                    <a:pt x="246" y="4"/>
                  </a:lnTo>
                  <a:lnTo>
                    <a:pt x="251" y="4"/>
                  </a:lnTo>
                  <a:lnTo>
                    <a:pt x="260" y="4"/>
                  </a:lnTo>
                  <a:lnTo>
                    <a:pt x="265" y="4"/>
                  </a:lnTo>
                  <a:lnTo>
                    <a:pt x="270" y="4"/>
                  </a:lnTo>
                  <a:lnTo>
                    <a:pt x="274" y="4"/>
                  </a:lnTo>
                  <a:lnTo>
                    <a:pt x="279" y="4"/>
                  </a:lnTo>
                  <a:lnTo>
                    <a:pt x="284" y="4"/>
                  </a:lnTo>
                  <a:lnTo>
                    <a:pt x="288" y="4"/>
                  </a:lnTo>
                  <a:lnTo>
                    <a:pt x="293" y="4"/>
                  </a:lnTo>
                  <a:lnTo>
                    <a:pt x="302" y="4"/>
                  </a:lnTo>
                  <a:lnTo>
                    <a:pt x="307" y="4"/>
                  </a:lnTo>
                  <a:lnTo>
                    <a:pt x="312" y="4"/>
                  </a:lnTo>
                  <a:lnTo>
                    <a:pt x="316" y="4"/>
                  </a:lnTo>
                  <a:lnTo>
                    <a:pt x="321" y="9"/>
                  </a:lnTo>
                  <a:lnTo>
                    <a:pt x="326" y="9"/>
                  </a:lnTo>
                  <a:lnTo>
                    <a:pt x="330" y="9"/>
                  </a:lnTo>
                  <a:lnTo>
                    <a:pt x="335" y="9"/>
                  </a:lnTo>
                  <a:lnTo>
                    <a:pt x="340" y="9"/>
                  </a:lnTo>
                  <a:lnTo>
                    <a:pt x="344" y="9"/>
                  </a:lnTo>
                  <a:lnTo>
                    <a:pt x="349" y="9"/>
                  </a:lnTo>
                  <a:lnTo>
                    <a:pt x="353" y="9"/>
                  </a:lnTo>
                  <a:lnTo>
                    <a:pt x="358" y="9"/>
                  </a:lnTo>
                  <a:lnTo>
                    <a:pt x="363" y="9"/>
                  </a:lnTo>
                  <a:lnTo>
                    <a:pt x="367" y="9"/>
                  </a:lnTo>
                  <a:lnTo>
                    <a:pt x="372" y="9"/>
                  </a:lnTo>
                  <a:lnTo>
                    <a:pt x="377" y="9"/>
                  </a:lnTo>
                  <a:lnTo>
                    <a:pt x="381" y="9"/>
                  </a:lnTo>
                  <a:lnTo>
                    <a:pt x="386" y="9"/>
                  </a:lnTo>
                  <a:lnTo>
                    <a:pt x="391" y="9"/>
                  </a:lnTo>
                  <a:lnTo>
                    <a:pt x="395" y="9"/>
                  </a:lnTo>
                  <a:lnTo>
                    <a:pt x="400" y="9"/>
                  </a:lnTo>
                  <a:lnTo>
                    <a:pt x="405" y="9"/>
                  </a:lnTo>
                  <a:lnTo>
                    <a:pt x="409" y="9"/>
                  </a:lnTo>
                  <a:lnTo>
                    <a:pt x="414" y="9"/>
                  </a:lnTo>
                  <a:lnTo>
                    <a:pt x="419" y="9"/>
                  </a:lnTo>
                  <a:lnTo>
                    <a:pt x="423" y="9"/>
                  </a:lnTo>
                  <a:lnTo>
                    <a:pt x="428" y="9"/>
                  </a:lnTo>
                  <a:lnTo>
                    <a:pt x="433" y="9"/>
                  </a:lnTo>
                  <a:lnTo>
                    <a:pt x="437" y="9"/>
                  </a:lnTo>
                  <a:lnTo>
                    <a:pt x="442" y="9"/>
                  </a:lnTo>
                  <a:lnTo>
                    <a:pt x="447" y="9"/>
                  </a:lnTo>
                  <a:lnTo>
                    <a:pt x="451" y="9"/>
                  </a:lnTo>
                  <a:lnTo>
                    <a:pt x="456" y="9"/>
                  </a:lnTo>
                  <a:lnTo>
                    <a:pt x="461" y="9"/>
                  </a:lnTo>
                  <a:lnTo>
                    <a:pt x="465" y="9"/>
                  </a:lnTo>
                  <a:lnTo>
                    <a:pt x="470" y="9"/>
                  </a:lnTo>
                  <a:lnTo>
                    <a:pt x="475" y="9"/>
                  </a:lnTo>
                  <a:lnTo>
                    <a:pt x="479" y="9"/>
                  </a:lnTo>
                  <a:lnTo>
                    <a:pt x="484" y="9"/>
                  </a:lnTo>
                  <a:lnTo>
                    <a:pt x="489" y="9"/>
                  </a:lnTo>
                  <a:lnTo>
                    <a:pt x="493" y="9"/>
                  </a:lnTo>
                  <a:lnTo>
                    <a:pt x="498" y="9"/>
                  </a:lnTo>
                  <a:lnTo>
                    <a:pt x="503" y="9"/>
                  </a:lnTo>
                  <a:lnTo>
                    <a:pt x="507" y="9"/>
                  </a:lnTo>
                  <a:lnTo>
                    <a:pt x="512" y="9"/>
                  </a:lnTo>
                  <a:lnTo>
                    <a:pt x="516" y="9"/>
                  </a:lnTo>
                  <a:lnTo>
                    <a:pt x="521" y="9"/>
                  </a:lnTo>
                  <a:lnTo>
                    <a:pt x="526" y="9"/>
                  </a:lnTo>
                  <a:lnTo>
                    <a:pt x="530" y="9"/>
                  </a:lnTo>
                  <a:lnTo>
                    <a:pt x="535" y="9"/>
                  </a:lnTo>
                  <a:lnTo>
                    <a:pt x="540" y="9"/>
                  </a:lnTo>
                  <a:lnTo>
                    <a:pt x="544" y="9"/>
                  </a:lnTo>
                  <a:lnTo>
                    <a:pt x="549" y="9"/>
                  </a:lnTo>
                  <a:lnTo>
                    <a:pt x="554" y="9"/>
                  </a:lnTo>
                  <a:lnTo>
                    <a:pt x="563" y="9"/>
                  </a:lnTo>
                  <a:lnTo>
                    <a:pt x="568" y="9"/>
                  </a:lnTo>
                  <a:lnTo>
                    <a:pt x="572" y="9"/>
                  </a:lnTo>
                  <a:lnTo>
                    <a:pt x="577" y="9"/>
                  </a:lnTo>
                  <a:lnTo>
                    <a:pt x="582" y="9"/>
                  </a:lnTo>
                  <a:lnTo>
                    <a:pt x="586" y="9"/>
                  </a:lnTo>
                  <a:lnTo>
                    <a:pt x="591" y="9"/>
                  </a:lnTo>
                  <a:lnTo>
                    <a:pt x="596" y="9"/>
                  </a:lnTo>
                  <a:lnTo>
                    <a:pt x="600" y="9"/>
                  </a:lnTo>
                  <a:lnTo>
                    <a:pt x="605" y="9"/>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7" name="Freeform 72"/>
            <p:cNvSpPr>
              <a:spLocks/>
            </p:cNvSpPr>
            <p:nvPr/>
          </p:nvSpPr>
          <p:spPr bwMode="auto">
            <a:xfrm>
              <a:off x="3783002" y="2914359"/>
              <a:ext cx="384137" cy="0"/>
            </a:xfrm>
            <a:custGeom>
              <a:avLst/>
              <a:gdLst>
                <a:gd name="T0" fmla="*/ 0 w 242"/>
                <a:gd name="T1" fmla="*/ 2147483647 w 242"/>
                <a:gd name="T2" fmla="*/ 2147483647 w 242"/>
                <a:gd name="T3" fmla="*/ 2147483647 w 242"/>
                <a:gd name="T4" fmla="*/ 2147483647 w 242"/>
                <a:gd name="T5" fmla="*/ 2147483647 w 242"/>
                <a:gd name="T6" fmla="*/ 2147483647 w 242"/>
                <a:gd name="T7" fmla="*/ 2147483647 w 242"/>
                <a:gd name="T8" fmla="*/ 2147483647 w 242"/>
                <a:gd name="T9" fmla="*/ 2147483647 w 242"/>
                <a:gd name="T10" fmla="*/ 2147483647 w 242"/>
                <a:gd name="T11" fmla="*/ 2147483647 w 242"/>
                <a:gd name="T12" fmla="*/ 2147483647 w 242"/>
                <a:gd name="T13" fmla="*/ 2147483647 w 242"/>
                <a:gd name="T14" fmla="*/ 2147483647 w 242"/>
                <a:gd name="T15" fmla="*/ 2147483647 w 242"/>
                <a:gd name="T16" fmla="*/ 2147483647 w 242"/>
                <a:gd name="T17" fmla="*/ 2147483647 w 242"/>
                <a:gd name="T18" fmla="*/ 2147483647 w 242"/>
                <a:gd name="T19" fmla="*/ 2147483647 w 242"/>
                <a:gd name="T20" fmla="*/ 2147483647 w 242"/>
                <a:gd name="T21" fmla="*/ 2147483647 w 242"/>
                <a:gd name="T22" fmla="*/ 2147483647 w 242"/>
                <a:gd name="T23" fmla="*/ 2147483647 w 242"/>
                <a:gd name="T24" fmla="*/ 2147483647 w 242"/>
                <a:gd name="T25" fmla="*/ 2147483647 w 242"/>
                <a:gd name="T26" fmla="*/ 2147483647 w 242"/>
                <a:gd name="T27" fmla="*/ 2147483647 w 242"/>
                <a:gd name="T28" fmla="*/ 2147483647 w 242"/>
                <a:gd name="T29" fmla="*/ 2147483647 w 242"/>
                <a:gd name="T30" fmla="*/ 2147483647 w 242"/>
                <a:gd name="T31" fmla="*/ 2147483647 w 242"/>
                <a:gd name="T32" fmla="*/ 2147483647 w 242"/>
                <a:gd name="T33" fmla="*/ 2147483647 w 242"/>
                <a:gd name="T34" fmla="*/ 2147483647 w 242"/>
                <a:gd name="T35" fmla="*/ 2147483647 w 242"/>
                <a:gd name="T36" fmla="*/ 2147483647 w 242"/>
                <a:gd name="T37" fmla="*/ 2147483647 w 242"/>
                <a:gd name="T38" fmla="*/ 2147483647 w 242"/>
                <a:gd name="T39" fmla="*/ 2147483647 w 242"/>
                <a:gd name="T40" fmla="*/ 2147483647 w 242"/>
                <a:gd name="T41" fmla="*/ 2147483647 w 242"/>
                <a:gd name="T42" fmla="*/ 2147483647 w 242"/>
                <a:gd name="T43" fmla="*/ 2147483647 w 242"/>
                <a:gd name="T44" fmla="*/ 2147483647 w 242"/>
                <a:gd name="T45" fmla="*/ 2147483647 w 242"/>
                <a:gd name="T46" fmla="*/ 2147483647 w 242"/>
                <a:gd name="T47" fmla="*/ 2147483647 w 242"/>
                <a:gd name="T48" fmla="*/ 2147483647 w 242"/>
                <a:gd name="T49" fmla="*/ 2147483647 w 2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Lst>
              <a:ahLst/>
              <a:cxnLst>
                <a:cxn ang="T50">
                  <a:pos x="T0" y="0"/>
                </a:cxn>
                <a:cxn ang="T51">
                  <a:pos x="T1" y="0"/>
                </a:cxn>
                <a:cxn ang="T52">
                  <a:pos x="T2" y="0"/>
                </a:cxn>
                <a:cxn ang="T53">
                  <a:pos x="T3" y="0"/>
                </a:cxn>
                <a:cxn ang="T54">
                  <a:pos x="T4" y="0"/>
                </a:cxn>
                <a:cxn ang="T55">
                  <a:pos x="T5" y="0"/>
                </a:cxn>
                <a:cxn ang="T56">
                  <a:pos x="T6" y="0"/>
                </a:cxn>
                <a:cxn ang="T57">
                  <a:pos x="T7" y="0"/>
                </a:cxn>
                <a:cxn ang="T58">
                  <a:pos x="T8" y="0"/>
                </a:cxn>
                <a:cxn ang="T59">
                  <a:pos x="T9" y="0"/>
                </a:cxn>
                <a:cxn ang="T60">
                  <a:pos x="T10" y="0"/>
                </a:cxn>
                <a:cxn ang="T61">
                  <a:pos x="T11" y="0"/>
                </a:cxn>
                <a:cxn ang="T62">
                  <a:pos x="T12" y="0"/>
                </a:cxn>
                <a:cxn ang="T63">
                  <a:pos x="T13" y="0"/>
                </a:cxn>
                <a:cxn ang="T64">
                  <a:pos x="T14" y="0"/>
                </a:cxn>
                <a:cxn ang="T65">
                  <a:pos x="T15" y="0"/>
                </a:cxn>
                <a:cxn ang="T66">
                  <a:pos x="T16" y="0"/>
                </a:cxn>
                <a:cxn ang="T67">
                  <a:pos x="T17" y="0"/>
                </a:cxn>
                <a:cxn ang="T68">
                  <a:pos x="T18" y="0"/>
                </a:cxn>
                <a:cxn ang="T69">
                  <a:pos x="T19" y="0"/>
                </a:cxn>
                <a:cxn ang="T70">
                  <a:pos x="T20" y="0"/>
                </a:cxn>
                <a:cxn ang="T71">
                  <a:pos x="T21" y="0"/>
                </a:cxn>
                <a:cxn ang="T72">
                  <a:pos x="T22" y="0"/>
                </a:cxn>
                <a:cxn ang="T73">
                  <a:pos x="T23" y="0"/>
                </a:cxn>
                <a:cxn ang="T74">
                  <a:pos x="T24" y="0"/>
                </a:cxn>
                <a:cxn ang="T75">
                  <a:pos x="T25" y="0"/>
                </a:cxn>
                <a:cxn ang="T76">
                  <a:pos x="T26" y="0"/>
                </a:cxn>
                <a:cxn ang="T77">
                  <a:pos x="T27" y="0"/>
                </a:cxn>
                <a:cxn ang="T78">
                  <a:pos x="T28" y="0"/>
                </a:cxn>
                <a:cxn ang="T79">
                  <a:pos x="T29" y="0"/>
                </a:cxn>
                <a:cxn ang="T80">
                  <a:pos x="T30" y="0"/>
                </a:cxn>
                <a:cxn ang="T81">
                  <a:pos x="T31" y="0"/>
                </a:cxn>
                <a:cxn ang="T82">
                  <a:pos x="T32" y="0"/>
                </a:cxn>
                <a:cxn ang="T83">
                  <a:pos x="T33" y="0"/>
                </a:cxn>
                <a:cxn ang="T84">
                  <a:pos x="T34" y="0"/>
                </a:cxn>
                <a:cxn ang="T85">
                  <a:pos x="T35" y="0"/>
                </a:cxn>
                <a:cxn ang="T86">
                  <a:pos x="T36" y="0"/>
                </a:cxn>
                <a:cxn ang="T87">
                  <a:pos x="T37" y="0"/>
                </a:cxn>
                <a:cxn ang="T88">
                  <a:pos x="T38" y="0"/>
                </a:cxn>
                <a:cxn ang="T89">
                  <a:pos x="T39" y="0"/>
                </a:cxn>
                <a:cxn ang="T90">
                  <a:pos x="T40" y="0"/>
                </a:cxn>
                <a:cxn ang="T91">
                  <a:pos x="T41" y="0"/>
                </a:cxn>
                <a:cxn ang="T92">
                  <a:pos x="T42" y="0"/>
                </a:cxn>
                <a:cxn ang="T93">
                  <a:pos x="T43" y="0"/>
                </a:cxn>
                <a:cxn ang="T94">
                  <a:pos x="T44" y="0"/>
                </a:cxn>
                <a:cxn ang="T95">
                  <a:pos x="T45" y="0"/>
                </a:cxn>
                <a:cxn ang="T96">
                  <a:pos x="T46" y="0"/>
                </a:cxn>
                <a:cxn ang="T97">
                  <a:pos x="T47" y="0"/>
                </a:cxn>
                <a:cxn ang="T98">
                  <a:pos x="T48" y="0"/>
                </a:cxn>
                <a:cxn ang="T99">
                  <a:pos x="T49" y="0"/>
                </a:cxn>
              </a:cxnLst>
              <a:rect l="0" t="0" r="r" b="b"/>
              <a:pathLst>
                <a:path w="242">
                  <a:moveTo>
                    <a:pt x="0" y="0"/>
                  </a:moveTo>
                  <a:lnTo>
                    <a:pt x="5" y="0"/>
                  </a:lnTo>
                  <a:lnTo>
                    <a:pt x="9" y="0"/>
                  </a:lnTo>
                  <a:lnTo>
                    <a:pt x="14" y="0"/>
                  </a:lnTo>
                  <a:lnTo>
                    <a:pt x="19" y="0"/>
                  </a:lnTo>
                  <a:lnTo>
                    <a:pt x="23" y="0"/>
                  </a:lnTo>
                  <a:lnTo>
                    <a:pt x="28" y="0"/>
                  </a:lnTo>
                  <a:lnTo>
                    <a:pt x="33" y="0"/>
                  </a:lnTo>
                  <a:lnTo>
                    <a:pt x="37" y="0"/>
                  </a:lnTo>
                  <a:lnTo>
                    <a:pt x="42" y="0"/>
                  </a:lnTo>
                  <a:lnTo>
                    <a:pt x="47" y="0"/>
                  </a:lnTo>
                  <a:lnTo>
                    <a:pt x="51" y="0"/>
                  </a:lnTo>
                  <a:lnTo>
                    <a:pt x="56" y="0"/>
                  </a:lnTo>
                  <a:lnTo>
                    <a:pt x="61" y="0"/>
                  </a:lnTo>
                  <a:lnTo>
                    <a:pt x="65" y="0"/>
                  </a:lnTo>
                  <a:lnTo>
                    <a:pt x="70" y="0"/>
                  </a:lnTo>
                  <a:lnTo>
                    <a:pt x="74" y="0"/>
                  </a:lnTo>
                  <a:lnTo>
                    <a:pt x="79" y="0"/>
                  </a:lnTo>
                  <a:lnTo>
                    <a:pt x="84" y="0"/>
                  </a:lnTo>
                  <a:lnTo>
                    <a:pt x="88" y="0"/>
                  </a:lnTo>
                  <a:lnTo>
                    <a:pt x="93" y="0"/>
                  </a:lnTo>
                  <a:lnTo>
                    <a:pt x="98" y="0"/>
                  </a:lnTo>
                  <a:lnTo>
                    <a:pt x="102" y="0"/>
                  </a:lnTo>
                  <a:lnTo>
                    <a:pt x="112" y="0"/>
                  </a:lnTo>
                  <a:lnTo>
                    <a:pt x="116" y="0"/>
                  </a:lnTo>
                  <a:lnTo>
                    <a:pt x="121" y="0"/>
                  </a:lnTo>
                  <a:lnTo>
                    <a:pt x="126" y="0"/>
                  </a:lnTo>
                  <a:lnTo>
                    <a:pt x="130" y="0"/>
                  </a:lnTo>
                  <a:lnTo>
                    <a:pt x="135" y="0"/>
                  </a:lnTo>
                  <a:lnTo>
                    <a:pt x="140" y="0"/>
                  </a:lnTo>
                  <a:lnTo>
                    <a:pt x="149" y="0"/>
                  </a:lnTo>
                  <a:lnTo>
                    <a:pt x="154" y="0"/>
                  </a:lnTo>
                  <a:lnTo>
                    <a:pt x="158" y="0"/>
                  </a:lnTo>
                  <a:lnTo>
                    <a:pt x="163" y="0"/>
                  </a:lnTo>
                  <a:lnTo>
                    <a:pt x="172" y="0"/>
                  </a:lnTo>
                  <a:lnTo>
                    <a:pt x="177" y="0"/>
                  </a:lnTo>
                  <a:lnTo>
                    <a:pt x="182" y="0"/>
                  </a:lnTo>
                  <a:lnTo>
                    <a:pt x="186" y="0"/>
                  </a:lnTo>
                  <a:lnTo>
                    <a:pt x="191" y="0"/>
                  </a:lnTo>
                  <a:lnTo>
                    <a:pt x="196" y="0"/>
                  </a:lnTo>
                  <a:lnTo>
                    <a:pt x="200" y="0"/>
                  </a:lnTo>
                  <a:lnTo>
                    <a:pt x="205" y="0"/>
                  </a:lnTo>
                  <a:lnTo>
                    <a:pt x="210" y="0"/>
                  </a:lnTo>
                  <a:lnTo>
                    <a:pt x="214" y="0"/>
                  </a:lnTo>
                  <a:lnTo>
                    <a:pt x="219" y="0"/>
                  </a:lnTo>
                  <a:lnTo>
                    <a:pt x="224" y="0"/>
                  </a:lnTo>
                  <a:lnTo>
                    <a:pt x="228" y="0"/>
                  </a:lnTo>
                  <a:lnTo>
                    <a:pt x="233" y="0"/>
                  </a:lnTo>
                  <a:lnTo>
                    <a:pt x="237" y="0"/>
                  </a:lnTo>
                  <a:lnTo>
                    <a:pt x="242" y="0"/>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8" name="Freeform 70"/>
            <p:cNvSpPr>
              <a:spLocks/>
            </p:cNvSpPr>
            <p:nvPr/>
          </p:nvSpPr>
          <p:spPr bwMode="auto">
            <a:xfrm>
              <a:off x="1927396" y="2396883"/>
              <a:ext cx="895262" cy="503190"/>
            </a:xfrm>
            <a:custGeom>
              <a:avLst/>
              <a:gdLst>
                <a:gd name="T0" fmla="*/ 2147483647 w 564"/>
                <a:gd name="T1" fmla="*/ 2147483647 h 317"/>
                <a:gd name="T2" fmla="*/ 2147483647 w 564"/>
                <a:gd name="T3" fmla="*/ 2147483647 h 317"/>
                <a:gd name="T4" fmla="*/ 2147483647 w 564"/>
                <a:gd name="T5" fmla="*/ 2147483647 h 317"/>
                <a:gd name="T6" fmla="*/ 2147483647 w 564"/>
                <a:gd name="T7" fmla="*/ 2147483647 h 317"/>
                <a:gd name="T8" fmla="*/ 2147483647 w 564"/>
                <a:gd name="T9" fmla="*/ 2147483647 h 317"/>
                <a:gd name="T10" fmla="*/ 2147483647 w 564"/>
                <a:gd name="T11" fmla="*/ 2147483647 h 317"/>
                <a:gd name="T12" fmla="*/ 2147483647 w 564"/>
                <a:gd name="T13" fmla="*/ 2147483647 h 317"/>
                <a:gd name="T14" fmla="*/ 2147483647 w 564"/>
                <a:gd name="T15" fmla="*/ 2147483647 h 317"/>
                <a:gd name="T16" fmla="*/ 2147483647 w 564"/>
                <a:gd name="T17" fmla="*/ 2147483647 h 317"/>
                <a:gd name="T18" fmla="*/ 2147483647 w 564"/>
                <a:gd name="T19" fmla="*/ 2147483647 h 317"/>
                <a:gd name="T20" fmla="*/ 2147483647 w 564"/>
                <a:gd name="T21" fmla="*/ 2147483647 h 317"/>
                <a:gd name="T22" fmla="*/ 2147483647 w 564"/>
                <a:gd name="T23" fmla="*/ 2147483647 h 317"/>
                <a:gd name="T24" fmla="*/ 2147483647 w 564"/>
                <a:gd name="T25" fmla="*/ 2147483647 h 317"/>
                <a:gd name="T26" fmla="*/ 2147483647 w 564"/>
                <a:gd name="T27" fmla="*/ 2147483647 h 317"/>
                <a:gd name="T28" fmla="*/ 2147483647 w 564"/>
                <a:gd name="T29" fmla="*/ 2147483647 h 317"/>
                <a:gd name="T30" fmla="*/ 2147483647 w 564"/>
                <a:gd name="T31" fmla="*/ 2147483647 h 317"/>
                <a:gd name="T32" fmla="*/ 2147483647 w 564"/>
                <a:gd name="T33" fmla="*/ 2147483647 h 317"/>
                <a:gd name="T34" fmla="*/ 2147483647 w 564"/>
                <a:gd name="T35" fmla="*/ 2147483647 h 317"/>
                <a:gd name="T36" fmla="*/ 2147483647 w 564"/>
                <a:gd name="T37" fmla="*/ 2147483647 h 317"/>
                <a:gd name="T38" fmla="*/ 2147483647 w 564"/>
                <a:gd name="T39" fmla="*/ 2147483647 h 317"/>
                <a:gd name="T40" fmla="*/ 2147483647 w 564"/>
                <a:gd name="T41" fmla="*/ 2147483647 h 317"/>
                <a:gd name="T42" fmla="*/ 2147483647 w 564"/>
                <a:gd name="T43" fmla="*/ 2147483647 h 317"/>
                <a:gd name="T44" fmla="*/ 2147483647 w 564"/>
                <a:gd name="T45" fmla="*/ 2147483647 h 317"/>
                <a:gd name="T46" fmla="*/ 2147483647 w 564"/>
                <a:gd name="T47" fmla="*/ 2147483647 h 317"/>
                <a:gd name="T48" fmla="*/ 2147483647 w 564"/>
                <a:gd name="T49" fmla="*/ 2147483647 h 317"/>
                <a:gd name="T50" fmla="*/ 2147483647 w 564"/>
                <a:gd name="T51" fmla="*/ 2147483647 h 317"/>
                <a:gd name="T52" fmla="*/ 2147483647 w 564"/>
                <a:gd name="T53" fmla="*/ 2147483647 h 317"/>
                <a:gd name="T54" fmla="*/ 2147483647 w 564"/>
                <a:gd name="T55" fmla="*/ 2147483647 h 317"/>
                <a:gd name="T56" fmla="*/ 2147483647 w 564"/>
                <a:gd name="T57" fmla="*/ 2147483647 h 317"/>
                <a:gd name="T58" fmla="*/ 2147483647 w 564"/>
                <a:gd name="T59" fmla="*/ 2147483647 h 317"/>
                <a:gd name="T60" fmla="*/ 2147483647 w 564"/>
                <a:gd name="T61" fmla="*/ 2147483647 h 317"/>
                <a:gd name="T62" fmla="*/ 2147483647 w 564"/>
                <a:gd name="T63" fmla="*/ 2147483647 h 317"/>
                <a:gd name="T64" fmla="*/ 2147483647 w 564"/>
                <a:gd name="T65" fmla="*/ 2147483647 h 317"/>
                <a:gd name="T66" fmla="*/ 2147483647 w 564"/>
                <a:gd name="T67" fmla="*/ 2147483647 h 317"/>
                <a:gd name="T68" fmla="*/ 2147483647 w 564"/>
                <a:gd name="T69" fmla="*/ 2147483647 h 317"/>
                <a:gd name="T70" fmla="*/ 2147483647 w 564"/>
                <a:gd name="T71" fmla="*/ 2147483647 h 317"/>
                <a:gd name="T72" fmla="*/ 2147483647 w 564"/>
                <a:gd name="T73" fmla="*/ 2147483647 h 317"/>
                <a:gd name="T74" fmla="*/ 2147483647 w 564"/>
                <a:gd name="T75" fmla="*/ 2147483647 h 317"/>
                <a:gd name="T76" fmla="*/ 2147483647 w 564"/>
                <a:gd name="T77" fmla="*/ 2147483647 h 317"/>
                <a:gd name="T78" fmla="*/ 2147483647 w 564"/>
                <a:gd name="T79" fmla="*/ 2147483647 h 317"/>
                <a:gd name="T80" fmla="*/ 2147483647 w 564"/>
                <a:gd name="T81" fmla="*/ 2147483647 h 317"/>
                <a:gd name="T82" fmla="*/ 2147483647 w 564"/>
                <a:gd name="T83" fmla="*/ 2147483647 h 3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4" h="317">
                  <a:moveTo>
                    <a:pt x="0" y="0"/>
                  </a:moveTo>
                  <a:lnTo>
                    <a:pt x="0" y="5"/>
                  </a:lnTo>
                  <a:lnTo>
                    <a:pt x="5" y="9"/>
                  </a:lnTo>
                  <a:lnTo>
                    <a:pt x="5" y="14"/>
                  </a:lnTo>
                  <a:lnTo>
                    <a:pt x="9" y="19"/>
                  </a:lnTo>
                  <a:lnTo>
                    <a:pt x="9" y="23"/>
                  </a:lnTo>
                  <a:lnTo>
                    <a:pt x="14" y="28"/>
                  </a:lnTo>
                  <a:lnTo>
                    <a:pt x="14" y="33"/>
                  </a:lnTo>
                  <a:lnTo>
                    <a:pt x="23" y="42"/>
                  </a:lnTo>
                  <a:lnTo>
                    <a:pt x="23" y="51"/>
                  </a:lnTo>
                  <a:lnTo>
                    <a:pt x="28" y="56"/>
                  </a:lnTo>
                  <a:lnTo>
                    <a:pt x="33" y="61"/>
                  </a:lnTo>
                  <a:lnTo>
                    <a:pt x="33" y="65"/>
                  </a:lnTo>
                  <a:lnTo>
                    <a:pt x="37" y="70"/>
                  </a:lnTo>
                  <a:lnTo>
                    <a:pt x="47" y="79"/>
                  </a:lnTo>
                  <a:lnTo>
                    <a:pt x="47" y="84"/>
                  </a:lnTo>
                  <a:lnTo>
                    <a:pt x="51" y="88"/>
                  </a:lnTo>
                  <a:lnTo>
                    <a:pt x="61" y="98"/>
                  </a:lnTo>
                  <a:lnTo>
                    <a:pt x="61" y="102"/>
                  </a:lnTo>
                  <a:lnTo>
                    <a:pt x="65" y="107"/>
                  </a:lnTo>
                  <a:lnTo>
                    <a:pt x="65" y="112"/>
                  </a:lnTo>
                  <a:lnTo>
                    <a:pt x="70" y="116"/>
                  </a:lnTo>
                  <a:lnTo>
                    <a:pt x="79" y="126"/>
                  </a:lnTo>
                  <a:lnTo>
                    <a:pt x="79" y="130"/>
                  </a:lnTo>
                  <a:lnTo>
                    <a:pt x="84" y="130"/>
                  </a:lnTo>
                  <a:lnTo>
                    <a:pt x="93" y="140"/>
                  </a:lnTo>
                  <a:lnTo>
                    <a:pt x="93" y="144"/>
                  </a:lnTo>
                  <a:lnTo>
                    <a:pt x="98" y="149"/>
                  </a:lnTo>
                  <a:lnTo>
                    <a:pt x="103" y="154"/>
                  </a:lnTo>
                  <a:lnTo>
                    <a:pt x="107" y="158"/>
                  </a:lnTo>
                  <a:lnTo>
                    <a:pt x="112" y="163"/>
                  </a:lnTo>
                  <a:lnTo>
                    <a:pt x="116" y="168"/>
                  </a:lnTo>
                  <a:lnTo>
                    <a:pt x="121" y="172"/>
                  </a:lnTo>
                  <a:lnTo>
                    <a:pt x="126" y="177"/>
                  </a:lnTo>
                  <a:lnTo>
                    <a:pt x="130" y="182"/>
                  </a:lnTo>
                  <a:lnTo>
                    <a:pt x="135" y="186"/>
                  </a:lnTo>
                  <a:lnTo>
                    <a:pt x="140" y="191"/>
                  </a:lnTo>
                  <a:lnTo>
                    <a:pt x="144" y="196"/>
                  </a:lnTo>
                  <a:lnTo>
                    <a:pt x="149" y="196"/>
                  </a:lnTo>
                  <a:lnTo>
                    <a:pt x="154" y="200"/>
                  </a:lnTo>
                  <a:lnTo>
                    <a:pt x="158" y="205"/>
                  </a:lnTo>
                  <a:lnTo>
                    <a:pt x="163" y="210"/>
                  </a:lnTo>
                  <a:lnTo>
                    <a:pt x="168" y="210"/>
                  </a:lnTo>
                  <a:lnTo>
                    <a:pt x="172" y="214"/>
                  </a:lnTo>
                  <a:lnTo>
                    <a:pt x="177" y="219"/>
                  </a:lnTo>
                  <a:lnTo>
                    <a:pt x="182" y="219"/>
                  </a:lnTo>
                  <a:lnTo>
                    <a:pt x="186" y="224"/>
                  </a:lnTo>
                  <a:lnTo>
                    <a:pt x="191" y="228"/>
                  </a:lnTo>
                  <a:lnTo>
                    <a:pt x="196" y="228"/>
                  </a:lnTo>
                  <a:lnTo>
                    <a:pt x="200" y="233"/>
                  </a:lnTo>
                  <a:lnTo>
                    <a:pt x="205" y="233"/>
                  </a:lnTo>
                  <a:lnTo>
                    <a:pt x="210" y="238"/>
                  </a:lnTo>
                  <a:lnTo>
                    <a:pt x="214" y="238"/>
                  </a:lnTo>
                  <a:lnTo>
                    <a:pt x="219" y="242"/>
                  </a:lnTo>
                  <a:lnTo>
                    <a:pt x="224" y="247"/>
                  </a:lnTo>
                  <a:lnTo>
                    <a:pt x="228" y="247"/>
                  </a:lnTo>
                  <a:lnTo>
                    <a:pt x="233" y="251"/>
                  </a:lnTo>
                  <a:lnTo>
                    <a:pt x="238" y="251"/>
                  </a:lnTo>
                  <a:lnTo>
                    <a:pt x="242" y="256"/>
                  </a:lnTo>
                  <a:lnTo>
                    <a:pt x="247" y="256"/>
                  </a:lnTo>
                  <a:lnTo>
                    <a:pt x="252" y="256"/>
                  </a:lnTo>
                  <a:lnTo>
                    <a:pt x="256" y="261"/>
                  </a:lnTo>
                  <a:lnTo>
                    <a:pt x="261" y="261"/>
                  </a:lnTo>
                  <a:lnTo>
                    <a:pt x="266" y="265"/>
                  </a:lnTo>
                  <a:lnTo>
                    <a:pt x="270" y="265"/>
                  </a:lnTo>
                  <a:lnTo>
                    <a:pt x="275" y="265"/>
                  </a:lnTo>
                  <a:lnTo>
                    <a:pt x="279" y="270"/>
                  </a:lnTo>
                  <a:lnTo>
                    <a:pt x="284" y="270"/>
                  </a:lnTo>
                  <a:lnTo>
                    <a:pt x="289" y="275"/>
                  </a:lnTo>
                  <a:lnTo>
                    <a:pt x="293" y="275"/>
                  </a:lnTo>
                  <a:lnTo>
                    <a:pt x="298" y="275"/>
                  </a:lnTo>
                  <a:lnTo>
                    <a:pt x="303" y="275"/>
                  </a:lnTo>
                  <a:lnTo>
                    <a:pt x="307" y="279"/>
                  </a:lnTo>
                  <a:lnTo>
                    <a:pt x="312" y="279"/>
                  </a:lnTo>
                  <a:lnTo>
                    <a:pt x="317" y="279"/>
                  </a:lnTo>
                  <a:lnTo>
                    <a:pt x="321" y="284"/>
                  </a:lnTo>
                  <a:lnTo>
                    <a:pt x="326" y="284"/>
                  </a:lnTo>
                  <a:lnTo>
                    <a:pt x="331" y="284"/>
                  </a:lnTo>
                  <a:lnTo>
                    <a:pt x="335" y="284"/>
                  </a:lnTo>
                  <a:lnTo>
                    <a:pt x="340" y="289"/>
                  </a:lnTo>
                  <a:lnTo>
                    <a:pt x="345" y="289"/>
                  </a:lnTo>
                  <a:lnTo>
                    <a:pt x="349" y="289"/>
                  </a:lnTo>
                  <a:lnTo>
                    <a:pt x="354" y="289"/>
                  </a:lnTo>
                  <a:lnTo>
                    <a:pt x="359" y="293"/>
                  </a:lnTo>
                  <a:lnTo>
                    <a:pt x="363" y="293"/>
                  </a:lnTo>
                  <a:lnTo>
                    <a:pt x="368" y="293"/>
                  </a:lnTo>
                  <a:lnTo>
                    <a:pt x="373" y="293"/>
                  </a:lnTo>
                  <a:lnTo>
                    <a:pt x="377" y="293"/>
                  </a:lnTo>
                  <a:lnTo>
                    <a:pt x="382" y="298"/>
                  </a:lnTo>
                  <a:lnTo>
                    <a:pt x="387" y="298"/>
                  </a:lnTo>
                  <a:lnTo>
                    <a:pt x="391" y="298"/>
                  </a:lnTo>
                  <a:lnTo>
                    <a:pt x="396" y="298"/>
                  </a:lnTo>
                  <a:lnTo>
                    <a:pt x="401" y="298"/>
                  </a:lnTo>
                  <a:lnTo>
                    <a:pt x="405" y="298"/>
                  </a:lnTo>
                  <a:lnTo>
                    <a:pt x="410" y="303"/>
                  </a:lnTo>
                  <a:lnTo>
                    <a:pt x="415" y="303"/>
                  </a:lnTo>
                  <a:lnTo>
                    <a:pt x="419" y="303"/>
                  </a:lnTo>
                  <a:lnTo>
                    <a:pt x="424" y="303"/>
                  </a:lnTo>
                  <a:lnTo>
                    <a:pt x="429" y="303"/>
                  </a:lnTo>
                  <a:lnTo>
                    <a:pt x="433" y="303"/>
                  </a:lnTo>
                  <a:lnTo>
                    <a:pt x="438" y="303"/>
                  </a:lnTo>
                  <a:lnTo>
                    <a:pt x="442" y="307"/>
                  </a:lnTo>
                  <a:lnTo>
                    <a:pt x="447" y="307"/>
                  </a:lnTo>
                  <a:lnTo>
                    <a:pt x="452" y="307"/>
                  </a:lnTo>
                  <a:lnTo>
                    <a:pt x="456" y="307"/>
                  </a:lnTo>
                  <a:lnTo>
                    <a:pt x="461" y="307"/>
                  </a:lnTo>
                  <a:lnTo>
                    <a:pt x="466" y="307"/>
                  </a:lnTo>
                  <a:lnTo>
                    <a:pt x="470" y="307"/>
                  </a:lnTo>
                  <a:lnTo>
                    <a:pt x="475" y="307"/>
                  </a:lnTo>
                  <a:lnTo>
                    <a:pt x="480" y="307"/>
                  </a:lnTo>
                  <a:lnTo>
                    <a:pt x="484" y="312"/>
                  </a:lnTo>
                  <a:lnTo>
                    <a:pt x="489" y="312"/>
                  </a:lnTo>
                  <a:lnTo>
                    <a:pt x="494" y="312"/>
                  </a:lnTo>
                  <a:lnTo>
                    <a:pt x="498" y="312"/>
                  </a:lnTo>
                  <a:lnTo>
                    <a:pt x="503" y="312"/>
                  </a:lnTo>
                  <a:lnTo>
                    <a:pt x="508" y="312"/>
                  </a:lnTo>
                  <a:lnTo>
                    <a:pt x="512" y="312"/>
                  </a:lnTo>
                  <a:lnTo>
                    <a:pt x="517" y="312"/>
                  </a:lnTo>
                  <a:lnTo>
                    <a:pt x="522" y="312"/>
                  </a:lnTo>
                  <a:lnTo>
                    <a:pt x="526" y="312"/>
                  </a:lnTo>
                  <a:lnTo>
                    <a:pt x="531" y="312"/>
                  </a:lnTo>
                  <a:lnTo>
                    <a:pt x="536" y="312"/>
                  </a:lnTo>
                  <a:lnTo>
                    <a:pt x="540" y="317"/>
                  </a:lnTo>
                  <a:lnTo>
                    <a:pt x="545" y="317"/>
                  </a:lnTo>
                  <a:lnTo>
                    <a:pt x="550" y="317"/>
                  </a:lnTo>
                  <a:lnTo>
                    <a:pt x="554" y="317"/>
                  </a:lnTo>
                  <a:lnTo>
                    <a:pt x="559" y="317"/>
                  </a:lnTo>
                  <a:lnTo>
                    <a:pt x="564" y="317"/>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9" name="Freeform 69"/>
            <p:cNvSpPr>
              <a:spLocks/>
            </p:cNvSpPr>
            <p:nvPr/>
          </p:nvSpPr>
          <p:spPr bwMode="auto">
            <a:xfrm>
              <a:off x="1232139" y="719052"/>
              <a:ext cx="695257" cy="2195307"/>
            </a:xfrm>
            <a:custGeom>
              <a:avLst/>
              <a:gdLst>
                <a:gd name="T0" fmla="*/ 2147483647 w 438"/>
                <a:gd name="T1" fmla="*/ 2147483647 h 1383"/>
                <a:gd name="T2" fmla="*/ 2147483647 w 438"/>
                <a:gd name="T3" fmla="*/ 2147483647 h 1383"/>
                <a:gd name="T4" fmla="*/ 2147483647 w 438"/>
                <a:gd name="T5" fmla="*/ 0 h 1383"/>
                <a:gd name="T6" fmla="*/ 2147483647 w 438"/>
                <a:gd name="T7" fmla="*/ 2147483647 h 1383"/>
                <a:gd name="T8" fmla="*/ 2147483647 w 438"/>
                <a:gd name="T9" fmla="*/ 2147483647 h 1383"/>
                <a:gd name="T10" fmla="*/ 2147483647 w 438"/>
                <a:gd name="T11" fmla="*/ 2147483647 h 1383"/>
                <a:gd name="T12" fmla="*/ 2147483647 w 438"/>
                <a:gd name="T13" fmla="*/ 2147483647 h 1383"/>
                <a:gd name="T14" fmla="*/ 2147483647 w 438"/>
                <a:gd name="T15" fmla="*/ 2147483647 h 1383"/>
                <a:gd name="T16" fmla="*/ 2147483647 w 438"/>
                <a:gd name="T17" fmla="*/ 2147483647 h 1383"/>
                <a:gd name="T18" fmla="*/ 2147483647 w 438"/>
                <a:gd name="T19" fmla="*/ 2147483647 h 1383"/>
                <a:gd name="T20" fmla="*/ 2147483647 w 438"/>
                <a:gd name="T21" fmla="*/ 2147483647 h 1383"/>
                <a:gd name="T22" fmla="*/ 2147483647 w 438"/>
                <a:gd name="T23" fmla="*/ 2147483647 h 1383"/>
                <a:gd name="T24" fmla="*/ 2147483647 w 438"/>
                <a:gd name="T25" fmla="*/ 2147483647 h 1383"/>
                <a:gd name="T26" fmla="*/ 2147483647 w 438"/>
                <a:gd name="T27" fmla="*/ 2147483647 h 1383"/>
                <a:gd name="T28" fmla="*/ 2147483647 w 438"/>
                <a:gd name="T29" fmla="*/ 2147483647 h 1383"/>
                <a:gd name="T30" fmla="*/ 2147483647 w 438"/>
                <a:gd name="T31" fmla="*/ 2147483647 h 1383"/>
                <a:gd name="T32" fmla="*/ 2147483647 w 438"/>
                <a:gd name="T33" fmla="*/ 2147483647 h 1383"/>
                <a:gd name="T34" fmla="*/ 2147483647 w 438"/>
                <a:gd name="T35" fmla="*/ 2147483647 h 1383"/>
                <a:gd name="T36" fmla="*/ 2147483647 w 438"/>
                <a:gd name="T37" fmla="*/ 2147483647 h 1383"/>
                <a:gd name="T38" fmla="*/ 2147483647 w 438"/>
                <a:gd name="T39" fmla="*/ 2147483647 h 1383"/>
                <a:gd name="T40" fmla="*/ 2147483647 w 438"/>
                <a:gd name="T41" fmla="*/ 2147483647 h 1383"/>
                <a:gd name="T42" fmla="*/ 2147483647 w 438"/>
                <a:gd name="T43" fmla="*/ 2147483647 h 1383"/>
                <a:gd name="T44" fmla="*/ 2147483647 w 438"/>
                <a:gd name="T45" fmla="*/ 2147483647 h 1383"/>
                <a:gd name="T46" fmla="*/ 2147483647 w 438"/>
                <a:gd name="T47" fmla="*/ 2147483647 h 1383"/>
                <a:gd name="T48" fmla="*/ 2147483647 w 438"/>
                <a:gd name="T49" fmla="*/ 2147483647 h 1383"/>
                <a:gd name="T50" fmla="*/ 2147483647 w 438"/>
                <a:gd name="T51" fmla="*/ 2147483647 h 1383"/>
                <a:gd name="T52" fmla="*/ 2147483647 w 438"/>
                <a:gd name="T53" fmla="*/ 2147483647 h 1383"/>
                <a:gd name="T54" fmla="*/ 2147483647 w 438"/>
                <a:gd name="T55" fmla="*/ 2147483647 h 1383"/>
                <a:gd name="T56" fmla="*/ 2147483647 w 438"/>
                <a:gd name="T57" fmla="*/ 2147483647 h 1383"/>
                <a:gd name="T58" fmla="*/ 2147483647 w 438"/>
                <a:gd name="T59" fmla="*/ 2147483647 h 1383"/>
                <a:gd name="T60" fmla="*/ 2147483647 w 438"/>
                <a:gd name="T61" fmla="*/ 2147483647 h 1383"/>
                <a:gd name="T62" fmla="*/ 2147483647 w 438"/>
                <a:gd name="T63" fmla="*/ 2147483647 h 1383"/>
                <a:gd name="T64" fmla="*/ 2147483647 w 438"/>
                <a:gd name="T65" fmla="*/ 2147483647 h 1383"/>
                <a:gd name="T66" fmla="*/ 2147483647 w 438"/>
                <a:gd name="T67" fmla="*/ 2147483647 h 1383"/>
                <a:gd name="T68" fmla="*/ 2147483647 w 438"/>
                <a:gd name="T69" fmla="*/ 2147483647 h 1383"/>
                <a:gd name="T70" fmla="*/ 2147483647 w 438"/>
                <a:gd name="T71" fmla="*/ 2147483647 h 1383"/>
                <a:gd name="T72" fmla="*/ 2147483647 w 438"/>
                <a:gd name="T73" fmla="*/ 2147483647 h 1383"/>
                <a:gd name="T74" fmla="*/ 2147483647 w 438"/>
                <a:gd name="T75" fmla="*/ 2147483647 h 1383"/>
                <a:gd name="T76" fmla="*/ 2147483647 w 438"/>
                <a:gd name="T77" fmla="*/ 2147483647 h 1383"/>
                <a:gd name="T78" fmla="*/ 2147483647 w 438"/>
                <a:gd name="T79" fmla="*/ 2147483647 h 1383"/>
                <a:gd name="T80" fmla="*/ 2147483647 w 438"/>
                <a:gd name="T81" fmla="*/ 2147483647 h 1383"/>
                <a:gd name="T82" fmla="*/ 2147483647 w 438"/>
                <a:gd name="T83" fmla="*/ 2147483647 h 13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38" h="1383">
                  <a:moveTo>
                    <a:pt x="0" y="1383"/>
                  </a:moveTo>
                  <a:lnTo>
                    <a:pt x="140" y="1383"/>
                  </a:lnTo>
                  <a:lnTo>
                    <a:pt x="140" y="754"/>
                  </a:lnTo>
                  <a:lnTo>
                    <a:pt x="145" y="750"/>
                  </a:lnTo>
                  <a:lnTo>
                    <a:pt x="145" y="149"/>
                  </a:lnTo>
                  <a:lnTo>
                    <a:pt x="149" y="144"/>
                  </a:lnTo>
                  <a:lnTo>
                    <a:pt x="149" y="9"/>
                  </a:lnTo>
                  <a:lnTo>
                    <a:pt x="154" y="5"/>
                  </a:lnTo>
                  <a:lnTo>
                    <a:pt x="154" y="0"/>
                  </a:lnTo>
                  <a:lnTo>
                    <a:pt x="154" y="5"/>
                  </a:lnTo>
                  <a:lnTo>
                    <a:pt x="159" y="9"/>
                  </a:lnTo>
                  <a:lnTo>
                    <a:pt x="159" y="28"/>
                  </a:lnTo>
                  <a:lnTo>
                    <a:pt x="163" y="32"/>
                  </a:lnTo>
                  <a:lnTo>
                    <a:pt x="163" y="60"/>
                  </a:lnTo>
                  <a:lnTo>
                    <a:pt x="168" y="65"/>
                  </a:lnTo>
                  <a:lnTo>
                    <a:pt x="168" y="88"/>
                  </a:lnTo>
                  <a:lnTo>
                    <a:pt x="173" y="93"/>
                  </a:lnTo>
                  <a:lnTo>
                    <a:pt x="173" y="116"/>
                  </a:lnTo>
                  <a:lnTo>
                    <a:pt x="177" y="121"/>
                  </a:lnTo>
                  <a:lnTo>
                    <a:pt x="177" y="144"/>
                  </a:lnTo>
                  <a:lnTo>
                    <a:pt x="182" y="149"/>
                  </a:lnTo>
                  <a:lnTo>
                    <a:pt x="182" y="168"/>
                  </a:lnTo>
                  <a:lnTo>
                    <a:pt x="187" y="172"/>
                  </a:lnTo>
                  <a:lnTo>
                    <a:pt x="187" y="195"/>
                  </a:lnTo>
                  <a:lnTo>
                    <a:pt x="191" y="200"/>
                  </a:lnTo>
                  <a:lnTo>
                    <a:pt x="191" y="219"/>
                  </a:lnTo>
                  <a:lnTo>
                    <a:pt x="196" y="223"/>
                  </a:lnTo>
                  <a:lnTo>
                    <a:pt x="196" y="247"/>
                  </a:lnTo>
                  <a:lnTo>
                    <a:pt x="201" y="251"/>
                  </a:lnTo>
                  <a:lnTo>
                    <a:pt x="201" y="270"/>
                  </a:lnTo>
                  <a:lnTo>
                    <a:pt x="205" y="275"/>
                  </a:lnTo>
                  <a:lnTo>
                    <a:pt x="205" y="293"/>
                  </a:lnTo>
                  <a:lnTo>
                    <a:pt x="210" y="298"/>
                  </a:lnTo>
                  <a:lnTo>
                    <a:pt x="210" y="317"/>
                  </a:lnTo>
                  <a:lnTo>
                    <a:pt x="215" y="321"/>
                  </a:lnTo>
                  <a:lnTo>
                    <a:pt x="215" y="340"/>
                  </a:lnTo>
                  <a:lnTo>
                    <a:pt x="219" y="344"/>
                  </a:lnTo>
                  <a:lnTo>
                    <a:pt x="219" y="363"/>
                  </a:lnTo>
                  <a:lnTo>
                    <a:pt x="224" y="368"/>
                  </a:lnTo>
                  <a:lnTo>
                    <a:pt x="224" y="382"/>
                  </a:lnTo>
                  <a:lnTo>
                    <a:pt x="228" y="386"/>
                  </a:lnTo>
                  <a:lnTo>
                    <a:pt x="228" y="405"/>
                  </a:lnTo>
                  <a:lnTo>
                    <a:pt x="233" y="410"/>
                  </a:lnTo>
                  <a:lnTo>
                    <a:pt x="233" y="424"/>
                  </a:lnTo>
                  <a:lnTo>
                    <a:pt x="238" y="428"/>
                  </a:lnTo>
                  <a:lnTo>
                    <a:pt x="238" y="447"/>
                  </a:lnTo>
                  <a:lnTo>
                    <a:pt x="242" y="452"/>
                  </a:lnTo>
                  <a:lnTo>
                    <a:pt x="242" y="466"/>
                  </a:lnTo>
                  <a:lnTo>
                    <a:pt x="247" y="470"/>
                  </a:lnTo>
                  <a:lnTo>
                    <a:pt x="247" y="489"/>
                  </a:lnTo>
                  <a:lnTo>
                    <a:pt x="252" y="493"/>
                  </a:lnTo>
                  <a:lnTo>
                    <a:pt x="252" y="507"/>
                  </a:lnTo>
                  <a:lnTo>
                    <a:pt x="256" y="512"/>
                  </a:lnTo>
                  <a:lnTo>
                    <a:pt x="256" y="526"/>
                  </a:lnTo>
                  <a:lnTo>
                    <a:pt x="261" y="531"/>
                  </a:lnTo>
                  <a:lnTo>
                    <a:pt x="261" y="545"/>
                  </a:lnTo>
                  <a:lnTo>
                    <a:pt x="266" y="549"/>
                  </a:lnTo>
                  <a:lnTo>
                    <a:pt x="266" y="563"/>
                  </a:lnTo>
                  <a:lnTo>
                    <a:pt x="270" y="568"/>
                  </a:lnTo>
                  <a:lnTo>
                    <a:pt x="270" y="582"/>
                  </a:lnTo>
                  <a:lnTo>
                    <a:pt x="275" y="587"/>
                  </a:lnTo>
                  <a:lnTo>
                    <a:pt x="275" y="601"/>
                  </a:lnTo>
                  <a:lnTo>
                    <a:pt x="280" y="605"/>
                  </a:lnTo>
                  <a:lnTo>
                    <a:pt x="280" y="619"/>
                  </a:lnTo>
                  <a:lnTo>
                    <a:pt x="284" y="624"/>
                  </a:lnTo>
                  <a:lnTo>
                    <a:pt x="284" y="638"/>
                  </a:lnTo>
                  <a:lnTo>
                    <a:pt x="289" y="643"/>
                  </a:lnTo>
                  <a:lnTo>
                    <a:pt x="289" y="652"/>
                  </a:lnTo>
                  <a:lnTo>
                    <a:pt x="294" y="656"/>
                  </a:lnTo>
                  <a:lnTo>
                    <a:pt x="294" y="670"/>
                  </a:lnTo>
                  <a:lnTo>
                    <a:pt x="298" y="675"/>
                  </a:lnTo>
                  <a:lnTo>
                    <a:pt x="298" y="689"/>
                  </a:lnTo>
                  <a:lnTo>
                    <a:pt x="303" y="694"/>
                  </a:lnTo>
                  <a:lnTo>
                    <a:pt x="303" y="708"/>
                  </a:lnTo>
                  <a:lnTo>
                    <a:pt x="308" y="712"/>
                  </a:lnTo>
                  <a:lnTo>
                    <a:pt x="308" y="722"/>
                  </a:lnTo>
                  <a:lnTo>
                    <a:pt x="312" y="726"/>
                  </a:lnTo>
                  <a:lnTo>
                    <a:pt x="312" y="740"/>
                  </a:lnTo>
                  <a:lnTo>
                    <a:pt x="317" y="745"/>
                  </a:lnTo>
                  <a:lnTo>
                    <a:pt x="317" y="754"/>
                  </a:lnTo>
                  <a:lnTo>
                    <a:pt x="322" y="759"/>
                  </a:lnTo>
                  <a:lnTo>
                    <a:pt x="322" y="768"/>
                  </a:lnTo>
                  <a:lnTo>
                    <a:pt x="326" y="773"/>
                  </a:lnTo>
                  <a:lnTo>
                    <a:pt x="326" y="787"/>
                  </a:lnTo>
                  <a:lnTo>
                    <a:pt x="331" y="792"/>
                  </a:lnTo>
                  <a:lnTo>
                    <a:pt x="331" y="796"/>
                  </a:lnTo>
                  <a:lnTo>
                    <a:pt x="336" y="801"/>
                  </a:lnTo>
                  <a:lnTo>
                    <a:pt x="336" y="815"/>
                  </a:lnTo>
                  <a:lnTo>
                    <a:pt x="340" y="819"/>
                  </a:lnTo>
                  <a:lnTo>
                    <a:pt x="340" y="829"/>
                  </a:lnTo>
                  <a:lnTo>
                    <a:pt x="345" y="833"/>
                  </a:lnTo>
                  <a:lnTo>
                    <a:pt x="345" y="843"/>
                  </a:lnTo>
                  <a:lnTo>
                    <a:pt x="350" y="847"/>
                  </a:lnTo>
                  <a:lnTo>
                    <a:pt x="350" y="852"/>
                  </a:lnTo>
                  <a:lnTo>
                    <a:pt x="354" y="857"/>
                  </a:lnTo>
                  <a:lnTo>
                    <a:pt x="354" y="866"/>
                  </a:lnTo>
                  <a:lnTo>
                    <a:pt x="359" y="871"/>
                  </a:lnTo>
                  <a:lnTo>
                    <a:pt x="359" y="880"/>
                  </a:lnTo>
                  <a:lnTo>
                    <a:pt x="364" y="885"/>
                  </a:lnTo>
                  <a:lnTo>
                    <a:pt x="364" y="894"/>
                  </a:lnTo>
                  <a:lnTo>
                    <a:pt x="368" y="899"/>
                  </a:lnTo>
                  <a:lnTo>
                    <a:pt x="368" y="908"/>
                  </a:lnTo>
                  <a:lnTo>
                    <a:pt x="373" y="913"/>
                  </a:lnTo>
                  <a:lnTo>
                    <a:pt x="373" y="922"/>
                  </a:lnTo>
                  <a:lnTo>
                    <a:pt x="378" y="927"/>
                  </a:lnTo>
                  <a:lnTo>
                    <a:pt x="378" y="931"/>
                  </a:lnTo>
                  <a:lnTo>
                    <a:pt x="382" y="936"/>
                  </a:lnTo>
                  <a:lnTo>
                    <a:pt x="382" y="945"/>
                  </a:lnTo>
                  <a:lnTo>
                    <a:pt x="387" y="950"/>
                  </a:lnTo>
                  <a:lnTo>
                    <a:pt x="387" y="955"/>
                  </a:lnTo>
                  <a:lnTo>
                    <a:pt x="391" y="959"/>
                  </a:lnTo>
                  <a:lnTo>
                    <a:pt x="391" y="969"/>
                  </a:lnTo>
                  <a:lnTo>
                    <a:pt x="396" y="973"/>
                  </a:lnTo>
                  <a:lnTo>
                    <a:pt x="396" y="978"/>
                  </a:lnTo>
                  <a:lnTo>
                    <a:pt x="401" y="982"/>
                  </a:lnTo>
                  <a:lnTo>
                    <a:pt x="401" y="987"/>
                  </a:lnTo>
                  <a:lnTo>
                    <a:pt x="405" y="992"/>
                  </a:lnTo>
                  <a:lnTo>
                    <a:pt x="405" y="996"/>
                  </a:lnTo>
                  <a:lnTo>
                    <a:pt x="410" y="1001"/>
                  </a:lnTo>
                  <a:lnTo>
                    <a:pt x="410" y="1010"/>
                  </a:lnTo>
                  <a:lnTo>
                    <a:pt x="419" y="1020"/>
                  </a:lnTo>
                  <a:lnTo>
                    <a:pt x="419" y="1029"/>
                  </a:lnTo>
                  <a:lnTo>
                    <a:pt x="424" y="1034"/>
                  </a:lnTo>
                  <a:lnTo>
                    <a:pt x="424" y="1038"/>
                  </a:lnTo>
                  <a:lnTo>
                    <a:pt x="429" y="1043"/>
                  </a:lnTo>
                  <a:lnTo>
                    <a:pt x="429" y="1048"/>
                  </a:lnTo>
                  <a:lnTo>
                    <a:pt x="433" y="1052"/>
                  </a:lnTo>
                  <a:lnTo>
                    <a:pt x="438" y="1057"/>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30" name="Group 529"/>
          <p:cNvGrpSpPr>
            <a:grpSpLocks/>
          </p:cNvGrpSpPr>
          <p:nvPr/>
        </p:nvGrpSpPr>
        <p:grpSpPr bwMode="auto">
          <a:xfrm>
            <a:off x="5751513" y="1143000"/>
            <a:ext cx="3030537" cy="2130425"/>
            <a:chOff x="5773659" y="855641"/>
            <a:chExt cx="3030214" cy="2130196"/>
          </a:xfrm>
        </p:grpSpPr>
        <p:sp>
          <p:nvSpPr>
            <p:cNvPr id="16541" name="Freeform 72"/>
            <p:cNvSpPr>
              <a:spLocks/>
            </p:cNvSpPr>
            <p:nvPr/>
          </p:nvSpPr>
          <p:spPr bwMode="auto">
            <a:xfrm>
              <a:off x="8472121" y="2985837"/>
              <a:ext cx="331752" cy="0"/>
            </a:xfrm>
            <a:custGeom>
              <a:avLst/>
              <a:gdLst>
                <a:gd name="T0" fmla="*/ 0 w 209"/>
                <a:gd name="T1" fmla="*/ 2147483647 w 209"/>
                <a:gd name="T2" fmla="*/ 2147483647 w 209"/>
                <a:gd name="T3" fmla="*/ 2147483647 w 209"/>
                <a:gd name="T4" fmla="*/ 2147483647 w 209"/>
                <a:gd name="T5" fmla="*/ 2147483647 w 209"/>
                <a:gd name="T6" fmla="*/ 2147483647 w 209"/>
                <a:gd name="T7" fmla="*/ 2147483647 w 209"/>
                <a:gd name="T8" fmla="*/ 2147483647 w 209"/>
                <a:gd name="T9" fmla="*/ 2147483647 w 209"/>
                <a:gd name="T10" fmla="*/ 2147483647 w 209"/>
                <a:gd name="T11" fmla="*/ 2147483647 w 209"/>
                <a:gd name="T12" fmla="*/ 2147483647 w 209"/>
                <a:gd name="T13" fmla="*/ 2147483647 w 209"/>
                <a:gd name="T14" fmla="*/ 2147483647 w 209"/>
                <a:gd name="T15" fmla="*/ 2147483647 w 209"/>
                <a:gd name="T16" fmla="*/ 2147483647 w 209"/>
                <a:gd name="T17" fmla="*/ 2147483647 w 209"/>
                <a:gd name="T18" fmla="*/ 2147483647 w 209"/>
                <a:gd name="T19" fmla="*/ 2147483647 w 209"/>
                <a:gd name="T20" fmla="*/ 2147483647 w 209"/>
                <a:gd name="T21" fmla="*/ 2147483647 w 209"/>
                <a:gd name="T22" fmla="*/ 2147483647 w 209"/>
                <a:gd name="T23" fmla="*/ 2147483647 w 209"/>
                <a:gd name="T24" fmla="*/ 2147483647 w 209"/>
                <a:gd name="T25" fmla="*/ 2147483647 w 209"/>
                <a:gd name="T26" fmla="*/ 2147483647 w 209"/>
                <a:gd name="T27" fmla="*/ 2147483647 w 209"/>
                <a:gd name="T28" fmla="*/ 2147483647 w 209"/>
                <a:gd name="T29" fmla="*/ 2147483647 w 209"/>
                <a:gd name="T30" fmla="*/ 2147483647 w 209"/>
                <a:gd name="T31" fmla="*/ 2147483647 w 209"/>
                <a:gd name="T32" fmla="*/ 2147483647 w 209"/>
                <a:gd name="T33" fmla="*/ 2147483647 w 209"/>
                <a:gd name="T34" fmla="*/ 2147483647 w 209"/>
                <a:gd name="T35" fmla="*/ 2147483647 w 209"/>
                <a:gd name="T36" fmla="*/ 2147483647 w 209"/>
                <a:gd name="T37" fmla="*/ 2147483647 w 209"/>
                <a:gd name="T38" fmla="*/ 2147483647 w 209"/>
                <a:gd name="T39" fmla="*/ 2147483647 w 209"/>
                <a:gd name="T40" fmla="*/ 2147483647 w 209"/>
                <a:gd name="T41" fmla="*/ 2147483647 w 20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209">
                  <a:moveTo>
                    <a:pt x="0" y="0"/>
                  </a:moveTo>
                  <a:lnTo>
                    <a:pt x="4" y="0"/>
                  </a:lnTo>
                  <a:lnTo>
                    <a:pt x="9" y="0"/>
                  </a:lnTo>
                  <a:lnTo>
                    <a:pt x="14" y="0"/>
                  </a:lnTo>
                  <a:lnTo>
                    <a:pt x="18" y="0"/>
                  </a:lnTo>
                  <a:lnTo>
                    <a:pt x="23" y="0"/>
                  </a:lnTo>
                  <a:lnTo>
                    <a:pt x="28" y="0"/>
                  </a:lnTo>
                  <a:lnTo>
                    <a:pt x="32" y="0"/>
                  </a:lnTo>
                  <a:lnTo>
                    <a:pt x="37" y="0"/>
                  </a:lnTo>
                  <a:lnTo>
                    <a:pt x="41" y="0"/>
                  </a:lnTo>
                  <a:lnTo>
                    <a:pt x="46" y="0"/>
                  </a:lnTo>
                  <a:lnTo>
                    <a:pt x="51" y="0"/>
                  </a:lnTo>
                  <a:lnTo>
                    <a:pt x="55" y="0"/>
                  </a:lnTo>
                  <a:lnTo>
                    <a:pt x="60" y="0"/>
                  </a:lnTo>
                  <a:lnTo>
                    <a:pt x="65" y="0"/>
                  </a:lnTo>
                  <a:lnTo>
                    <a:pt x="74" y="0"/>
                  </a:lnTo>
                  <a:lnTo>
                    <a:pt x="79" y="0"/>
                  </a:lnTo>
                  <a:lnTo>
                    <a:pt x="83" y="0"/>
                  </a:lnTo>
                  <a:lnTo>
                    <a:pt x="88" y="0"/>
                  </a:lnTo>
                  <a:lnTo>
                    <a:pt x="93" y="0"/>
                  </a:lnTo>
                  <a:lnTo>
                    <a:pt x="102" y="0"/>
                  </a:lnTo>
                  <a:lnTo>
                    <a:pt x="107" y="0"/>
                  </a:lnTo>
                  <a:lnTo>
                    <a:pt x="111" y="0"/>
                  </a:lnTo>
                  <a:lnTo>
                    <a:pt x="116" y="0"/>
                  </a:lnTo>
                  <a:lnTo>
                    <a:pt x="121" y="0"/>
                  </a:lnTo>
                  <a:lnTo>
                    <a:pt x="130" y="0"/>
                  </a:lnTo>
                  <a:lnTo>
                    <a:pt x="135" y="0"/>
                  </a:lnTo>
                  <a:lnTo>
                    <a:pt x="139" y="0"/>
                  </a:lnTo>
                  <a:lnTo>
                    <a:pt x="149" y="0"/>
                  </a:lnTo>
                  <a:lnTo>
                    <a:pt x="153" y="0"/>
                  </a:lnTo>
                  <a:lnTo>
                    <a:pt x="158" y="0"/>
                  </a:lnTo>
                  <a:lnTo>
                    <a:pt x="163" y="0"/>
                  </a:lnTo>
                  <a:lnTo>
                    <a:pt x="167" y="0"/>
                  </a:lnTo>
                  <a:lnTo>
                    <a:pt x="172" y="0"/>
                  </a:lnTo>
                  <a:lnTo>
                    <a:pt x="177" y="0"/>
                  </a:lnTo>
                  <a:lnTo>
                    <a:pt x="181" y="0"/>
                  </a:lnTo>
                  <a:lnTo>
                    <a:pt x="186" y="0"/>
                  </a:lnTo>
                  <a:lnTo>
                    <a:pt x="191" y="0"/>
                  </a:lnTo>
                  <a:lnTo>
                    <a:pt x="195" y="0"/>
                  </a:lnTo>
                  <a:lnTo>
                    <a:pt x="200" y="0"/>
                  </a:lnTo>
                  <a:lnTo>
                    <a:pt x="204" y="0"/>
                  </a:lnTo>
                  <a:lnTo>
                    <a:pt x="209" y="0"/>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2" name="Freeform 71"/>
            <p:cNvSpPr>
              <a:spLocks/>
            </p:cNvSpPr>
            <p:nvPr/>
          </p:nvSpPr>
          <p:spPr bwMode="auto">
            <a:xfrm>
              <a:off x="7503849" y="2977901"/>
              <a:ext cx="968272" cy="7936"/>
            </a:xfrm>
            <a:custGeom>
              <a:avLst/>
              <a:gdLst>
                <a:gd name="T0" fmla="*/ 2147483647 w 610"/>
                <a:gd name="T1" fmla="*/ 0 h 5"/>
                <a:gd name="T2" fmla="*/ 2147483647 w 610"/>
                <a:gd name="T3" fmla="*/ 0 h 5"/>
                <a:gd name="T4" fmla="*/ 2147483647 w 610"/>
                <a:gd name="T5" fmla="*/ 0 h 5"/>
                <a:gd name="T6" fmla="*/ 2147483647 w 610"/>
                <a:gd name="T7" fmla="*/ 2147483647 h 5"/>
                <a:gd name="T8" fmla="*/ 2147483647 w 610"/>
                <a:gd name="T9" fmla="*/ 2147483647 h 5"/>
                <a:gd name="T10" fmla="*/ 2147483647 w 610"/>
                <a:gd name="T11" fmla="*/ 2147483647 h 5"/>
                <a:gd name="T12" fmla="*/ 2147483647 w 610"/>
                <a:gd name="T13" fmla="*/ 2147483647 h 5"/>
                <a:gd name="T14" fmla="*/ 2147483647 w 610"/>
                <a:gd name="T15" fmla="*/ 2147483647 h 5"/>
                <a:gd name="T16" fmla="*/ 2147483647 w 610"/>
                <a:gd name="T17" fmla="*/ 2147483647 h 5"/>
                <a:gd name="T18" fmla="*/ 2147483647 w 610"/>
                <a:gd name="T19" fmla="*/ 2147483647 h 5"/>
                <a:gd name="T20" fmla="*/ 2147483647 w 610"/>
                <a:gd name="T21" fmla="*/ 2147483647 h 5"/>
                <a:gd name="T22" fmla="*/ 2147483647 w 610"/>
                <a:gd name="T23" fmla="*/ 2147483647 h 5"/>
                <a:gd name="T24" fmla="*/ 2147483647 w 610"/>
                <a:gd name="T25" fmla="*/ 2147483647 h 5"/>
                <a:gd name="T26" fmla="*/ 2147483647 w 610"/>
                <a:gd name="T27" fmla="*/ 2147483647 h 5"/>
                <a:gd name="T28" fmla="*/ 2147483647 w 610"/>
                <a:gd name="T29" fmla="*/ 2147483647 h 5"/>
                <a:gd name="T30" fmla="*/ 2147483647 w 610"/>
                <a:gd name="T31" fmla="*/ 2147483647 h 5"/>
                <a:gd name="T32" fmla="*/ 2147483647 w 610"/>
                <a:gd name="T33" fmla="*/ 2147483647 h 5"/>
                <a:gd name="T34" fmla="*/ 2147483647 w 610"/>
                <a:gd name="T35" fmla="*/ 2147483647 h 5"/>
                <a:gd name="T36" fmla="*/ 2147483647 w 610"/>
                <a:gd name="T37" fmla="*/ 2147483647 h 5"/>
                <a:gd name="T38" fmla="*/ 2147483647 w 610"/>
                <a:gd name="T39" fmla="*/ 2147483647 h 5"/>
                <a:gd name="T40" fmla="*/ 2147483647 w 610"/>
                <a:gd name="T41" fmla="*/ 2147483647 h 5"/>
                <a:gd name="T42" fmla="*/ 2147483647 w 610"/>
                <a:gd name="T43" fmla="*/ 2147483647 h 5"/>
                <a:gd name="T44" fmla="*/ 2147483647 w 610"/>
                <a:gd name="T45" fmla="*/ 2147483647 h 5"/>
                <a:gd name="T46" fmla="*/ 2147483647 w 610"/>
                <a:gd name="T47" fmla="*/ 2147483647 h 5"/>
                <a:gd name="T48" fmla="*/ 2147483647 w 610"/>
                <a:gd name="T49" fmla="*/ 2147483647 h 5"/>
                <a:gd name="T50" fmla="*/ 2147483647 w 610"/>
                <a:gd name="T51" fmla="*/ 2147483647 h 5"/>
                <a:gd name="T52" fmla="*/ 2147483647 w 610"/>
                <a:gd name="T53" fmla="*/ 2147483647 h 5"/>
                <a:gd name="T54" fmla="*/ 2147483647 w 610"/>
                <a:gd name="T55" fmla="*/ 2147483647 h 5"/>
                <a:gd name="T56" fmla="*/ 2147483647 w 610"/>
                <a:gd name="T57" fmla="*/ 2147483647 h 5"/>
                <a:gd name="T58" fmla="*/ 2147483647 w 610"/>
                <a:gd name="T59" fmla="*/ 2147483647 h 5"/>
                <a:gd name="T60" fmla="*/ 2147483647 w 610"/>
                <a:gd name="T61" fmla="*/ 2147483647 h 5"/>
                <a:gd name="T62" fmla="*/ 2147483647 w 610"/>
                <a:gd name="T63" fmla="*/ 2147483647 h 5"/>
                <a:gd name="T64" fmla="*/ 2147483647 w 610"/>
                <a:gd name="T65" fmla="*/ 2147483647 h 5"/>
                <a:gd name="T66" fmla="*/ 2147483647 w 610"/>
                <a:gd name="T67" fmla="*/ 2147483647 h 5"/>
                <a:gd name="T68" fmla="*/ 2147483647 w 610"/>
                <a:gd name="T69" fmla="*/ 2147483647 h 5"/>
                <a:gd name="T70" fmla="*/ 2147483647 w 610"/>
                <a:gd name="T71" fmla="*/ 2147483647 h 5"/>
                <a:gd name="T72" fmla="*/ 2147483647 w 610"/>
                <a:gd name="T73" fmla="*/ 2147483647 h 5"/>
                <a:gd name="T74" fmla="*/ 2147483647 w 610"/>
                <a:gd name="T75" fmla="*/ 2147483647 h 5"/>
                <a:gd name="T76" fmla="*/ 2147483647 w 610"/>
                <a:gd name="T77" fmla="*/ 2147483647 h 5"/>
                <a:gd name="T78" fmla="*/ 2147483647 w 610"/>
                <a:gd name="T79" fmla="*/ 2147483647 h 5"/>
                <a:gd name="T80" fmla="*/ 2147483647 w 610"/>
                <a:gd name="T81" fmla="*/ 2147483647 h 5"/>
                <a:gd name="T82" fmla="*/ 2147483647 w 610"/>
                <a:gd name="T83" fmla="*/ 2147483647 h 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10" h="5">
                  <a:moveTo>
                    <a:pt x="0" y="0"/>
                  </a:moveTo>
                  <a:lnTo>
                    <a:pt x="4" y="0"/>
                  </a:lnTo>
                  <a:lnTo>
                    <a:pt x="9" y="0"/>
                  </a:lnTo>
                  <a:lnTo>
                    <a:pt x="13" y="0"/>
                  </a:lnTo>
                  <a:lnTo>
                    <a:pt x="18" y="0"/>
                  </a:lnTo>
                  <a:lnTo>
                    <a:pt x="23" y="0"/>
                  </a:lnTo>
                  <a:lnTo>
                    <a:pt x="27" y="0"/>
                  </a:lnTo>
                  <a:lnTo>
                    <a:pt x="32" y="0"/>
                  </a:lnTo>
                  <a:lnTo>
                    <a:pt x="37" y="0"/>
                  </a:lnTo>
                  <a:lnTo>
                    <a:pt x="41" y="0"/>
                  </a:lnTo>
                  <a:lnTo>
                    <a:pt x="46" y="0"/>
                  </a:lnTo>
                  <a:lnTo>
                    <a:pt x="51" y="5"/>
                  </a:lnTo>
                  <a:lnTo>
                    <a:pt x="55" y="5"/>
                  </a:lnTo>
                  <a:lnTo>
                    <a:pt x="60" y="5"/>
                  </a:lnTo>
                  <a:lnTo>
                    <a:pt x="65" y="5"/>
                  </a:lnTo>
                  <a:lnTo>
                    <a:pt x="69" y="5"/>
                  </a:lnTo>
                  <a:lnTo>
                    <a:pt x="74" y="5"/>
                  </a:lnTo>
                  <a:lnTo>
                    <a:pt x="79" y="5"/>
                  </a:lnTo>
                  <a:lnTo>
                    <a:pt x="83" y="5"/>
                  </a:lnTo>
                  <a:lnTo>
                    <a:pt x="88" y="5"/>
                  </a:lnTo>
                  <a:lnTo>
                    <a:pt x="93" y="5"/>
                  </a:lnTo>
                  <a:lnTo>
                    <a:pt x="97" y="5"/>
                  </a:lnTo>
                  <a:lnTo>
                    <a:pt x="102" y="5"/>
                  </a:lnTo>
                  <a:lnTo>
                    <a:pt x="107" y="5"/>
                  </a:lnTo>
                  <a:lnTo>
                    <a:pt x="111" y="5"/>
                  </a:lnTo>
                  <a:lnTo>
                    <a:pt x="116" y="5"/>
                  </a:lnTo>
                  <a:lnTo>
                    <a:pt x="121" y="5"/>
                  </a:lnTo>
                  <a:lnTo>
                    <a:pt x="125" y="5"/>
                  </a:lnTo>
                  <a:lnTo>
                    <a:pt x="130" y="5"/>
                  </a:lnTo>
                  <a:lnTo>
                    <a:pt x="135" y="5"/>
                  </a:lnTo>
                  <a:lnTo>
                    <a:pt x="139" y="5"/>
                  </a:lnTo>
                  <a:lnTo>
                    <a:pt x="144" y="5"/>
                  </a:lnTo>
                  <a:lnTo>
                    <a:pt x="149" y="5"/>
                  </a:lnTo>
                  <a:lnTo>
                    <a:pt x="158" y="5"/>
                  </a:lnTo>
                  <a:lnTo>
                    <a:pt x="162" y="5"/>
                  </a:lnTo>
                  <a:lnTo>
                    <a:pt x="167" y="5"/>
                  </a:lnTo>
                  <a:lnTo>
                    <a:pt x="172" y="5"/>
                  </a:lnTo>
                  <a:lnTo>
                    <a:pt x="176" y="5"/>
                  </a:lnTo>
                  <a:lnTo>
                    <a:pt x="181" y="5"/>
                  </a:lnTo>
                  <a:lnTo>
                    <a:pt x="186" y="5"/>
                  </a:lnTo>
                  <a:lnTo>
                    <a:pt x="190" y="5"/>
                  </a:lnTo>
                  <a:lnTo>
                    <a:pt x="195" y="5"/>
                  </a:lnTo>
                  <a:lnTo>
                    <a:pt x="200" y="5"/>
                  </a:lnTo>
                  <a:lnTo>
                    <a:pt x="204" y="5"/>
                  </a:lnTo>
                  <a:lnTo>
                    <a:pt x="209" y="5"/>
                  </a:lnTo>
                  <a:lnTo>
                    <a:pt x="218" y="5"/>
                  </a:lnTo>
                  <a:lnTo>
                    <a:pt x="223" y="5"/>
                  </a:lnTo>
                  <a:lnTo>
                    <a:pt x="228" y="5"/>
                  </a:lnTo>
                  <a:lnTo>
                    <a:pt x="232" y="5"/>
                  </a:lnTo>
                  <a:lnTo>
                    <a:pt x="237" y="5"/>
                  </a:lnTo>
                  <a:lnTo>
                    <a:pt x="242" y="5"/>
                  </a:lnTo>
                  <a:lnTo>
                    <a:pt x="251" y="5"/>
                  </a:lnTo>
                  <a:lnTo>
                    <a:pt x="256" y="5"/>
                  </a:lnTo>
                  <a:lnTo>
                    <a:pt x="260" y="5"/>
                  </a:lnTo>
                  <a:lnTo>
                    <a:pt x="265" y="5"/>
                  </a:lnTo>
                  <a:lnTo>
                    <a:pt x="270" y="5"/>
                  </a:lnTo>
                  <a:lnTo>
                    <a:pt x="274" y="5"/>
                  </a:lnTo>
                  <a:lnTo>
                    <a:pt x="279" y="5"/>
                  </a:lnTo>
                  <a:lnTo>
                    <a:pt x="284" y="5"/>
                  </a:lnTo>
                  <a:lnTo>
                    <a:pt x="288" y="5"/>
                  </a:lnTo>
                  <a:lnTo>
                    <a:pt x="293" y="5"/>
                  </a:lnTo>
                  <a:lnTo>
                    <a:pt x="298" y="5"/>
                  </a:lnTo>
                  <a:lnTo>
                    <a:pt x="302" y="5"/>
                  </a:lnTo>
                  <a:lnTo>
                    <a:pt x="307" y="5"/>
                  </a:lnTo>
                  <a:lnTo>
                    <a:pt x="312" y="5"/>
                  </a:lnTo>
                  <a:lnTo>
                    <a:pt x="316" y="5"/>
                  </a:lnTo>
                  <a:lnTo>
                    <a:pt x="321" y="5"/>
                  </a:lnTo>
                  <a:lnTo>
                    <a:pt x="325" y="5"/>
                  </a:lnTo>
                  <a:lnTo>
                    <a:pt x="330" y="5"/>
                  </a:lnTo>
                  <a:lnTo>
                    <a:pt x="335" y="5"/>
                  </a:lnTo>
                  <a:lnTo>
                    <a:pt x="339" y="5"/>
                  </a:lnTo>
                  <a:lnTo>
                    <a:pt x="344" y="5"/>
                  </a:lnTo>
                  <a:lnTo>
                    <a:pt x="349" y="5"/>
                  </a:lnTo>
                  <a:lnTo>
                    <a:pt x="353" y="5"/>
                  </a:lnTo>
                  <a:lnTo>
                    <a:pt x="358" y="5"/>
                  </a:lnTo>
                  <a:lnTo>
                    <a:pt x="363" y="5"/>
                  </a:lnTo>
                  <a:lnTo>
                    <a:pt x="367" y="5"/>
                  </a:lnTo>
                  <a:lnTo>
                    <a:pt x="372" y="5"/>
                  </a:lnTo>
                  <a:lnTo>
                    <a:pt x="377" y="5"/>
                  </a:lnTo>
                  <a:lnTo>
                    <a:pt x="381" y="5"/>
                  </a:lnTo>
                  <a:lnTo>
                    <a:pt x="386" y="5"/>
                  </a:lnTo>
                  <a:lnTo>
                    <a:pt x="391" y="5"/>
                  </a:lnTo>
                  <a:lnTo>
                    <a:pt x="395" y="5"/>
                  </a:lnTo>
                  <a:lnTo>
                    <a:pt x="400" y="5"/>
                  </a:lnTo>
                  <a:lnTo>
                    <a:pt x="405" y="5"/>
                  </a:lnTo>
                  <a:lnTo>
                    <a:pt x="409" y="5"/>
                  </a:lnTo>
                  <a:lnTo>
                    <a:pt x="414" y="5"/>
                  </a:lnTo>
                  <a:lnTo>
                    <a:pt x="419" y="5"/>
                  </a:lnTo>
                  <a:lnTo>
                    <a:pt x="423" y="5"/>
                  </a:lnTo>
                  <a:lnTo>
                    <a:pt x="428" y="5"/>
                  </a:lnTo>
                  <a:lnTo>
                    <a:pt x="433" y="5"/>
                  </a:lnTo>
                  <a:lnTo>
                    <a:pt x="437" y="5"/>
                  </a:lnTo>
                  <a:lnTo>
                    <a:pt x="442" y="5"/>
                  </a:lnTo>
                  <a:lnTo>
                    <a:pt x="447" y="5"/>
                  </a:lnTo>
                  <a:lnTo>
                    <a:pt x="451" y="5"/>
                  </a:lnTo>
                  <a:lnTo>
                    <a:pt x="456" y="5"/>
                  </a:lnTo>
                  <a:lnTo>
                    <a:pt x="461" y="5"/>
                  </a:lnTo>
                  <a:lnTo>
                    <a:pt x="465" y="5"/>
                  </a:lnTo>
                  <a:lnTo>
                    <a:pt x="470" y="5"/>
                  </a:lnTo>
                  <a:lnTo>
                    <a:pt x="475" y="5"/>
                  </a:lnTo>
                  <a:lnTo>
                    <a:pt x="479" y="5"/>
                  </a:lnTo>
                  <a:lnTo>
                    <a:pt x="484" y="5"/>
                  </a:lnTo>
                  <a:lnTo>
                    <a:pt x="488" y="5"/>
                  </a:lnTo>
                  <a:lnTo>
                    <a:pt x="493" y="5"/>
                  </a:lnTo>
                  <a:lnTo>
                    <a:pt x="498" y="5"/>
                  </a:lnTo>
                  <a:lnTo>
                    <a:pt x="502" y="5"/>
                  </a:lnTo>
                  <a:lnTo>
                    <a:pt x="507" y="5"/>
                  </a:lnTo>
                  <a:lnTo>
                    <a:pt x="512" y="5"/>
                  </a:lnTo>
                  <a:lnTo>
                    <a:pt x="516" y="5"/>
                  </a:lnTo>
                  <a:lnTo>
                    <a:pt x="526" y="5"/>
                  </a:lnTo>
                  <a:lnTo>
                    <a:pt x="530" y="5"/>
                  </a:lnTo>
                  <a:lnTo>
                    <a:pt x="535" y="5"/>
                  </a:lnTo>
                  <a:lnTo>
                    <a:pt x="540" y="5"/>
                  </a:lnTo>
                  <a:lnTo>
                    <a:pt x="544" y="5"/>
                  </a:lnTo>
                  <a:lnTo>
                    <a:pt x="549" y="5"/>
                  </a:lnTo>
                  <a:lnTo>
                    <a:pt x="554" y="5"/>
                  </a:lnTo>
                  <a:lnTo>
                    <a:pt x="558" y="5"/>
                  </a:lnTo>
                  <a:lnTo>
                    <a:pt x="563" y="5"/>
                  </a:lnTo>
                  <a:lnTo>
                    <a:pt x="568" y="5"/>
                  </a:lnTo>
                  <a:lnTo>
                    <a:pt x="572" y="5"/>
                  </a:lnTo>
                  <a:lnTo>
                    <a:pt x="577" y="5"/>
                  </a:lnTo>
                  <a:lnTo>
                    <a:pt x="582" y="5"/>
                  </a:lnTo>
                  <a:lnTo>
                    <a:pt x="586" y="5"/>
                  </a:lnTo>
                  <a:lnTo>
                    <a:pt x="591" y="5"/>
                  </a:lnTo>
                  <a:lnTo>
                    <a:pt x="596" y="5"/>
                  </a:lnTo>
                  <a:lnTo>
                    <a:pt x="600" y="5"/>
                  </a:lnTo>
                  <a:lnTo>
                    <a:pt x="605" y="5"/>
                  </a:lnTo>
                  <a:lnTo>
                    <a:pt x="610" y="5"/>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543" name="Group 532"/>
            <p:cNvGrpSpPr>
              <a:grpSpLocks/>
            </p:cNvGrpSpPr>
            <p:nvPr/>
          </p:nvGrpSpPr>
          <p:grpSpPr bwMode="auto">
            <a:xfrm>
              <a:off x="5773659" y="855641"/>
              <a:ext cx="1730191" cy="2122260"/>
              <a:chOff x="5773659" y="855641"/>
              <a:chExt cx="1730191" cy="2122260"/>
            </a:xfrm>
          </p:grpSpPr>
          <p:sp>
            <p:nvSpPr>
              <p:cNvPr id="16544" name="Freeform 70"/>
              <p:cNvSpPr>
                <a:spLocks/>
              </p:cNvSpPr>
              <p:nvPr/>
            </p:nvSpPr>
            <p:spPr bwMode="auto">
              <a:xfrm>
                <a:off x="6564150" y="2733452"/>
                <a:ext cx="939700" cy="244449"/>
              </a:xfrm>
              <a:custGeom>
                <a:avLst/>
                <a:gdLst>
                  <a:gd name="T0" fmla="*/ 2147483647 w 592"/>
                  <a:gd name="T1" fmla="*/ 2147483647 h 154"/>
                  <a:gd name="T2" fmla="*/ 2147483647 w 592"/>
                  <a:gd name="T3" fmla="*/ 2147483647 h 154"/>
                  <a:gd name="T4" fmla="*/ 2147483647 w 592"/>
                  <a:gd name="T5" fmla="*/ 2147483647 h 154"/>
                  <a:gd name="T6" fmla="*/ 2147483647 w 592"/>
                  <a:gd name="T7" fmla="*/ 2147483647 h 154"/>
                  <a:gd name="T8" fmla="*/ 2147483647 w 592"/>
                  <a:gd name="T9" fmla="*/ 2147483647 h 154"/>
                  <a:gd name="T10" fmla="*/ 2147483647 w 592"/>
                  <a:gd name="T11" fmla="*/ 2147483647 h 154"/>
                  <a:gd name="T12" fmla="*/ 2147483647 w 592"/>
                  <a:gd name="T13" fmla="*/ 2147483647 h 154"/>
                  <a:gd name="T14" fmla="*/ 2147483647 w 592"/>
                  <a:gd name="T15" fmla="*/ 2147483647 h 154"/>
                  <a:gd name="T16" fmla="*/ 2147483647 w 592"/>
                  <a:gd name="T17" fmla="*/ 2147483647 h 154"/>
                  <a:gd name="T18" fmla="*/ 2147483647 w 592"/>
                  <a:gd name="T19" fmla="*/ 2147483647 h 154"/>
                  <a:gd name="T20" fmla="*/ 2147483647 w 592"/>
                  <a:gd name="T21" fmla="*/ 2147483647 h 154"/>
                  <a:gd name="T22" fmla="*/ 2147483647 w 592"/>
                  <a:gd name="T23" fmla="*/ 2147483647 h 154"/>
                  <a:gd name="T24" fmla="*/ 2147483647 w 592"/>
                  <a:gd name="T25" fmla="*/ 2147483647 h 154"/>
                  <a:gd name="T26" fmla="*/ 2147483647 w 592"/>
                  <a:gd name="T27" fmla="*/ 2147483647 h 154"/>
                  <a:gd name="T28" fmla="*/ 2147483647 w 592"/>
                  <a:gd name="T29" fmla="*/ 2147483647 h 154"/>
                  <a:gd name="T30" fmla="*/ 2147483647 w 592"/>
                  <a:gd name="T31" fmla="*/ 2147483647 h 154"/>
                  <a:gd name="T32" fmla="*/ 2147483647 w 592"/>
                  <a:gd name="T33" fmla="*/ 2147483647 h 154"/>
                  <a:gd name="T34" fmla="*/ 2147483647 w 592"/>
                  <a:gd name="T35" fmla="*/ 2147483647 h 154"/>
                  <a:gd name="T36" fmla="*/ 2147483647 w 592"/>
                  <a:gd name="T37" fmla="*/ 2147483647 h 154"/>
                  <a:gd name="T38" fmla="*/ 2147483647 w 592"/>
                  <a:gd name="T39" fmla="*/ 2147483647 h 154"/>
                  <a:gd name="T40" fmla="*/ 2147483647 w 592"/>
                  <a:gd name="T41" fmla="*/ 2147483647 h 154"/>
                  <a:gd name="T42" fmla="*/ 2147483647 w 592"/>
                  <a:gd name="T43" fmla="*/ 2147483647 h 154"/>
                  <a:gd name="T44" fmla="*/ 2147483647 w 592"/>
                  <a:gd name="T45" fmla="*/ 2147483647 h 154"/>
                  <a:gd name="T46" fmla="*/ 2147483647 w 592"/>
                  <a:gd name="T47" fmla="*/ 2147483647 h 154"/>
                  <a:gd name="T48" fmla="*/ 2147483647 w 592"/>
                  <a:gd name="T49" fmla="*/ 2147483647 h 154"/>
                  <a:gd name="T50" fmla="*/ 2147483647 w 592"/>
                  <a:gd name="T51" fmla="*/ 2147483647 h 154"/>
                  <a:gd name="T52" fmla="*/ 2147483647 w 592"/>
                  <a:gd name="T53" fmla="*/ 2147483647 h 154"/>
                  <a:gd name="T54" fmla="*/ 2147483647 w 592"/>
                  <a:gd name="T55" fmla="*/ 2147483647 h 154"/>
                  <a:gd name="T56" fmla="*/ 2147483647 w 592"/>
                  <a:gd name="T57" fmla="*/ 2147483647 h 154"/>
                  <a:gd name="T58" fmla="*/ 2147483647 w 592"/>
                  <a:gd name="T59" fmla="*/ 2147483647 h 154"/>
                  <a:gd name="T60" fmla="*/ 2147483647 w 592"/>
                  <a:gd name="T61" fmla="*/ 2147483647 h 154"/>
                  <a:gd name="T62" fmla="*/ 2147483647 w 592"/>
                  <a:gd name="T63" fmla="*/ 2147483647 h 154"/>
                  <a:gd name="T64" fmla="*/ 2147483647 w 592"/>
                  <a:gd name="T65" fmla="*/ 2147483647 h 154"/>
                  <a:gd name="T66" fmla="*/ 2147483647 w 592"/>
                  <a:gd name="T67" fmla="*/ 2147483647 h 154"/>
                  <a:gd name="T68" fmla="*/ 2147483647 w 592"/>
                  <a:gd name="T69" fmla="*/ 2147483647 h 154"/>
                  <a:gd name="T70" fmla="*/ 2147483647 w 592"/>
                  <a:gd name="T71" fmla="*/ 2147483647 h 154"/>
                  <a:gd name="T72" fmla="*/ 2147483647 w 592"/>
                  <a:gd name="T73" fmla="*/ 2147483647 h 154"/>
                  <a:gd name="T74" fmla="*/ 2147483647 w 592"/>
                  <a:gd name="T75" fmla="*/ 2147483647 h 154"/>
                  <a:gd name="T76" fmla="*/ 2147483647 w 592"/>
                  <a:gd name="T77" fmla="*/ 2147483647 h 154"/>
                  <a:gd name="T78" fmla="*/ 2147483647 w 592"/>
                  <a:gd name="T79" fmla="*/ 2147483647 h 154"/>
                  <a:gd name="T80" fmla="*/ 2147483647 w 592"/>
                  <a:gd name="T81" fmla="*/ 2147483647 h 154"/>
                  <a:gd name="T82" fmla="*/ 2147483647 w 592"/>
                  <a:gd name="T83" fmla="*/ 2147483647 h 1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2" h="154">
                    <a:moveTo>
                      <a:pt x="0" y="0"/>
                    </a:moveTo>
                    <a:lnTo>
                      <a:pt x="5" y="5"/>
                    </a:lnTo>
                    <a:lnTo>
                      <a:pt x="9" y="10"/>
                    </a:lnTo>
                    <a:lnTo>
                      <a:pt x="14" y="14"/>
                    </a:lnTo>
                    <a:lnTo>
                      <a:pt x="19" y="19"/>
                    </a:lnTo>
                    <a:lnTo>
                      <a:pt x="23" y="24"/>
                    </a:lnTo>
                    <a:lnTo>
                      <a:pt x="28" y="28"/>
                    </a:lnTo>
                    <a:lnTo>
                      <a:pt x="33" y="33"/>
                    </a:lnTo>
                    <a:lnTo>
                      <a:pt x="37" y="33"/>
                    </a:lnTo>
                    <a:lnTo>
                      <a:pt x="42" y="38"/>
                    </a:lnTo>
                    <a:lnTo>
                      <a:pt x="47" y="42"/>
                    </a:lnTo>
                    <a:lnTo>
                      <a:pt x="51" y="47"/>
                    </a:lnTo>
                    <a:lnTo>
                      <a:pt x="56" y="47"/>
                    </a:lnTo>
                    <a:lnTo>
                      <a:pt x="61" y="52"/>
                    </a:lnTo>
                    <a:lnTo>
                      <a:pt x="65" y="56"/>
                    </a:lnTo>
                    <a:lnTo>
                      <a:pt x="70" y="56"/>
                    </a:lnTo>
                    <a:lnTo>
                      <a:pt x="75" y="61"/>
                    </a:lnTo>
                    <a:lnTo>
                      <a:pt x="79" y="66"/>
                    </a:lnTo>
                    <a:lnTo>
                      <a:pt x="84" y="66"/>
                    </a:lnTo>
                    <a:lnTo>
                      <a:pt x="89" y="70"/>
                    </a:lnTo>
                    <a:lnTo>
                      <a:pt x="93" y="70"/>
                    </a:lnTo>
                    <a:lnTo>
                      <a:pt x="98" y="75"/>
                    </a:lnTo>
                    <a:lnTo>
                      <a:pt x="103" y="75"/>
                    </a:lnTo>
                    <a:lnTo>
                      <a:pt x="107" y="79"/>
                    </a:lnTo>
                    <a:lnTo>
                      <a:pt x="112" y="79"/>
                    </a:lnTo>
                    <a:lnTo>
                      <a:pt x="116" y="84"/>
                    </a:lnTo>
                    <a:lnTo>
                      <a:pt x="121" y="84"/>
                    </a:lnTo>
                    <a:lnTo>
                      <a:pt x="126" y="89"/>
                    </a:lnTo>
                    <a:lnTo>
                      <a:pt x="130" y="89"/>
                    </a:lnTo>
                    <a:lnTo>
                      <a:pt x="135" y="93"/>
                    </a:lnTo>
                    <a:lnTo>
                      <a:pt x="140" y="93"/>
                    </a:lnTo>
                    <a:lnTo>
                      <a:pt x="144" y="93"/>
                    </a:lnTo>
                    <a:lnTo>
                      <a:pt x="149" y="98"/>
                    </a:lnTo>
                    <a:lnTo>
                      <a:pt x="154" y="98"/>
                    </a:lnTo>
                    <a:lnTo>
                      <a:pt x="158" y="103"/>
                    </a:lnTo>
                    <a:lnTo>
                      <a:pt x="163" y="103"/>
                    </a:lnTo>
                    <a:lnTo>
                      <a:pt x="168" y="103"/>
                    </a:lnTo>
                    <a:lnTo>
                      <a:pt x="172" y="103"/>
                    </a:lnTo>
                    <a:lnTo>
                      <a:pt x="177" y="107"/>
                    </a:lnTo>
                    <a:lnTo>
                      <a:pt x="182" y="107"/>
                    </a:lnTo>
                    <a:lnTo>
                      <a:pt x="186" y="112"/>
                    </a:lnTo>
                    <a:lnTo>
                      <a:pt x="191" y="112"/>
                    </a:lnTo>
                    <a:lnTo>
                      <a:pt x="196" y="112"/>
                    </a:lnTo>
                    <a:lnTo>
                      <a:pt x="200" y="112"/>
                    </a:lnTo>
                    <a:lnTo>
                      <a:pt x="205" y="117"/>
                    </a:lnTo>
                    <a:lnTo>
                      <a:pt x="210" y="117"/>
                    </a:lnTo>
                    <a:lnTo>
                      <a:pt x="214" y="117"/>
                    </a:lnTo>
                    <a:lnTo>
                      <a:pt x="219" y="121"/>
                    </a:lnTo>
                    <a:lnTo>
                      <a:pt x="224" y="121"/>
                    </a:lnTo>
                    <a:lnTo>
                      <a:pt x="228" y="121"/>
                    </a:lnTo>
                    <a:lnTo>
                      <a:pt x="233" y="121"/>
                    </a:lnTo>
                    <a:lnTo>
                      <a:pt x="238" y="121"/>
                    </a:lnTo>
                    <a:lnTo>
                      <a:pt x="242" y="126"/>
                    </a:lnTo>
                    <a:lnTo>
                      <a:pt x="247" y="126"/>
                    </a:lnTo>
                    <a:lnTo>
                      <a:pt x="252" y="126"/>
                    </a:lnTo>
                    <a:lnTo>
                      <a:pt x="256" y="126"/>
                    </a:lnTo>
                    <a:lnTo>
                      <a:pt x="261" y="126"/>
                    </a:lnTo>
                    <a:lnTo>
                      <a:pt x="266" y="131"/>
                    </a:lnTo>
                    <a:lnTo>
                      <a:pt x="270" y="131"/>
                    </a:lnTo>
                    <a:lnTo>
                      <a:pt x="275" y="131"/>
                    </a:lnTo>
                    <a:lnTo>
                      <a:pt x="279" y="131"/>
                    </a:lnTo>
                    <a:lnTo>
                      <a:pt x="284" y="131"/>
                    </a:lnTo>
                    <a:lnTo>
                      <a:pt x="289" y="135"/>
                    </a:lnTo>
                    <a:lnTo>
                      <a:pt x="293" y="135"/>
                    </a:lnTo>
                    <a:lnTo>
                      <a:pt x="298" y="135"/>
                    </a:lnTo>
                    <a:lnTo>
                      <a:pt x="303" y="135"/>
                    </a:lnTo>
                    <a:lnTo>
                      <a:pt x="307" y="135"/>
                    </a:lnTo>
                    <a:lnTo>
                      <a:pt x="312" y="135"/>
                    </a:lnTo>
                    <a:lnTo>
                      <a:pt x="317" y="135"/>
                    </a:lnTo>
                    <a:lnTo>
                      <a:pt x="321" y="140"/>
                    </a:lnTo>
                    <a:lnTo>
                      <a:pt x="326" y="140"/>
                    </a:lnTo>
                    <a:lnTo>
                      <a:pt x="331" y="140"/>
                    </a:lnTo>
                    <a:lnTo>
                      <a:pt x="335" y="140"/>
                    </a:lnTo>
                    <a:lnTo>
                      <a:pt x="340" y="140"/>
                    </a:lnTo>
                    <a:lnTo>
                      <a:pt x="345" y="140"/>
                    </a:lnTo>
                    <a:lnTo>
                      <a:pt x="349" y="140"/>
                    </a:lnTo>
                    <a:lnTo>
                      <a:pt x="354" y="140"/>
                    </a:lnTo>
                    <a:lnTo>
                      <a:pt x="359" y="145"/>
                    </a:lnTo>
                    <a:lnTo>
                      <a:pt x="363" y="145"/>
                    </a:lnTo>
                    <a:lnTo>
                      <a:pt x="368" y="145"/>
                    </a:lnTo>
                    <a:lnTo>
                      <a:pt x="373" y="145"/>
                    </a:lnTo>
                    <a:lnTo>
                      <a:pt x="377" y="145"/>
                    </a:lnTo>
                    <a:lnTo>
                      <a:pt x="382" y="145"/>
                    </a:lnTo>
                    <a:lnTo>
                      <a:pt x="387" y="145"/>
                    </a:lnTo>
                    <a:lnTo>
                      <a:pt x="391" y="145"/>
                    </a:lnTo>
                    <a:lnTo>
                      <a:pt x="396" y="145"/>
                    </a:lnTo>
                    <a:lnTo>
                      <a:pt x="401" y="145"/>
                    </a:lnTo>
                    <a:lnTo>
                      <a:pt x="405" y="145"/>
                    </a:lnTo>
                    <a:lnTo>
                      <a:pt x="410" y="149"/>
                    </a:lnTo>
                    <a:lnTo>
                      <a:pt x="415" y="149"/>
                    </a:lnTo>
                    <a:lnTo>
                      <a:pt x="419" y="149"/>
                    </a:lnTo>
                    <a:lnTo>
                      <a:pt x="424" y="149"/>
                    </a:lnTo>
                    <a:lnTo>
                      <a:pt x="429" y="149"/>
                    </a:lnTo>
                    <a:lnTo>
                      <a:pt x="433" y="149"/>
                    </a:lnTo>
                    <a:lnTo>
                      <a:pt x="438" y="149"/>
                    </a:lnTo>
                    <a:lnTo>
                      <a:pt x="442" y="149"/>
                    </a:lnTo>
                    <a:lnTo>
                      <a:pt x="447" y="149"/>
                    </a:lnTo>
                    <a:lnTo>
                      <a:pt x="452" y="149"/>
                    </a:lnTo>
                    <a:lnTo>
                      <a:pt x="456" y="149"/>
                    </a:lnTo>
                    <a:lnTo>
                      <a:pt x="461" y="149"/>
                    </a:lnTo>
                    <a:lnTo>
                      <a:pt x="466" y="149"/>
                    </a:lnTo>
                    <a:lnTo>
                      <a:pt x="470" y="149"/>
                    </a:lnTo>
                    <a:lnTo>
                      <a:pt x="475" y="149"/>
                    </a:lnTo>
                    <a:lnTo>
                      <a:pt x="480" y="149"/>
                    </a:lnTo>
                    <a:lnTo>
                      <a:pt x="484" y="149"/>
                    </a:lnTo>
                    <a:lnTo>
                      <a:pt x="489" y="154"/>
                    </a:lnTo>
                    <a:lnTo>
                      <a:pt x="494" y="154"/>
                    </a:lnTo>
                    <a:lnTo>
                      <a:pt x="498" y="154"/>
                    </a:lnTo>
                    <a:lnTo>
                      <a:pt x="503" y="154"/>
                    </a:lnTo>
                    <a:lnTo>
                      <a:pt x="508" y="154"/>
                    </a:lnTo>
                    <a:lnTo>
                      <a:pt x="512" y="154"/>
                    </a:lnTo>
                    <a:lnTo>
                      <a:pt x="517" y="154"/>
                    </a:lnTo>
                    <a:lnTo>
                      <a:pt x="522" y="154"/>
                    </a:lnTo>
                    <a:lnTo>
                      <a:pt x="526" y="154"/>
                    </a:lnTo>
                    <a:lnTo>
                      <a:pt x="531" y="154"/>
                    </a:lnTo>
                    <a:lnTo>
                      <a:pt x="536" y="154"/>
                    </a:lnTo>
                    <a:lnTo>
                      <a:pt x="540" y="154"/>
                    </a:lnTo>
                    <a:lnTo>
                      <a:pt x="545" y="154"/>
                    </a:lnTo>
                    <a:lnTo>
                      <a:pt x="550" y="154"/>
                    </a:lnTo>
                    <a:lnTo>
                      <a:pt x="554" y="154"/>
                    </a:lnTo>
                    <a:lnTo>
                      <a:pt x="559" y="154"/>
                    </a:lnTo>
                    <a:lnTo>
                      <a:pt x="564" y="154"/>
                    </a:lnTo>
                    <a:lnTo>
                      <a:pt x="568" y="154"/>
                    </a:lnTo>
                    <a:lnTo>
                      <a:pt x="573" y="154"/>
                    </a:lnTo>
                    <a:lnTo>
                      <a:pt x="578" y="154"/>
                    </a:lnTo>
                    <a:lnTo>
                      <a:pt x="582" y="154"/>
                    </a:lnTo>
                    <a:lnTo>
                      <a:pt x="587" y="154"/>
                    </a:lnTo>
                    <a:lnTo>
                      <a:pt x="592" y="154"/>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5" name="Freeform 69"/>
              <p:cNvSpPr>
                <a:spLocks/>
              </p:cNvSpPr>
              <p:nvPr/>
            </p:nvSpPr>
            <p:spPr bwMode="auto">
              <a:xfrm>
                <a:off x="5773659" y="855641"/>
                <a:ext cx="790491" cy="1877810"/>
              </a:xfrm>
              <a:custGeom>
                <a:avLst/>
                <a:gdLst>
                  <a:gd name="T0" fmla="*/ 2147483647 w 498"/>
                  <a:gd name="T1" fmla="*/ 2147483647 h 1183"/>
                  <a:gd name="T2" fmla="*/ 2147483647 w 498"/>
                  <a:gd name="T3" fmla="*/ 2147483647 h 1183"/>
                  <a:gd name="T4" fmla="*/ 2147483647 w 498"/>
                  <a:gd name="T5" fmla="*/ 2147483647 h 1183"/>
                  <a:gd name="T6" fmla="*/ 2147483647 w 498"/>
                  <a:gd name="T7" fmla="*/ 2147483647 h 1183"/>
                  <a:gd name="T8" fmla="*/ 2147483647 w 498"/>
                  <a:gd name="T9" fmla="*/ 2147483647 h 1183"/>
                  <a:gd name="T10" fmla="*/ 2147483647 w 498"/>
                  <a:gd name="T11" fmla="*/ 2147483647 h 1183"/>
                  <a:gd name="T12" fmla="*/ 2147483647 w 498"/>
                  <a:gd name="T13" fmla="*/ 2147483647 h 1183"/>
                  <a:gd name="T14" fmla="*/ 2147483647 w 498"/>
                  <a:gd name="T15" fmla="*/ 2147483647 h 1183"/>
                  <a:gd name="T16" fmla="*/ 2147483647 w 498"/>
                  <a:gd name="T17" fmla="*/ 2147483647 h 1183"/>
                  <a:gd name="T18" fmla="*/ 2147483647 w 498"/>
                  <a:gd name="T19" fmla="*/ 2147483647 h 1183"/>
                  <a:gd name="T20" fmla="*/ 2147483647 w 498"/>
                  <a:gd name="T21" fmla="*/ 2147483647 h 1183"/>
                  <a:gd name="T22" fmla="*/ 2147483647 w 498"/>
                  <a:gd name="T23" fmla="*/ 2147483647 h 1183"/>
                  <a:gd name="T24" fmla="*/ 2147483647 w 498"/>
                  <a:gd name="T25" fmla="*/ 2147483647 h 1183"/>
                  <a:gd name="T26" fmla="*/ 2147483647 w 498"/>
                  <a:gd name="T27" fmla="*/ 2147483647 h 1183"/>
                  <a:gd name="T28" fmla="*/ 2147483647 w 498"/>
                  <a:gd name="T29" fmla="*/ 2147483647 h 1183"/>
                  <a:gd name="T30" fmla="*/ 2147483647 w 498"/>
                  <a:gd name="T31" fmla="*/ 2147483647 h 1183"/>
                  <a:gd name="T32" fmla="*/ 2147483647 w 498"/>
                  <a:gd name="T33" fmla="*/ 2147483647 h 1183"/>
                  <a:gd name="T34" fmla="*/ 2147483647 w 498"/>
                  <a:gd name="T35" fmla="*/ 2147483647 h 1183"/>
                  <a:gd name="T36" fmla="*/ 2147483647 w 498"/>
                  <a:gd name="T37" fmla="*/ 2147483647 h 1183"/>
                  <a:gd name="T38" fmla="*/ 2147483647 w 498"/>
                  <a:gd name="T39" fmla="*/ 2147483647 h 1183"/>
                  <a:gd name="T40" fmla="*/ 2147483647 w 498"/>
                  <a:gd name="T41" fmla="*/ 2147483647 h 1183"/>
                  <a:gd name="T42" fmla="*/ 2147483647 w 498"/>
                  <a:gd name="T43" fmla="*/ 2147483647 h 1183"/>
                  <a:gd name="T44" fmla="*/ 2147483647 w 498"/>
                  <a:gd name="T45" fmla="*/ 2147483647 h 1183"/>
                  <a:gd name="T46" fmla="*/ 2147483647 w 498"/>
                  <a:gd name="T47" fmla="*/ 2147483647 h 1183"/>
                  <a:gd name="T48" fmla="*/ 2147483647 w 498"/>
                  <a:gd name="T49" fmla="*/ 2147483647 h 1183"/>
                  <a:gd name="T50" fmla="*/ 2147483647 w 498"/>
                  <a:gd name="T51" fmla="*/ 2147483647 h 1183"/>
                  <a:gd name="T52" fmla="*/ 2147483647 w 498"/>
                  <a:gd name="T53" fmla="*/ 2147483647 h 1183"/>
                  <a:gd name="T54" fmla="*/ 2147483647 w 498"/>
                  <a:gd name="T55" fmla="*/ 2147483647 h 1183"/>
                  <a:gd name="T56" fmla="*/ 2147483647 w 498"/>
                  <a:gd name="T57" fmla="*/ 2147483647 h 1183"/>
                  <a:gd name="T58" fmla="*/ 2147483647 w 498"/>
                  <a:gd name="T59" fmla="*/ 2147483647 h 1183"/>
                  <a:gd name="T60" fmla="*/ 2147483647 w 498"/>
                  <a:gd name="T61" fmla="*/ 2147483647 h 1183"/>
                  <a:gd name="T62" fmla="*/ 2147483647 w 498"/>
                  <a:gd name="T63" fmla="*/ 2147483647 h 1183"/>
                  <a:gd name="T64" fmla="*/ 2147483647 w 498"/>
                  <a:gd name="T65" fmla="*/ 2147483647 h 1183"/>
                  <a:gd name="T66" fmla="*/ 2147483647 w 498"/>
                  <a:gd name="T67" fmla="*/ 2147483647 h 1183"/>
                  <a:gd name="T68" fmla="*/ 2147483647 w 498"/>
                  <a:gd name="T69" fmla="*/ 2147483647 h 1183"/>
                  <a:gd name="T70" fmla="*/ 2147483647 w 498"/>
                  <a:gd name="T71" fmla="*/ 2147483647 h 1183"/>
                  <a:gd name="T72" fmla="*/ 2147483647 w 498"/>
                  <a:gd name="T73" fmla="*/ 2147483647 h 1183"/>
                  <a:gd name="T74" fmla="*/ 2147483647 w 498"/>
                  <a:gd name="T75" fmla="*/ 2147483647 h 1183"/>
                  <a:gd name="T76" fmla="*/ 2147483647 w 498"/>
                  <a:gd name="T77" fmla="*/ 2147483647 h 1183"/>
                  <a:gd name="T78" fmla="*/ 2147483647 w 498"/>
                  <a:gd name="T79" fmla="*/ 2147483647 h 1183"/>
                  <a:gd name="T80" fmla="*/ 2147483647 w 498"/>
                  <a:gd name="T81" fmla="*/ 2147483647 h 1183"/>
                  <a:gd name="T82" fmla="*/ 2147483647 w 498"/>
                  <a:gd name="T83" fmla="*/ 2147483647 h 11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98" h="1183">
                    <a:moveTo>
                      <a:pt x="0" y="0"/>
                    </a:moveTo>
                    <a:lnTo>
                      <a:pt x="144" y="0"/>
                    </a:lnTo>
                    <a:lnTo>
                      <a:pt x="144" y="28"/>
                    </a:lnTo>
                    <a:lnTo>
                      <a:pt x="149" y="33"/>
                    </a:lnTo>
                    <a:lnTo>
                      <a:pt x="149" y="89"/>
                    </a:lnTo>
                    <a:lnTo>
                      <a:pt x="153" y="94"/>
                    </a:lnTo>
                    <a:lnTo>
                      <a:pt x="153" y="135"/>
                    </a:lnTo>
                    <a:lnTo>
                      <a:pt x="158" y="140"/>
                    </a:lnTo>
                    <a:lnTo>
                      <a:pt x="158" y="177"/>
                    </a:lnTo>
                    <a:lnTo>
                      <a:pt x="163" y="182"/>
                    </a:lnTo>
                    <a:lnTo>
                      <a:pt x="163" y="210"/>
                    </a:lnTo>
                    <a:lnTo>
                      <a:pt x="167" y="215"/>
                    </a:lnTo>
                    <a:lnTo>
                      <a:pt x="167" y="243"/>
                    </a:lnTo>
                    <a:lnTo>
                      <a:pt x="172" y="247"/>
                    </a:lnTo>
                    <a:lnTo>
                      <a:pt x="172" y="275"/>
                    </a:lnTo>
                    <a:lnTo>
                      <a:pt x="177" y="280"/>
                    </a:lnTo>
                    <a:lnTo>
                      <a:pt x="177" y="308"/>
                    </a:lnTo>
                    <a:lnTo>
                      <a:pt x="181" y="312"/>
                    </a:lnTo>
                    <a:lnTo>
                      <a:pt x="181" y="336"/>
                    </a:lnTo>
                    <a:lnTo>
                      <a:pt x="186" y="340"/>
                    </a:lnTo>
                    <a:lnTo>
                      <a:pt x="186" y="364"/>
                    </a:lnTo>
                    <a:lnTo>
                      <a:pt x="191" y="368"/>
                    </a:lnTo>
                    <a:lnTo>
                      <a:pt x="191" y="387"/>
                    </a:lnTo>
                    <a:lnTo>
                      <a:pt x="195" y="392"/>
                    </a:lnTo>
                    <a:lnTo>
                      <a:pt x="195" y="410"/>
                    </a:lnTo>
                    <a:lnTo>
                      <a:pt x="200" y="415"/>
                    </a:lnTo>
                    <a:lnTo>
                      <a:pt x="200" y="438"/>
                    </a:lnTo>
                    <a:lnTo>
                      <a:pt x="205" y="443"/>
                    </a:lnTo>
                    <a:lnTo>
                      <a:pt x="205" y="461"/>
                    </a:lnTo>
                    <a:lnTo>
                      <a:pt x="209" y="466"/>
                    </a:lnTo>
                    <a:lnTo>
                      <a:pt x="209" y="485"/>
                    </a:lnTo>
                    <a:lnTo>
                      <a:pt x="214" y="489"/>
                    </a:lnTo>
                    <a:lnTo>
                      <a:pt x="214" y="503"/>
                    </a:lnTo>
                    <a:lnTo>
                      <a:pt x="219" y="508"/>
                    </a:lnTo>
                    <a:lnTo>
                      <a:pt x="219" y="527"/>
                    </a:lnTo>
                    <a:lnTo>
                      <a:pt x="223" y="531"/>
                    </a:lnTo>
                    <a:lnTo>
                      <a:pt x="223" y="550"/>
                    </a:lnTo>
                    <a:lnTo>
                      <a:pt x="228" y="555"/>
                    </a:lnTo>
                    <a:lnTo>
                      <a:pt x="228" y="569"/>
                    </a:lnTo>
                    <a:lnTo>
                      <a:pt x="233" y="573"/>
                    </a:lnTo>
                    <a:lnTo>
                      <a:pt x="233" y="592"/>
                    </a:lnTo>
                    <a:lnTo>
                      <a:pt x="237" y="597"/>
                    </a:lnTo>
                    <a:lnTo>
                      <a:pt x="237" y="606"/>
                    </a:lnTo>
                    <a:lnTo>
                      <a:pt x="242" y="610"/>
                    </a:lnTo>
                    <a:lnTo>
                      <a:pt x="242" y="629"/>
                    </a:lnTo>
                    <a:lnTo>
                      <a:pt x="247" y="634"/>
                    </a:lnTo>
                    <a:lnTo>
                      <a:pt x="247" y="648"/>
                    </a:lnTo>
                    <a:lnTo>
                      <a:pt x="251" y="652"/>
                    </a:lnTo>
                    <a:lnTo>
                      <a:pt x="251" y="662"/>
                    </a:lnTo>
                    <a:lnTo>
                      <a:pt x="256" y="666"/>
                    </a:lnTo>
                    <a:lnTo>
                      <a:pt x="256" y="680"/>
                    </a:lnTo>
                    <a:lnTo>
                      <a:pt x="261" y="685"/>
                    </a:lnTo>
                    <a:lnTo>
                      <a:pt x="261" y="699"/>
                    </a:lnTo>
                    <a:lnTo>
                      <a:pt x="265" y="704"/>
                    </a:lnTo>
                    <a:lnTo>
                      <a:pt x="265" y="718"/>
                    </a:lnTo>
                    <a:lnTo>
                      <a:pt x="270" y="722"/>
                    </a:lnTo>
                    <a:lnTo>
                      <a:pt x="270" y="732"/>
                    </a:lnTo>
                    <a:lnTo>
                      <a:pt x="275" y="736"/>
                    </a:lnTo>
                    <a:lnTo>
                      <a:pt x="275" y="750"/>
                    </a:lnTo>
                    <a:lnTo>
                      <a:pt x="279" y="755"/>
                    </a:lnTo>
                    <a:lnTo>
                      <a:pt x="279" y="764"/>
                    </a:lnTo>
                    <a:lnTo>
                      <a:pt x="284" y="769"/>
                    </a:lnTo>
                    <a:lnTo>
                      <a:pt x="284" y="778"/>
                    </a:lnTo>
                    <a:lnTo>
                      <a:pt x="288" y="783"/>
                    </a:lnTo>
                    <a:lnTo>
                      <a:pt x="288" y="792"/>
                    </a:lnTo>
                    <a:lnTo>
                      <a:pt x="293" y="797"/>
                    </a:lnTo>
                    <a:lnTo>
                      <a:pt x="293" y="811"/>
                    </a:lnTo>
                    <a:lnTo>
                      <a:pt x="298" y="815"/>
                    </a:lnTo>
                    <a:lnTo>
                      <a:pt x="298" y="825"/>
                    </a:lnTo>
                    <a:lnTo>
                      <a:pt x="302" y="829"/>
                    </a:lnTo>
                    <a:lnTo>
                      <a:pt x="302" y="839"/>
                    </a:lnTo>
                    <a:lnTo>
                      <a:pt x="307" y="843"/>
                    </a:lnTo>
                    <a:lnTo>
                      <a:pt x="307" y="853"/>
                    </a:lnTo>
                    <a:lnTo>
                      <a:pt x="312" y="857"/>
                    </a:lnTo>
                    <a:lnTo>
                      <a:pt x="312" y="862"/>
                    </a:lnTo>
                    <a:lnTo>
                      <a:pt x="316" y="867"/>
                    </a:lnTo>
                    <a:lnTo>
                      <a:pt x="316" y="876"/>
                    </a:lnTo>
                    <a:lnTo>
                      <a:pt x="321" y="881"/>
                    </a:lnTo>
                    <a:lnTo>
                      <a:pt x="321" y="890"/>
                    </a:lnTo>
                    <a:lnTo>
                      <a:pt x="326" y="895"/>
                    </a:lnTo>
                    <a:lnTo>
                      <a:pt x="326" y="904"/>
                    </a:lnTo>
                    <a:lnTo>
                      <a:pt x="335" y="913"/>
                    </a:lnTo>
                    <a:lnTo>
                      <a:pt x="335" y="923"/>
                    </a:lnTo>
                    <a:lnTo>
                      <a:pt x="340" y="927"/>
                    </a:lnTo>
                    <a:lnTo>
                      <a:pt x="340" y="936"/>
                    </a:lnTo>
                    <a:lnTo>
                      <a:pt x="344" y="941"/>
                    </a:lnTo>
                    <a:lnTo>
                      <a:pt x="344" y="946"/>
                    </a:lnTo>
                    <a:lnTo>
                      <a:pt x="349" y="950"/>
                    </a:lnTo>
                    <a:lnTo>
                      <a:pt x="349" y="955"/>
                    </a:lnTo>
                    <a:lnTo>
                      <a:pt x="354" y="960"/>
                    </a:lnTo>
                    <a:lnTo>
                      <a:pt x="354" y="969"/>
                    </a:lnTo>
                    <a:lnTo>
                      <a:pt x="363" y="978"/>
                    </a:lnTo>
                    <a:lnTo>
                      <a:pt x="363" y="988"/>
                    </a:lnTo>
                    <a:lnTo>
                      <a:pt x="368" y="992"/>
                    </a:lnTo>
                    <a:lnTo>
                      <a:pt x="368" y="997"/>
                    </a:lnTo>
                    <a:lnTo>
                      <a:pt x="372" y="1002"/>
                    </a:lnTo>
                    <a:lnTo>
                      <a:pt x="372" y="1006"/>
                    </a:lnTo>
                    <a:lnTo>
                      <a:pt x="377" y="1011"/>
                    </a:lnTo>
                    <a:lnTo>
                      <a:pt x="377" y="1016"/>
                    </a:lnTo>
                    <a:lnTo>
                      <a:pt x="382" y="1020"/>
                    </a:lnTo>
                    <a:lnTo>
                      <a:pt x="382" y="1025"/>
                    </a:lnTo>
                    <a:lnTo>
                      <a:pt x="386" y="1030"/>
                    </a:lnTo>
                    <a:lnTo>
                      <a:pt x="386" y="1034"/>
                    </a:lnTo>
                    <a:lnTo>
                      <a:pt x="396" y="1044"/>
                    </a:lnTo>
                    <a:lnTo>
                      <a:pt x="396" y="1053"/>
                    </a:lnTo>
                    <a:lnTo>
                      <a:pt x="400" y="1058"/>
                    </a:lnTo>
                    <a:lnTo>
                      <a:pt x="410" y="1067"/>
                    </a:lnTo>
                    <a:lnTo>
                      <a:pt x="410" y="1076"/>
                    </a:lnTo>
                    <a:lnTo>
                      <a:pt x="414" y="1081"/>
                    </a:lnTo>
                    <a:lnTo>
                      <a:pt x="424" y="1090"/>
                    </a:lnTo>
                    <a:lnTo>
                      <a:pt x="424" y="1095"/>
                    </a:lnTo>
                    <a:lnTo>
                      <a:pt x="433" y="1104"/>
                    </a:lnTo>
                    <a:lnTo>
                      <a:pt x="433" y="1109"/>
                    </a:lnTo>
                    <a:lnTo>
                      <a:pt x="442" y="1118"/>
                    </a:lnTo>
                    <a:lnTo>
                      <a:pt x="442" y="1123"/>
                    </a:lnTo>
                    <a:lnTo>
                      <a:pt x="447" y="1127"/>
                    </a:lnTo>
                    <a:lnTo>
                      <a:pt x="456" y="1137"/>
                    </a:lnTo>
                    <a:lnTo>
                      <a:pt x="456" y="1141"/>
                    </a:lnTo>
                    <a:lnTo>
                      <a:pt x="461" y="1146"/>
                    </a:lnTo>
                    <a:lnTo>
                      <a:pt x="465" y="1151"/>
                    </a:lnTo>
                    <a:lnTo>
                      <a:pt x="475" y="1160"/>
                    </a:lnTo>
                    <a:lnTo>
                      <a:pt x="470" y="1160"/>
                    </a:lnTo>
                    <a:lnTo>
                      <a:pt x="475" y="1160"/>
                    </a:lnTo>
                    <a:lnTo>
                      <a:pt x="479" y="1165"/>
                    </a:lnTo>
                    <a:lnTo>
                      <a:pt x="489" y="1174"/>
                    </a:lnTo>
                    <a:lnTo>
                      <a:pt x="489" y="1179"/>
                    </a:lnTo>
                    <a:lnTo>
                      <a:pt x="493" y="1179"/>
                    </a:lnTo>
                    <a:lnTo>
                      <a:pt x="498" y="1183"/>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536" name="Group 535"/>
          <p:cNvGrpSpPr>
            <a:grpSpLocks/>
          </p:cNvGrpSpPr>
          <p:nvPr/>
        </p:nvGrpSpPr>
        <p:grpSpPr bwMode="auto">
          <a:xfrm>
            <a:off x="1209675" y="1028700"/>
            <a:ext cx="2935288" cy="2195513"/>
            <a:chOff x="1232139" y="719052"/>
            <a:chExt cx="2935000" cy="2195307"/>
          </a:xfrm>
        </p:grpSpPr>
        <p:sp>
          <p:nvSpPr>
            <p:cNvPr id="16537" name="Freeform 54"/>
            <p:cNvSpPr>
              <a:spLocks/>
            </p:cNvSpPr>
            <p:nvPr/>
          </p:nvSpPr>
          <p:spPr bwMode="auto">
            <a:xfrm>
              <a:off x="1232139" y="719052"/>
              <a:ext cx="703194" cy="2195307"/>
            </a:xfrm>
            <a:custGeom>
              <a:avLst/>
              <a:gdLst>
                <a:gd name="T0" fmla="*/ 2147483647 w 443"/>
                <a:gd name="T1" fmla="*/ 2147483647 h 1383"/>
                <a:gd name="T2" fmla="*/ 2147483647 w 443"/>
                <a:gd name="T3" fmla="*/ 2147483647 h 1383"/>
                <a:gd name="T4" fmla="*/ 2147483647 w 443"/>
                <a:gd name="T5" fmla="*/ 0 h 1383"/>
                <a:gd name="T6" fmla="*/ 2147483647 w 443"/>
                <a:gd name="T7" fmla="*/ 2147483647 h 1383"/>
                <a:gd name="T8" fmla="*/ 2147483647 w 443"/>
                <a:gd name="T9" fmla="*/ 2147483647 h 1383"/>
                <a:gd name="T10" fmla="*/ 2147483647 w 443"/>
                <a:gd name="T11" fmla="*/ 2147483647 h 1383"/>
                <a:gd name="T12" fmla="*/ 2147483647 w 443"/>
                <a:gd name="T13" fmla="*/ 2147483647 h 1383"/>
                <a:gd name="T14" fmla="*/ 2147483647 w 443"/>
                <a:gd name="T15" fmla="*/ 2147483647 h 1383"/>
                <a:gd name="T16" fmla="*/ 2147483647 w 443"/>
                <a:gd name="T17" fmla="*/ 2147483647 h 1383"/>
                <a:gd name="T18" fmla="*/ 2147483647 w 443"/>
                <a:gd name="T19" fmla="*/ 2147483647 h 1383"/>
                <a:gd name="T20" fmla="*/ 2147483647 w 443"/>
                <a:gd name="T21" fmla="*/ 2147483647 h 1383"/>
                <a:gd name="T22" fmla="*/ 2147483647 w 443"/>
                <a:gd name="T23" fmla="*/ 2147483647 h 1383"/>
                <a:gd name="T24" fmla="*/ 2147483647 w 443"/>
                <a:gd name="T25" fmla="*/ 2147483647 h 1383"/>
                <a:gd name="T26" fmla="*/ 2147483647 w 443"/>
                <a:gd name="T27" fmla="*/ 2147483647 h 1383"/>
                <a:gd name="T28" fmla="*/ 2147483647 w 443"/>
                <a:gd name="T29" fmla="*/ 2147483647 h 1383"/>
                <a:gd name="T30" fmla="*/ 2147483647 w 443"/>
                <a:gd name="T31" fmla="*/ 2147483647 h 1383"/>
                <a:gd name="T32" fmla="*/ 2147483647 w 443"/>
                <a:gd name="T33" fmla="*/ 2147483647 h 1383"/>
                <a:gd name="T34" fmla="*/ 2147483647 w 443"/>
                <a:gd name="T35" fmla="*/ 2147483647 h 1383"/>
                <a:gd name="T36" fmla="*/ 2147483647 w 443"/>
                <a:gd name="T37" fmla="*/ 2147483647 h 1383"/>
                <a:gd name="T38" fmla="*/ 2147483647 w 443"/>
                <a:gd name="T39" fmla="*/ 2147483647 h 1383"/>
                <a:gd name="T40" fmla="*/ 2147483647 w 443"/>
                <a:gd name="T41" fmla="*/ 2147483647 h 1383"/>
                <a:gd name="T42" fmla="*/ 2147483647 w 443"/>
                <a:gd name="T43" fmla="*/ 2147483647 h 1383"/>
                <a:gd name="T44" fmla="*/ 2147483647 w 443"/>
                <a:gd name="T45" fmla="*/ 2147483647 h 1383"/>
                <a:gd name="T46" fmla="*/ 2147483647 w 443"/>
                <a:gd name="T47" fmla="*/ 2147483647 h 1383"/>
                <a:gd name="T48" fmla="*/ 2147483647 w 443"/>
                <a:gd name="T49" fmla="*/ 2147483647 h 1383"/>
                <a:gd name="T50" fmla="*/ 2147483647 w 443"/>
                <a:gd name="T51" fmla="*/ 2147483647 h 1383"/>
                <a:gd name="T52" fmla="*/ 2147483647 w 443"/>
                <a:gd name="T53" fmla="*/ 2147483647 h 1383"/>
                <a:gd name="T54" fmla="*/ 2147483647 w 443"/>
                <a:gd name="T55" fmla="*/ 2147483647 h 1383"/>
                <a:gd name="T56" fmla="*/ 2147483647 w 443"/>
                <a:gd name="T57" fmla="*/ 2147483647 h 1383"/>
                <a:gd name="T58" fmla="*/ 2147483647 w 443"/>
                <a:gd name="T59" fmla="*/ 2147483647 h 1383"/>
                <a:gd name="T60" fmla="*/ 2147483647 w 443"/>
                <a:gd name="T61" fmla="*/ 2147483647 h 1383"/>
                <a:gd name="T62" fmla="*/ 2147483647 w 443"/>
                <a:gd name="T63" fmla="*/ 2147483647 h 1383"/>
                <a:gd name="T64" fmla="*/ 2147483647 w 443"/>
                <a:gd name="T65" fmla="*/ 2147483647 h 1383"/>
                <a:gd name="T66" fmla="*/ 2147483647 w 443"/>
                <a:gd name="T67" fmla="*/ 2147483647 h 1383"/>
                <a:gd name="T68" fmla="*/ 2147483647 w 443"/>
                <a:gd name="T69" fmla="*/ 2147483647 h 1383"/>
                <a:gd name="T70" fmla="*/ 2147483647 w 443"/>
                <a:gd name="T71" fmla="*/ 2147483647 h 1383"/>
                <a:gd name="T72" fmla="*/ 2147483647 w 443"/>
                <a:gd name="T73" fmla="*/ 2147483647 h 1383"/>
                <a:gd name="T74" fmla="*/ 2147483647 w 443"/>
                <a:gd name="T75" fmla="*/ 2147483647 h 1383"/>
                <a:gd name="T76" fmla="*/ 2147483647 w 443"/>
                <a:gd name="T77" fmla="*/ 2147483647 h 1383"/>
                <a:gd name="T78" fmla="*/ 2147483647 w 443"/>
                <a:gd name="T79" fmla="*/ 2147483647 h 1383"/>
                <a:gd name="T80" fmla="*/ 2147483647 w 443"/>
                <a:gd name="T81" fmla="*/ 2147483647 h 1383"/>
                <a:gd name="T82" fmla="*/ 2147483647 w 443"/>
                <a:gd name="T83" fmla="*/ 2147483647 h 13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43" h="1383">
                  <a:moveTo>
                    <a:pt x="0" y="1383"/>
                  </a:moveTo>
                  <a:lnTo>
                    <a:pt x="140" y="1383"/>
                  </a:lnTo>
                  <a:lnTo>
                    <a:pt x="140" y="754"/>
                  </a:lnTo>
                  <a:lnTo>
                    <a:pt x="145" y="750"/>
                  </a:lnTo>
                  <a:lnTo>
                    <a:pt x="145" y="149"/>
                  </a:lnTo>
                  <a:lnTo>
                    <a:pt x="149" y="144"/>
                  </a:lnTo>
                  <a:lnTo>
                    <a:pt x="149" y="14"/>
                  </a:lnTo>
                  <a:lnTo>
                    <a:pt x="154" y="9"/>
                  </a:lnTo>
                  <a:lnTo>
                    <a:pt x="154" y="0"/>
                  </a:lnTo>
                  <a:lnTo>
                    <a:pt x="154" y="5"/>
                  </a:lnTo>
                  <a:lnTo>
                    <a:pt x="159" y="9"/>
                  </a:lnTo>
                  <a:lnTo>
                    <a:pt x="159" y="28"/>
                  </a:lnTo>
                  <a:lnTo>
                    <a:pt x="163" y="32"/>
                  </a:lnTo>
                  <a:lnTo>
                    <a:pt x="163" y="56"/>
                  </a:lnTo>
                  <a:lnTo>
                    <a:pt x="168" y="60"/>
                  </a:lnTo>
                  <a:lnTo>
                    <a:pt x="168" y="88"/>
                  </a:lnTo>
                  <a:lnTo>
                    <a:pt x="173" y="93"/>
                  </a:lnTo>
                  <a:lnTo>
                    <a:pt x="173" y="116"/>
                  </a:lnTo>
                  <a:lnTo>
                    <a:pt x="177" y="121"/>
                  </a:lnTo>
                  <a:lnTo>
                    <a:pt x="177" y="144"/>
                  </a:lnTo>
                  <a:lnTo>
                    <a:pt x="182" y="149"/>
                  </a:lnTo>
                  <a:lnTo>
                    <a:pt x="182" y="172"/>
                  </a:lnTo>
                  <a:lnTo>
                    <a:pt x="187" y="177"/>
                  </a:lnTo>
                  <a:lnTo>
                    <a:pt x="187" y="195"/>
                  </a:lnTo>
                  <a:lnTo>
                    <a:pt x="191" y="200"/>
                  </a:lnTo>
                  <a:lnTo>
                    <a:pt x="191" y="223"/>
                  </a:lnTo>
                  <a:lnTo>
                    <a:pt x="196" y="228"/>
                  </a:lnTo>
                  <a:lnTo>
                    <a:pt x="196" y="247"/>
                  </a:lnTo>
                  <a:lnTo>
                    <a:pt x="201" y="251"/>
                  </a:lnTo>
                  <a:lnTo>
                    <a:pt x="201" y="270"/>
                  </a:lnTo>
                  <a:lnTo>
                    <a:pt x="205" y="275"/>
                  </a:lnTo>
                  <a:lnTo>
                    <a:pt x="205" y="293"/>
                  </a:lnTo>
                  <a:lnTo>
                    <a:pt x="210" y="298"/>
                  </a:lnTo>
                  <a:lnTo>
                    <a:pt x="210" y="317"/>
                  </a:lnTo>
                  <a:lnTo>
                    <a:pt x="215" y="321"/>
                  </a:lnTo>
                  <a:lnTo>
                    <a:pt x="215" y="340"/>
                  </a:lnTo>
                  <a:lnTo>
                    <a:pt x="219" y="344"/>
                  </a:lnTo>
                  <a:lnTo>
                    <a:pt x="219" y="358"/>
                  </a:lnTo>
                  <a:lnTo>
                    <a:pt x="224" y="363"/>
                  </a:lnTo>
                  <a:lnTo>
                    <a:pt x="224" y="382"/>
                  </a:lnTo>
                  <a:lnTo>
                    <a:pt x="228" y="386"/>
                  </a:lnTo>
                  <a:lnTo>
                    <a:pt x="228" y="405"/>
                  </a:lnTo>
                  <a:lnTo>
                    <a:pt x="233" y="410"/>
                  </a:lnTo>
                  <a:lnTo>
                    <a:pt x="233" y="424"/>
                  </a:lnTo>
                  <a:lnTo>
                    <a:pt x="238" y="428"/>
                  </a:lnTo>
                  <a:lnTo>
                    <a:pt x="238" y="447"/>
                  </a:lnTo>
                  <a:lnTo>
                    <a:pt x="242" y="452"/>
                  </a:lnTo>
                  <a:lnTo>
                    <a:pt x="242" y="466"/>
                  </a:lnTo>
                  <a:lnTo>
                    <a:pt x="247" y="470"/>
                  </a:lnTo>
                  <a:lnTo>
                    <a:pt x="247" y="484"/>
                  </a:lnTo>
                  <a:lnTo>
                    <a:pt x="252" y="489"/>
                  </a:lnTo>
                  <a:lnTo>
                    <a:pt x="252" y="507"/>
                  </a:lnTo>
                  <a:lnTo>
                    <a:pt x="256" y="512"/>
                  </a:lnTo>
                  <a:lnTo>
                    <a:pt x="256" y="526"/>
                  </a:lnTo>
                  <a:lnTo>
                    <a:pt x="261" y="531"/>
                  </a:lnTo>
                  <a:lnTo>
                    <a:pt x="261" y="545"/>
                  </a:lnTo>
                  <a:lnTo>
                    <a:pt x="266" y="549"/>
                  </a:lnTo>
                  <a:lnTo>
                    <a:pt x="266" y="563"/>
                  </a:lnTo>
                  <a:lnTo>
                    <a:pt x="270" y="568"/>
                  </a:lnTo>
                  <a:lnTo>
                    <a:pt x="270" y="582"/>
                  </a:lnTo>
                  <a:lnTo>
                    <a:pt x="275" y="587"/>
                  </a:lnTo>
                  <a:lnTo>
                    <a:pt x="275" y="601"/>
                  </a:lnTo>
                  <a:lnTo>
                    <a:pt x="280" y="605"/>
                  </a:lnTo>
                  <a:lnTo>
                    <a:pt x="280" y="619"/>
                  </a:lnTo>
                  <a:lnTo>
                    <a:pt x="284" y="624"/>
                  </a:lnTo>
                  <a:lnTo>
                    <a:pt x="284" y="638"/>
                  </a:lnTo>
                  <a:lnTo>
                    <a:pt x="289" y="643"/>
                  </a:lnTo>
                  <a:lnTo>
                    <a:pt x="289" y="656"/>
                  </a:lnTo>
                  <a:lnTo>
                    <a:pt x="294" y="661"/>
                  </a:lnTo>
                  <a:lnTo>
                    <a:pt x="294" y="670"/>
                  </a:lnTo>
                  <a:lnTo>
                    <a:pt x="298" y="675"/>
                  </a:lnTo>
                  <a:lnTo>
                    <a:pt x="298" y="689"/>
                  </a:lnTo>
                  <a:lnTo>
                    <a:pt x="303" y="694"/>
                  </a:lnTo>
                  <a:lnTo>
                    <a:pt x="303" y="708"/>
                  </a:lnTo>
                  <a:lnTo>
                    <a:pt x="308" y="712"/>
                  </a:lnTo>
                  <a:lnTo>
                    <a:pt x="308" y="722"/>
                  </a:lnTo>
                  <a:lnTo>
                    <a:pt x="312" y="726"/>
                  </a:lnTo>
                  <a:lnTo>
                    <a:pt x="312" y="736"/>
                  </a:lnTo>
                  <a:lnTo>
                    <a:pt x="317" y="740"/>
                  </a:lnTo>
                  <a:lnTo>
                    <a:pt x="317" y="754"/>
                  </a:lnTo>
                  <a:lnTo>
                    <a:pt x="322" y="759"/>
                  </a:lnTo>
                  <a:lnTo>
                    <a:pt x="322" y="768"/>
                  </a:lnTo>
                  <a:lnTo>
                    <a:pt x="326" y="773"/>
                  </a:lnTo>
                  <a:lnTo>
                    <a:pt x="326" y="782"/>
                  </a:lnTo>
                  <a:lnTo>
                    <a:pt x="331" y="787"/>
                  </a:lnTo>
                  <a:lnTo>
                    <a:pt x="331" y="801"/>
                  </a:lnTo>
                  <a:lnTo>
                    <a:pt x="336" y="806"/>
                  </a:lnTo>
                  <a:lnTo>
                    <a:pt x="336" y="810"/>
                  </a:lnTo>
                  <a:lnTo>
                    <a:pt x="340" y="815"/>
                  </a:lnTo>
                  <a:lnTo>
                    <a:pt x="340" y="829"/>
                  </a:lnTo>
                  <a:lnTo>
                    <a:pt x="345" y="833"/>
                  </a:lnTo>
                  <a:lnTo>
                    <a:pt x="345" y="843"/>
                  </a:lnTo>
                  <a:lnTo>
                    <a:pt x="350" y="847"/>
                  </a:lnTo>
                  <a:lnTo>
                    <a:pt x="350" y="857"/>
                  </a:lnTo>
                  <a:lnTo>
                    <a:pt x="354" y="861"/>
                  </a:lnTo>
                  <a:lnTo>
                    <a:pt x="354" y="866"/>
                  </a:lnTo>
                  <a:lnTo>
                    <a:pt x="359" y="871"/>
                  </a:lnTo>
                  <a:lnTo>
                    <a:pt x="359" y="880"/>
                  </a:lnTo>
                  <a:lnTo>
                    <a:pt x="364" y="885"/>
                  </a:lnTo>
                  <a:lnTo>
                    <a:pt x="364" y="894"/>
                  </a:lnTo>
                  <a:lnTo>
                    <a:pt x="368" y="899"/>
                  </a:lnTo>
                  <a:lnTo>
                    <a:pt x="368" y="908"/>
                  </a:lnTo>
                  <a:lnTo>
                    <a:pt x="373" y="913"/>
                  </a:lnTo>
                  <a:lnTo>
                    <a:pt x="373" y="917"/>
                  </a:lnTo>
                  <a:lnTo>
                    <a:pt x="378" y="922"/>
                  </a:lnTo>
                  <a:lnTo>
                    <a:pt x="378" y="931"/>
                  </a:lnTo>
                  <a:lnTo>
                    <a:pt x="382" y="936"/>
                  </a:lnTo>
                  <a:lnTo>
                    <a:pt x="382" y="945"/>
                  </a:lnTo>
                  <a:lnTo>
                    <a:pt x="387" y="950"/>
                  </a:lnTo>
                  <a:lnTo>
                    <a:pt x="387" y="955"/>
                  </a:lnTo>
                  <a:lnTo>
                    <a:pt x="391" y="959"/>
                  </a:lnTo>
                  <a:lnTo>
                    <a:pt x="391" y="964"/>
                  </a:lnTo>
                  <a:lnTo>
                    <a:pt x="396" y="969"/>
                  </a:lnTo>
                  <a:lnTo>
                    <a:pt x="396" y="978"/>
                  </a:lnTo>
                  <a:lnTo>
                    <a:pt x="401" y="982"/>
                  </a:lnTo>
                  <a:lnTo>
                    <a:pt x="401" y="987"/>
                  </a:lnTo>
                  <a:lnTo>
                    <a:pt x="405" y="992"/>
                  </a:lnTo>
                  <a:lnTo>
                    <a:pt x="405" y="996"/>
                  </a:lnTo>
                  <a:lnTo>
                    <a:pt x="410" y="1001"/>
                  </a:lnTo>
                  <a:lnTo>
                    <a:pt x="410" y="1010"/>
                  </a:lnTo>
                  <a:lnTo>
                    <a:pt x="415" y="1015"/>
                  </a:lnTo>
                  <a:lnTo>
                    <a:pt x="419" y="1020"/>
                  </a:lnTo>
                  <a:lnTo>
                    <a:pt x="419" y="1029"/>
                  </a:lnTo>
                  <a:lnTo>
                    <a:pt x="424" y="1034"/>
                  </a:lnTo>
                  <a:lnTo>
                    <a:pt x="424" y="1038"/>
                  </a:lnTo>
                  <a:lnTo>
                    <a:pt x="433" y="1048"/>
                  </a:lnTo>
                  <a:lnTo>
                    <a:pt x="433" y="1057"/>
                  </a:lnTo>
                  <a:lnTo>
                    <a:pt x="443" y="1066"/>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8" name="Freeform 55"/>
            <p:cNvSpPr>
              <a:spLocks/>
            </p:cNvSpPr>
            <p:nvPr/>
          </p:nvSpPr>
          <p:spPr bwMode="auto">
            <a:xfrm>
              <a:off x="1935333" y="2411168"/>
              <a:ext cx="915898" cy="488904"/>
            </a:xfrm>
            <a:custGeom>
              <a:avLst/>
              <a:gdLst>
                <a:gd name="T0" fmla="*/ 2147483647 w 577"/>
                <a:gd name="T1" fmla="*/ 2147483647 h 308"/>
                <a:gd name="T2" fmla="*/ 2147483647 w 577"/>
                <a:gd name="T3" fmla="*/ 2147483647 h 308"/>
                <a:gd name="T4" fmla="*/ 2147483647 w 577"/>
                <a:gd name="T5" fmla="*/ 2147483647 h 308"/>
                <a:gd name="T6" fmla="*/ 2147483647 w 577"/>
                <a:gd name="T7" fmla="*/ 2147483647 h 308"/>
                <a:gd name="T8" fmla="*/ 2147483647 w 577"/>
                <a:gd name="T9" fmla="*/ 2147483647 h 308"/>
                <a:gd name="T10" fmla="*/ 2147483647 w 577"/>
                <a:gd name="T11" fmla="*/ 2147483647 h 308"/>
                <a:gd name="T12" fmla="*/ 2147483647 w 577"/>
                <a:gd name="T13" fmla="*/ 2147483647 h 308"/>
                <a:gd name="T14" fmla="*/ 2147483647 w 577"/>
                <a:gd name="T15" fmla="*/ 2147483647 h 308"/>
                <a:gd name="T16" fmla="*/ 2147483647 w 577"/>
                <a:gd name="T17" fmla="*/ 2147483647 h 308"/>
                <a:gd name="T18" fmla="*/ 2147483647 w 577"/>
                <a:gd name="T19" fmla="*/ 2147483647 h 308"/>
                <a:gd name="T20" fmla="*/ 2147483647 w 577"/>
                <a:gd name="T21" fmla="*/ 2147483647 h 308"/>
                <a:gd name="T22" fmla="*/ 2147483647 w 577"/>
                <a:gd name="T23" fmla="*/ 2147483647 h 308"/>
                <a:gd name="T24" fmla="*/ 2147483647 w 577"/>
                <a:gd name="T25" fmla="*/ 2147483647 h 308"/>
                <a:gd name="T26" fmla="*/ 2147483647 w 577"/>
                <a:gd name="T27" fmla="*/ 2147483647 h 308"/>
                <a:gd name="T28" fmla="*/ 2147483647 w 577"/>
                <a:gd name="T29" fmla="*/ 2147483647 h 308"/>
                <a:gd name="T30" fmla="*/ 2147483647 w 577"/>
                <a:gd name="T31" fmla="*/ 2147483647 h 308"/>
                <a:gd name="T32" fmla="*/ 2147483647 w 577"/>
                <a:gd name="T33" fmla="*/ 2147483647 h 308"/>
                <a:gd name="T34" fmla="*/ 2147483647 w 577"/>
                <a:gd name="T35" fmla="*/ 2147483647 h 308"/>
                <a:gd name="T36" fmla="*/ 2147483647 w 577"/>
                <a:gd name="T37" fmla="*/ 2147483647 h 308"/>
                <a:gd name="T38" fmla="*/ 2147483647 w 577"/>
                <a:gd name="T39" fmla="*/ 2147483647 h 308"/>
                <a:gd name="T40" fmla="*/ 2147483647 w 577"/>
                <a:gd name="T41" fmla="*/ 2147483647 h 308"/>
                <a:gd name="T42" fmla="*/ 2147483647 w 577"/>
                <a:gd name="T43" fmla="*/ 2147483647 h 308"/>
                <a:gd name="T44" fmla="*/ 2147483647 w 577"/>
                <a:gd name="T45" fmla="*/ 2147483647 h 308"/>
                <a:gd name="T46" fmla="*/ 2147483647 w 577"/>
                <a:gd name="T47" fmla="*/ 2147483647 h 308"/>
                <a:gd name="T48" fmla="*/ 2147483647 w 577"/>
                <a:gd name="T49" fmla="*/ 2147483647 h 308"/>
                <a:gd name="T50" fmla="*/ 2147483647 w 577"/>
                <a:gd name="T51" fmla="*/ 2147483647 h 308"/>
                <a:gd name="T52" fmla="*/ 2147483647 w 577"/>
                <a:gd name="T53" fmla="*/ 2147483647 h 308"/>
                <a:gd name="T54" fmla="*/ 2147483647 w 577"/>
                <a:gd name="T55" fmla="*/ 2147483647 h 308"/>
                <a:gd name="T56" fmla="*/ 2147483647 w 577"/>
                <a:gd name="T57" fmla="*/ 2147483647 h 308"/>
                <a:gd name="T58" fmla="*/ 2147483647 w 577"/>
                <a:gd name="T59" fmla="*/ 2147483647 h 308"/>
                <a:gd name="T60" fmla="*/ 2147483647 w 577"/>
                <a:gd name="T61" fmla="*/ 2147483647 h 308"/>
                <a:gd name="T62" fmla="*/ 2147483647 w 577"/>
                <a:gd name="T63" fmla="*/ 2147483647 h 308"/>
                <a:gd name="T64" fmla="*/ 2147483647 w 577"/>
                <a:gd name="T65" fmla="*/ 2147483647 h 308"/>
                <a:gd name="T66" fmla="*/ 2147483647 w 577"/>
                <a:gd name="T67" fmla="*/ 2147483647 h 308"/>
                <a:gd name="T68" fmla="*/ 2147483647 w 577"/>
                <a:gd name="T69" fmla="*/ 2147483647 h 308"/>
                <a:gd name="T70" fmla="*/ 2147483647 w 577"/>
                <a:gd name="T71" fmla="*/ 2147483647 h 308"/>
                <a:gd name="T72" fmla="*/ 2147483647 w 577"/>
                <a:gd name="T73" fmla="*/ 2147483647 h 308"/>
                <a:gd name="T74" fmla="*/ 2147483647 w 577"/>
                <a:gd name="T75" fmla="*/ 2147483647 h 308"/>
                <a:gd name="T76" fmla="*/ 2147483647 w 577"/>
                <a:gd name="T77" fmla="*/ 2147483647 h 308"/>
                <a:gd name="T78" fmla="*/ 2147483647 w 577"/>
                <a:gd name="T79" fmla="*/ 2147483647 h 308"/>
                <a:gd name="T80" fmla="*/ 2147483647 w 577"/>
                <a:gd name="T81" fmla="*/ 2147483647 h 308"/>
                <a:gd name="T82" fmla="*/ 2147483647 w 577"/>
                <a:gd name="T83" fmla="*/ 2147483647 h 30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7" h="308">
                  <a:moveTo>
                    <a:pt x="0" y="0"/>
                  </a:moveTo>
                  <a:lnTo>
                    <a:pt x="0" y="10"/>
                  </a:lnTo>
                  <a:lnTo>
                    <a:pt x="4" y="14"/>
                  </a:lnTo>
                  <a:lnTo>
                    <a:pt x="9" y="19"/>
                  </a:lnTo>
                  <a:lnTo>
                    <a:pt x="9" y="24"/>
                  </a:lnTo>
                  <a:lnTo>
                    <a:pt x="14" y="28"/>
                  </a:lnTo>
                  <a:lnTo>
                    <a:pt x="18" y="33"/>
                  </a:lnTo>
                  <a:lnTo>
                    <a:pt x="18" y="42"/>
                  </a:lnTo>
                  <a:lnTo>
                    <a:pt x="23" y="47"/>
                  </a:lnTo>
                  <a:lnTo>
                    <a:pt x="32" y="56"/>
                  </a:lnTo>
                  <a:lnTo>
                    <a:pt x="32" y="61"/>
                  </a:lnTo>
                  <a:lnTo>
                    <a:pt x="42" y="70"/>
                  </a:lnTo>
                  <a:lnTo>
                    <a:pt x="42" y="75"/>
                  </a:lnTo>
                  <a:lnTo>
                    <a:pt x="46" y="79"/>
                  </a:lnTo>
                  <a:lnTo>
                    <a:pt x="56" y="89"/>
                  </a:lnTo>
                  <a:lnTo>
                    <a:pt x="56" y="93"/>
                  </a:lnTo>
                  <a:lnTo>
                    <a:pt x="60" y="98"/>
                  </a:lnTo>
                  <a:lnTo>
                    <a:pt x="70" y="107"/>
                  </a:lnTo>
                  <a:lnTo>
                    <a:pt x="70" y="112"/>
                  </a:lnTo>
                  <a:lnTo>
                    <a:pt x="74" y="117"/>
                  </a:lnTo>
                  <a:lnTo>
                    <a:pt x="79" y="121"/>
                  </a:lnTo>
                  <a:lnTo>
                    <a:pt x="88" y="131"/>
                  </a:lnTo>
                  <a:lnTo>
                    <a:pt x="88" y="135"/>
                  </a:lnTo>
                  <a:lnTo>
                    <a:pt x="93" y="140"/>
                  </a:lnTo>
                  <a:lnTo>
                    <a:pt x="98" y="145"/>
                  </a:lnTo>
                  <a:lnTo>
                    <a:pt x="102" y="149"/>
                  </a:lnTo>
                  <a:lnTo>
                    <a:pt x="107" y="154"/>
                  </a:lnTo>
                  <a:lnTo>
                    <a:pt x="111" y="159"/>
                  </a:lnTo>
                  <a:lnTo>
                    <a:pt x="116" y="163"/>
                  </a:lnTo>
                  <a:lnTo>
                    <a:pt x="121" y="168"/>
                  </a:lnTo>
                  <a:lnTo>
                    <a:pt x="125" y="173"/>
                  </a:lnTo>
                  <a:lnTo>
                    <a:pt x="130" y="177"/>
                  </a:lnTo>
                  <a:lnTo>
                    <a:pt x="135" y="182"/>
                  </a:lnTo>
                  <a:lnTo>
                    <a:pt x="139" y="187"/>
                  </a:lnTo>
                  <a:lnTo>
                    <a:pt x="144" y="191"/>
                  </a:lnTo>
                  <a:lnTo>
                    <a:pt x="149" y="191"/>
                  </a:lnTo>
                  <a:lnTo>
                    <a:pt x="153" y="196"/>
                  </a:lnTo>
                  <a:lnTo>
                    <a:pt x="158" y="201"/>
                  </a:lnTo>
                  <a:lnTo>
                    <a:pt x="163" y="205"/>
                  </a:lnTo>
                  <a:lnTo>
                    <a:pt x="167" y="205"/>
                  </a:lnTo>
                  <a:lnTo>
                    <a:pt x="172" y="210"/>
                  </a:lnTo>
                  <a:lnTo>
                    <a:pt x="177" y="215"/>
                  </a:lnTo>
                  <a:lnTo>
                    <a:pt x="181" y="215"/>
                  </a:lnTo>
                  <a:lnTo>
                    <a:pt x="186" y="219"/>
                  </a:lnTo>
                  <a:lnTo>
                    <a:pt x="191" y="224"/>
                  </a:lnTo>
                  <a:lnTo>
                    <a:pt x="195" y="224"/>
                  </a:lnTo>
                  <a:lnTo>
                    <a:pt x="200" y="229"/>
                  </a:lnTo>
                  <a:lnTo>
                    <a:pt x="205" y="229"/>
                  </a:lnTo>
                  <a:lnTo>
                    <a:pt x="209" y="233"/>
                  </a:lnTo>
                  <a:lnTo>
                    <a:pt x="214" y="233"/>
                  </a:lnTo>
                  <a:lnTo>
                    <a:pt x="219" y="238"/>
                  </a:lnTo>
                  <a:lnTo>
                    <a:pt x="223" y="238"/>
                  </a:lnTo>
                  <a:lnTo>
                    <a:pt x="228" y="242"/>
                  </a:lnTo>
                  <a:lnTo>
                    <a:pt x="233" y="242"/>
                  </a:lnTo>
                  <a:lnTo>
                    <a:pt x="237" y="247"/>
                  </a:lnTo>
                  <a:lnTo>
                    <a:pt x="242" y="247"/>
                  </a:lnTo>
                  <a:lnTo>
                    <a:pt x="247" y="252"/>
                  </a:lnTo>
                  <a:lnTo>
                    <a:pt x="251" y="252"/>
                  </a:lnTo>
                  <a:lnTo>
                    <a:pt x="256" y="252"/>
                  </a:lnTo>
                  <a:lnTo>
                    <a:pt x="261" y="256"/>
                  </a:lnTo>
                  <a:lnTo>
                    <a:pt x="265" y="256"/>
                  </a:lnTo>
                  <a:lnTo>
                    <a:pt x="270" y="256"/>
                  </a:lnTo>
                  <a:lnTo>
                    <a:pt x="274" y="261"/>
                  </a:lnTo>
                  <a:lnTo>
                    <a:pt x="279" y="261"/>
                  </a:lnTo>
                  <a:lnTo>
                    <a:pt x="284" y="261"/>
                  </a:lnTo>
                  <a:lnTo>
                    <a:pt x="288" y="266"/>
                  </a:lnTo>
                  <a:lnTo>
                    <a:pt x="293" y="266"/>
                  </a:lnTo>
                  <a:lnTo>
                    <a:pt x="298" y="266"/>
                  </a:lnTo>
                  <a:lnTo>
                    <a:pt x="302" y="270"/>
                  </a:lnTo>
                  <a:lnTo>
                    <a:pt x="307" y="270"/>
                  </a:lnTo>
                  <a:lnTo>
                    <a:pt x="312" y="270"/>
                  </a:lnTo>
                  <a:lnTo>
                    <a:pt x="316" y="275"/>
                  </a:lnTo>
                  <a:lnTo>
                    <a:pt x="321" y="275"/>
                  </a:lnTo>
                  <a:lnTo>
                    <a:pt x="326" y="275"/>
                  </a:lnTo>
                  <a:lnTo>
                    <a:pt x="330" y="275"/>
                  </a:lnTo>
                  <a:lnTo>
                    <a:pt x="335" y="280"/>
                  </a:lnTo>
                  <a:lnTo>
                    <a:pt x="340" y="280"/>
                  </a:lnTo>
                  <a:lnTo>
                    <a:pt x="344" y="280"/>
                  </a:lnTo>
                  <a:lnTo>
                    <a:pt x="349" y="280"/>
                  </a:lnTo>
                  <a:lnTo>
                    <a:pt x="354" y="284"/>
                  </a:lnTo>
                  <a:lnTo>
                    <a:pt x="358" y="284"/>
                  </a:lnTo>
                  <a:lnTo>
                    <a:pt x="363" y="284"/>
                  </a:lnTo>
                  <a:lnTo>
                    <a:pt x="368" y="284"/>
                  </a:lnTo>
                  <a:lnTo>
                    <a:pt x="372" y="284"/>
                  </a:lnTo>
                  <a:lnTo>
                    <a:pt x="377" y="289"/>
                  </a:lnTo>
                  <a:lnTo>
                    <a:pt x="382" y="289"/>
                  </a:lnTo>
                  <a:lnTo>
                    <a:pt x="386" y="289"/>
                  </a:lnTo>
                  <a:lnTo>
                    <a:pt x="391" y="289"/>
                  </a:lnTo>
                  <a:lnTo>
                    <a:pt x="396" y="289"/>
                  </a:lnTo>
                  <a:lnTo>
                    <a:pt x="400" y="289"/>
                  </a:lnTo>
                  <a:lnTo>
                    <a:pt x="405" y="294"/>
                  </a:lnTo>
                  <a:lnTo>
                    <a:pt x="410" y="294"/>
                  </a:lnTo>
                  <a:lnTo>
                    <a:pt x="414" y="294"/>
                  </a:lnTo>
                  <a:lnTo>
                    <a:pt x="419" y="294"/>
                  </a:lnTo>
                  <a:lnTo>
                    <a:pt x="424" y="294"/>
                  </a:lnTo>
                  <a:lnTo>
                    <a:pt x="428" y="294"/>
                  </a:lnTo>
                  <a:lnTo>
                    <a:pt x="433" y="294"/>
                  </a:lnTo>
                  <a:lnTo>
                    <a:pt x="437" y="298"/>
                  </a:lnTo>
                  <a:lnTo>
                    <a:pt x="442" y="298"/>
                  </a:lnTo>
                  <a:lnTo>
                    <a:pt x="447" y="298"/>
                  </a:lnTo>
                  <a:lnTo>
                    <a:pt x="451" y="298"/>
                  </a:lnTo>
                  <a:lnTo>
                    <a:pt x="456" y="298"/>
                  </a:lnTo>
                  <a:lnTo>
                    <a:pt x="461" y="298"/>
                  </a:lnTo>
                  <a:lnTo>
                    <a:pt x="465" y="298"/>
                  </a:lnTo>
                  <a:lnTo>
                    <a:pt x="470" y="298"/>
                  </a:lnTo>
                  <a:lnTo>
                    <a:pt x="475" y="298"/>
                  </a:lnTo>
                  <a:lnTo>
                    <a:pt x="479" y="303"/>
                  </a:lnTo>
                  <a:lnTo>
                    <a:pt x="484" y="303"/>
                  </a:lnTo>
                  <a:lnTo>
                    <a:pt x="489" y="303"/>
                  </a:lnTo>
                  <a:lnTo>
                    <a:pt x="493" y="303"/>
                  </a:lnTo>
                  <a:lnTo>
                    <a:pt x="498" y="303"/>
                  </a:lnTo>
                  <a:lnTo>
                    <a:pt x="503" y="303"/>
                  </a:lnTo>
                  <a:lnTo>
                    <a:pt x="507" y="303"/>
                  </a:lnTo>
                  <a:lnTo>
                    <a:pt x="512" y="303"/>
                  </a:lnTo>
                  <a:lnTo>
                    <a:pt x="517" y="303"/>
                  </a:lnTo>
                  <a:lnTo>
                    <a:pt x="521" y="303"/>
                  </a:lnTo>
                  <a:lnTo>
                    <a:pt x="526" y="303"/>
                  </a:lnTo>
                  <a:lnTo>
                    <a:pt x="531" y="303"/>
                  </a:lnTo>
                  <a:lnTo>
                    <a:pt x="535" y="308"/>
                  </a:lnTo>
                  <a:lnTo>
                    <a:pt x="540" y="308"/>
                  </a:lnTo>
                  <a:lnTo>
                    <a:pt x="545" y="308"/>
                  </a:lnTo>
                  <a:lnTo>
                    <a:pt x="549" y="308"/>
                  </a:lnTo>
                  <a:lnTo>
                    <a:pt x="554" y="308"/>
                  </a:lnTo>
                  <a:lnTo>
                    <a:pt x="559" y="308"/>
                  </a:lnTo>
                  <a:lnTo>
                    <a:pt x="563" y="308"/>
                  </a:lnTo>
                  <a:lnTo>
                    <a:pt x="568" y="308"/>
                  </a:lnTo>
                  <a:lnTo>
                    <a:pt x="573" y="308"/>
                  </a:lnTo>
                  <a:lnTo>
                    <a:pt x="577" y="308"/>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9" name="Freeform 56"/>
            <p:cNvSpPr>
              <a:spLocks/>
            </p:cNvSpPr>
            <p:nvPr/>
          </p:nvSpPr>
          <p:spPr bwMode="auto">
            <a:xfrm>
              <a:off x="2851230" y="2900073"/>
              <a:ext cx="1012726" cy="14286"/>
            </a:xfrm>
            <a:custGeom>
              <a:avLst/>
              <a:gdLst>
                <a:gd name="T0" fmla="*/ 2147483647 w 638"/>
                <a:gd name="T1" fmla="*/ 0 h 9"/>
                <a:gd name="T2" fmla="*/ 2147483647 w 638"/>
                <a:gd name="T3" fmla="*/ 0 h 9"/>
                <a:gd name="T4" fmla="*/ 2147483647 w 638"/>
                <a:gd name="T5" fmla="*/ 0 h 9"/>
                <a:gd name="T6" fmla="*/ 2147483647 w 638"/>
                <a:gd name="T7" fmla="*/ 2147483647 h 9"/>
                <a:gd name="T8" fmla="*/ 2147483647 w 638"/>
                <a:gd name="T9" fmla="*/ 2147483647 h 9"/>
                <a:gd name="T10" fmla="*/ 2147483647 w 638"/>
                <a:gd name="T11" fmla="*/ 2147483647 h 9"/>
                <a:gd name="T12" fmla="*/ 2147483647 w 638"/>
                <a:gd name="T13" fmla="*/ 2147483647 h 9"/>
                <a:gd name="T14" fmla="*/ 2147483647 w 638"/>
                <a:gd name="T15" fmla="*/ 2147483647 h 9"/>
                <a:gd name="T16" fmla="*/ 2147483647 w 638"/>
                <a:gd name="T17" fmla="*/ 2147483647 h 9"/>
                <a:gd name="T18" fmla="*/ 2147483647 w 638"/>
                <a:gd name="T19" fmla="*/ 2147483647 h 9"/>
                <a:gd name="T20" fmla="*/ 2147483647 w 638"/>
                <a:gd name="T21" fmla="*/ 2147483647 h 9"/>
                <a:gd name="T22" fmla="*/ 2147483647 w 638"/>
                <a:gd name="T23" fmla="*/ 2147483647 h 9"/>
                <a:gd name="T24" fmla="*/ 2147483647 w 638"/>
                <a:gd name="T25" fmla="*/ 2147483647 h 9"/>
                <a:gd name="T26" fmla="*/ 2147483647 w 638"/>
                <a:gd name="T27" fmla="*/ 2147483647 h 9"/>
                <a:gd name="T28" fmla="*/ 2147483647 w 638"/>
                <a:gd name="T29" fmla="*/ 2147483647 h 9"/>
                <a:gd name="T30" fmla="*/ 2147483647 w 638"/>
                <a:gd name="T31" fmla="*/ 2147483647 h 9"/>
                <a:gd name="T32" fmla="*/ 2147483647 w 638"/>
                <a:gd name="T33" fmla="*/ 2147483647 h 9"/>
                <a:gd name="T34" fmla="*/ 2147483647 w 638"/>
                <a:gd name="T35" fmla="*/ 2147483647 h 9"/>
                <a:gd name="T36" fmla="*/ 2147483647 w 638"/>
                <a:gd name="T37" fmla="*/ 2147483647 h 9"/>
                <a:gd name="T38" fmla="*/ 2147483647 w 638"/>
                <a:gd name="T39" fmla="*/ 2147483647 h 9"/>
                <a:gd name="T40" fmla="*/ 2147483647 w 638"/>
                <a:gd name="T41" fmla="*/ 2147483647 h 9"/>
                <a:gd name="T42" fmla="*/ 2147483647 w 638"/>
                <a:gd name="T43" fmla="*/ 2147483647 h 9"/>
                <a:gd name="T44" fmla="*/ 2147483647 w 638"/>
                <a:gd name="T45" fmla="*/ 2147483647 h 9"/>
                <a:gd name="T46" fmla="*/ 2147483647 w 638"/>
                <a:gd name="T47" fmla="*/ 2147483647 h 9"/>
                <a:gd name="T48" fmla="*/ 2147483647 w 638"/>
                <a:gd name="T49" fmla="*/ 2147483647 h 9"/>
                <a:gd name="T50" fmla="*/ 2147483647 w 638"/>
                <a:gd name="T51" fmla="*/ 2147483647 h 9"/>
                <a:gd name="T52" fmla="*/ 2147483647 w 638"/>
                <a:gd name="T53" fmla="*/ 2147483647 h 9"/>
                <a:gd name="T54" fmla="*/ 2147483647 w 638"/>
                <a:gd name="T55" fmla="*/ 2147483647 h 9"/>
                <a:gd name="T56" fmla="*/ 2147483647 w 638"/>
                <a:gd name="T57" fmla="*/ 2147483647 h 9"/>
                <a:gd name="T58" fmla="*/ 2147483647 w 638"/>
                <a:gd name="T59" fmla="*/ 2147483647 h 9"/>
                <a:gd name="T60" fmla="*/ 2147483647 w 638"/>
                <a:gd name="T61" fmla="*/ 2147483647 h 9"/>
                <a:gd name="T62" fmla="*/ 2147483647 w 638"/>
                <a:gd name="T63" fmla="*/ 2147483647 h 9"/>
                <a:gd name="T64" fmla="*/ 2147483647 w 638"/>
                <a:gd name="T65" fmla="*/ 2147483647 h 9"/>
                <a:gd name="T66" fmla="*/ 2147483647 w 638"/>
                <a:gd name="T67" fmla="*/ 2147483647 h 9"/>
                <a:gd name="T68" fmla="*/ 2147483647 w 638"/>
                <a:gd name="T69" fmla="*/ 2147483647 h 9"/>
                <a:gd name="T70" fmla="*/ 2147483647 w 638"/>
                <a:gd name="T71" fmla="*/ 2147483647 h 9"/>
                <a:gd name="T72" fmla="*/ 2147483647 w 638"/>
                <a:gd name="T73" fmla="*/ 2147483647 h 9"/>
                <a:gd name="T74" fmla="*/ 2147483647 w 638"/>
                <a:gd name="T75" fmla="*/ 2147483647 h 9"/>
                <a:gd name="T76" fmla="*/ 2147483647 w 638"/>
                <a:gd name="T77" fmla="*/ 2147483647 h 9"/>
                <a:gd name="T78" fmla="*/ 2147483647 w 638"/>
                <a:gd name="T79" fmla="*/ 2147483647 h 9"/>
                <a:gd name="T80" fmla="*/ 2147483647 w 638"/>
                <a:gd name="T81" fmla="*/ 2147483647 h 9"/>
                <a:gd name="T82" fmla="*/ 2147483647 w 638"/>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38" h="9">
                  <a:moveTo>
                    <a:pt x="0" y="0"/>
                  </a:moveTo>
                  <a:lnTo>
                    <a:pt x="5" y="0"/>
                  </a:lnTo>
                  <a:lnTo>
                    <a:pt x="10" y="0"/>
                  </a:lnTo>
                  <a:lnTo>
                    <a:pt x="14" y="0"/>
                  </a:lnTo>
                  <a:lnTo>
                    <a:pt x="19" y="0"/>
                  </a:lnTo>
                  <a:lnTo>
                    <a:pt x="23" y="0"/>
                  </a:lnTo>
                  <a:lnTo>
                    <a:pt x="28" y="0"/>
                  </a:lnTo>
                  <a:lnTo>
                    <a:pt x="33" y="0"/>
                  </a:lnTo>
                  <a:lnTo>
                    <a:pt x="37" y="0"/>
                  </a:lnTo>
                  <a:lnTo>
                    <a:pt x="42" y="0"/>
                  </a:lnTo>
                  <a:lnTo>
                    <a:pt x="47" y="0"/>
                  </a:lnTo>
                  <a:lnTo>
                    <a:pt x="51" y="4"/>
                  </a:lnTo>
                  <a:lnTo>
                    <a:pt x="56" y="4"/>
                  </a:lnTo>
                  <a:lnTo>
                    <a:pt x="61" y="4"/>
                  </a:lnTo>
                  <a:lnTo>
                    <a:pt x="65" y="4"/>
                  </a:lnTo>
                  <a:lnTo>
                    <a:pt x="70" y="4"/>
                  </a:lnTo>
                  <a:lnTo>
                    <a:pt x="75" y="4"/>
                  </a:lnTo>
                  <a:lnTo>
                    <a:pt x="79" y="4"/>
                  </a:lnTo>
                  <a:lnTo>
                    <a:pt x="84" y="4"/>
                  </a:lnTo>
                  <a:lnTo>
                    <a:pt x="89" y="4"/>
                  </a:lnTo>
                  <a:lnTo>
                    <a:pt x="93" y="4"/>
                  </a:lnTo>
                  <a:lnTo>
                    <a:pt x="98" y="4"/>
                  </a:lnTo>
                  <a:lnTo>
                    <a:pt x="103" y="4"/>
                  </a:lnTo>
                  <a:lnTo>
                    <a:pt x="107" y="4"/>
                  </a:lnTo>
                  <a:lnTo>
                    <a:pt x="112" y="4"/>
                  </a:lnTo>
                  <a:lnTo>
                    <a:pt x="117" y="4"/>
                  </a:lnTo>
                  <a:lnTo>
                    <a:pt x="121" y="4"/>
                  </a:lnTo>
                  <a:lnTo>
                    <a:pt x="126" y="4"/>
                  </a:lnTo>
                  <a:lnTo>
                    <a:pt x="131" y="4"/>
                  </a:lnTo>
                  <a:lnTo>
                    <a:pt x="135" y="4"/>
                  </a:lnTo>
                  <a:lnTo>
                    <a:pt x="140" y="4"/>
                  </a:lnTo>
                  <a:lnTo>
                    <a:pt x="145" y="4"/>
                  </a:lnTo>
                  <a:lnTo>
                    <a:pt x="149" y="4"/>
                  </a:lnTo>
                  <a:lnTo>
                    <a:pt x="154" y="4"/>
                  </a:lnTo>
                  <a:lnTo>
                    <a:pt x="159" y="4"/>
                  </a:lnTo>
                  <a:lnTo>
                    <a:pt x="163" y="4"/>
                  </a:lnTo>
                  <a:lnTo>
                    <a:pt x="168" y="4"/>
                  </a:lnTo>
                  <a:lnTo>
                    <a:pt x="172" y="4"/>
                  </a:lnTo>
                  <a:lnTo>
                    <a:pt x="177" y="4"/>
                  </a:lnTo>
                  <a:lnTo>
                    <a:pt x="182" y="4"/>
                  </a:lnTo>
                  <a:lnTo>
                    <a:pt x="186" y="4"/>
                  </a:lnTo>
                  <a:lnTo>
                    <a:pt x="191" y="4"/>
                  </a:lnTo>
                  <a:lnTo>
                    <a:pt x="196" y="4"/>
                  </a:lnTo>
                  <a:lnTo>
                    <a:pt x="200" y="4"/>
                  </a:lnTo>
                  <a:lnTo>
                    <a:pt x="205" y="4"/>
                  </a:lnTo>
                  <a:lnTo>
                    <a:pt x="210" y="4"/>
                  </a:lnTo>
                  <a:lnTo>
                    <a:pt x="214" y="4"/>
                  </a:lnTo>
                  <a:lnTo>
                    <a:pt x="219" y="4"/>
                  </a:lnTo>
                  <a:lnTo>
                    <a:pt x="224" y="4"/>
                  </a:lnTo>
                  <a:lnTo>
                    <a:pt x="228" y="4"/>
                  </a:lnTo>
                  <a:lnTo>
                    <a:pt x="233" y="4"/>
                  </a:lnTo>
                  <a:lnTo>
                    <a:pt x="238" y="4"/>
                  </a:lnTo>
                  <a:lnTo>
                    <a:pt x="242" y="4"/>
                  </a:lnTo>
                  <a:lnTo>
                    <a:pt x="247" y="4"/>
                  </a:lnTo>
                  <a:lnTo>
                    <a:pt x="252" y="4"/>
                  </a:lnTo>
                  <a:lnTo>
                    <a:pt x="256" y="4"/>
                  </a:lnTo>
                  <a:lnTo>
                    <a:pt x="261" y="4"/>
                  </a:lnTo>
                  <a:lnTo>
                    <a:pt x="266" y="4"/>
                  </a:lnTo>
                  <a:lnTo>
                    <a:pt x="270" y="4"/>
                  </a:lnTo>
                  <a:lnTo>
                    <a:pt x="275" y="4"/>
                  </a:lnTo>
                  <a:lnTo>
                    <a:pt x="280" y="4"/>
                  </a:lnTo>
                  <a:lnTo>
                    <a:pt x="284" y="4"/>
                  </a:lnTo>
                  <a:lnTo>
                    <a:pt x="289" y="4"/>
                  </a:lnTo>
                  <a:lnTo>
                    <a:pt x="294" y="4"/>
                  </a:lnTo>
                  <a:lnTo>
                    <a:pt x="298" y="4"/>
                  </a:lnTo>
                  <a:lnTo>
                    <a:pt x="308" y="9"/>
                  </a:lnTo>
                  <a:lnTo>
                    <a:pt x="312" y="9"/>
                  </a:lnTo>
                  <a:lnTo>
                    <a:pt x="317" y="9"/>
                  </a:lnTo>
                  <a:lnTo>
                    <a:pt x="322" y="9"/>
                  </a:lnTo>
                  <a:lnTo>
                    <a:pt x="326" y="9"/>
                  </a:lnTo>
                  <a:lnTo>
                    <a:pt x="331" y="9"/>
                  </a:lnTo>
                  <a:lnTo>
                    <a:pt x="335" y="9"/>
                  </a:lnTo>
                  <a:lnTo>
                    <a:pt x="345" y="9"/>
                  </a:lnTo>
                  <a:lnTo>
                    <a:pt x="349" y="9"/>
                  </a:lnTo>
                  <a:lnTo>
                    <a:pt x="354" y="9"/>
                  </a:lnTo>
                  <a:lnTo>
                    <a:pt x="359" y="9"/>
                  </a:lnTo>
                  <a:lnTo>
                    <a:pt x="363" y="9"/>
                  </a:lnTo>
                  <a:lnTo>
                    <a:pt x="368" y="9"/>
                  </a:lnTo>
                  <a:lnTo>
                    <a:pt x="373" y="9"/>
                  </a:lnTo>
                  <a:lnTo>
                    <a:pt x="382" y="9"/>
                  </a:lnTo>
                  <a:lnTo>
                    <a:pt x="387" y="9"/>
                  </a:lnTo>
                  <a:lnTo>
                    <a:pt x="391" y="9"/>
                  </a:lnTo>
                  <a:lnTo>
                    <a:pt x="396" y="9"/>
                  </a:lnTo>
                  <a:lnTo>
                    <a:pt x="405" y="9"/>
                  </a:lnTo>
                  <a:lnTo>
                    <a:pt x="410" y="9"/>
                  </a:lnTo>
                  <a:lnTo>
                    <a:pt x="415" y="9"/>
                  </a:lnTo>
                  <a:lnTo>
                    <a:pt x="419" y="9"/>
                  </a:lnTo>
                  <a:lnTo>
                    <a:pt x="429" y="9"/>
                  </a:lnTo>
                  <a:lnTo>
                    <a:pt x="433" y="9"/>
                  </a:lnTo>
                  <a:lnTo>
                    <a:pt x="438" y="9"/>
                  </a:lnTo>
                  <a:lnTo>
                    <a:pt x="443" y="9"/>
                  </a:lnTo>
                  <a:lnTo>
                    <a:pt x="452" y="9"/>
                  </a:lnTo>
                  <a:lnTo>
                    <a:pt x="457" y="9"/>
                  </a:lnTo>
                  <a:lnTo>
                    <a:pt x="461" y="9"/>
                  </a:lnTo>
                  <a:lnTo>
                    <a:pt x="466" y="9"/>
                  </a:lnTo>
                  <a:lnTo>
                    <a:pt x="475" y="9"/>
                  </a:lnTo>
                  <a:lnTo>
                    <a:pt x="480" y="9"/>
                  </a:lnTo>
                  <a:lnTo>
                    <a:pt x="485" y="9"/>
                  </a:lnTo>
                  <a:lnTo>
                    <a:pt x="494" y="9"/>
                  </a:lnTo>
                  <a:lnTo>
                    <a:pt x="498" y="9"/>
                  </a:lnTo>
                  <a:lnTo>
                    <a:pt x="503" y="9"/>
                  </a:lnTo>
                  <a:lnTo>
                    <a:pt x="508" y="9"/>
                  </a:lnTo>
                  <a:lnTo>
                    <a:pt x="517" y="9"/>
                  </a:lnTo>
                  <a:lnTo>
                    <a:pt x="522" y="9"/>
                  </a:lnTo>
                  <a:lnTo>
                    <a:pt x="526" y="9"/>
                  </a:lnTo>
                  <a:lnTo>
                    <a:pt x="531" y="9"/>
                  </a:lnTo>
                  <a:lnTo>
                    <a:pt x="540" y="9"/>
                  </a:lnTo>
                  <a:lnTo>
                    <a:pt x="545" y="9"/>
                  </a:lnTo>
                  <a:lnTo>
                    <a:pt x="550" y="9"/>
                  </a:lnTo>
                  <a:lnTo>
                    <a:pt x="554" y="9"/>
                  </a:lnTo>
                  <a:lnTo>
                    <a:pt x="559" y="9"/>
                  </a:lnTo>
                  <a:lnTo>
                    <a:pt x="564" y="9"/>
                  </a:lnTo>
                  <a:lnTo>
                    <a:pt x="568" y="9"/>
                  </a:lnTo>
                  <a:lnTo>
                    <a:pt x="573" y="9"/>
                  </a:lnTo>
                  <a:lnTo>
                    <a:pt x="578" y="9"/>
                  </a:lnTo>
                  <a:lnTo>
                    <a:pt x="582" y="9"/>
                  </a:lnTo>
                  <a:lnTo>
                    <a:pt x="587" y="9"/>
                  </a:lnTo>
                  <a:lnTo>
                    <a:pt x="592" y="9"/>
                  </a:lnTo>
                  <a:lnTo>
                    <a:pt x="596" y="9"/>
                  </a:lnTo>
                  <a:lnTo>
                    <a:pt x="601" y="9"/>
                  </a:lnTo>
                  <a:lnTo>
                    <a:pt x="606" y="9"/>
                  </a:lnTo>
                  <a:lnTo>
                    <a:pt x="610" y="9"/>
                  </a:lnTo>
                  <a:lnTo>
                    <a:pt x="615" y="9"/>
                  </a:lnTo>
                  <a:lnTo>
                    <a:pt x="620" y="9"/>
                  </a:lnTo>
                  <a:lnTo>
                    <a:pt x="624" y="9"/>
                  </a:lnTo>
                  <a:lnTo>
                    <a:pt x="629" y="9"/>
                  </a:lnTo>
                  <a:lnTo>
                    <a:pt x="634" y="9"/>
                  </a:lnTo>
                  <a:lnTo>
                    <a:pt x="638" y="9"/>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40" name="Freeform 57"/>
            <p:cNvSpPr>
              <a:spLocks/>
            </p:cNvSpPr>
            <p:nvPr/>
          </p:nvSpPr>
          <p:spPr bwMode="auto">
            <a:xfrm>
              <a:off x="3863956" y="2914359"/>
              <a:ext cx="303183" cy="0"/>
            </a:xfrm>
            <a:custGeom>
              <a:avLst/>
              <a:gdLst>
                <a:gd name="T0" fmla="*/ 0 w 191"/>
                <a:gd name="T1" fmla="*/ 2147483647 w 191"/>
                <a:gd name="T2" fmla="*/ 2147483647 w 191"/>
                <a:gd name="T3" fmla="*/ 2147483647 w 191"/>
                <a:gd name="T4" fmla="*/ 2147483647 w 191"/>
                <a:gd name="T5" fmla="*/ 2147483647 w 191"/>
                <a:gd name="T6" fmla="*/ 2147483647 w 191"/>
                <a:gd name="T7" fmla="*/ 2147483647 w 191"/>
                <a:gd name="T8" fmla="*/ 2147483647 w 191"/>
                <a:gd name="T9" fmla="*/ 2147483647 w 191"/>
                <a:gd name="T10" fmla="*/ 2147483647 w 191"/>
                <a:gd name="T11" fmla="*/ 2147483647 w 191"/>
                <a:gd name="T12" fmla="*/ 2147483647 w 191"/>
                <a:gd name="T13" fmla="*/ 2147483647 w 191"/>
                <a:gd name="T14" fmla="*/ 2147483647 w 191"/>
                <a:gd name="T15" fmla="*/ 2147483647 w 191"/>
                <a:gd name="T16" fmla="*/ 2147483647 w 191"/>
                <a:gd name="T17" fmla="*/ 2147483647 w 191"/>
                <a:gd name="T18" fmla="*/ 2147483647 w 191"/>
                <a:gd name="T19" fmla="*/ 2147483647 w 191"/>
                <a:gd name="T20" fmla="*/ 2147483647 w 191"/>
                <a:gd name="T21" fmla="*/ 2147483647 w 191"/>
                <a:gd name="T22" fmla="*/ 2147483647 w 191"/>
                <a:gd name="T23" fmla="*/ 2147483647 w 191"/>
                <a:gd name="T24" fmla="*/ 2147483647 w 191"/>
                <a:gd name="T25" fmla="*/ 2147483647 w 191"/>
                <a:gd name="T26" fmla="*/ 2147483647 w 191"/>
                <a:gd name="T27" fmla="*/ 2147483647 w 191"/>
                <a:gd name="T28" fmla="*/ 2147483647 w 191"/>
                <a:gd name="T29" fmla="*/ 2147483647 w 191"/>
                <a:gd name="T30" fmla="*/ 2147483647 w 191"/>
                <a:gd name="T31" fmla="*/ 2147483647 w 1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Lst>
              <a:ahLst/>
              <a:cxnLst>
                <a:cxn ang="T32">
                  <a:pos x="T0" y="0"/>
                </a:cxn>
                <a:cxn ang="T33">
                  <a:pos x="T1" y="0"/>
                </a:cxn>
                <a:cxn ang="T34">
                  <a:pos x="T2" y="0"/>
                </a:cxn>
                <a:cxn ang="T35">
                  <a:pos x="T3" y="0"/>
                </a:cxn>
                <a:cxn ang="T36">
                  <a:pos x="T4" y="0"/>
                </a:cxn>
                <a:cxn ang="T37">
                  <a:pos x="T5" y="0"/>
                </a:cxn>
                <a:cxn ang="T38">
                  <a:pos x="T6" y="0"/>
                </a:cxn>
                <a:cxn ang="T39">
                  <a:pos x="T7" y="0"/>
                </a:cxn>
                <a:cxn ang="T40">
                  <a:pos x="T8" y="0"/>
                </a:cxn>
                <a:cxn ang="T41">
                  <a:pos x="T9" y="0"/>
                </a:cxn>
                <a:cxn ang="T42">
                  <a:pos x="T10" y="0"/>
                </a:cxn>
                <a:cxn ang="T43">
                  <a:pos x="T11" y="0"/>
                </a:cxn>
                <a:cxn ang="T44">
                  <a:pos x="T12" y="0"/>
                </a:cxn>
                <a:cxn ang="T45">
                  <a:pos x="T13" y="0"/>
                </a:cxn>
                <a:cxn ang="T46">
                  <a:pos x="T14" y="0"/>
                </a:cxn>
                <a:cxn ang="T47">
                  <a:pos x="T15" y="0"/>
                </a:cxn>
                <a:cxn ang="T48">
                  <a:pos x="T16" y="0"/>
                </a:cxn>
                <a:cxn ang="T49">
                  <a:pos x="T17" y="0"/>
                </a:cxn>
                <a:cxn ang="T50">
                  <a:pos x="T18" y="0"/>
                </a:cxn>
                <a:cxn ang="T51">
                  <a:pos x="T19" y="0"/>
                </a:cxn>
                <a:cxn ang="T52">
                  <a:pos x="T20" y="0"/>
                </a:cxn>
                <a:cxn ang="T53">
                  <a:pos x="T21" y="0"/>
                </a:cxn>
                <a:cxn ang="T54">
                  <a:pos x="T22" y="0"/>
                </a:cxn>
                <a:cxn ang="T55">
                  <a:pos x="T23" y="0"/>
                </a:cxn>
                <a:cxn ang="T56">
                  <a:pos x="T24" y="0"/>
                </a:cxn>
                <a:cxn ang="T57">
                  <a:pos x="T25" y="0"/>
                </a:cxn>
                <a:cxn ang="T58">
                  <a:pos x="T26" y="0"/>
                </a:cxn>
                <a:cxn ang="T59">
                  <a:pos x="T27" y="0"/>
                </a:cxn>
                <a:cxn ang="T60">
                  <a:pos x="T28" y="0"/>
                </a:cxn>
                <a:cxn ang="T61">
                  <a:pos x="T29" y="0"/>
                </a:cxn>
                <a:cxn ang="T62">
                  <a:pos x="T30" y="0"/>
                </a:cxn>
                <a:cxn ang="T63">
                  <a:pos x="T31" y="0"/>
                </a:cxn>
              </a:cxnLst>
              <a:rect l="0" t="0" r="r" b="b"/>
              <a:pathLst>
                <a:path w="191">
                  <a:moveTo>
                    <a:pt x="0" y="0"/>
                  </a:moveTo>
                  <a:lnTo>
                    <a:pt x="5" y="0"/>
                  </a:lnTo>
                  <a:lnTo>
                    <a:pt x="10" y="0"/>
                  </a:lnTo>
                  <a:lnTo>
                    <a:pt x="14" y="0"/>
                  </a:lnTo>
                  <a:lnTo>
                    <a:pt x="19" y="0"/>
                  </a:lnTo>
                  <a:lnTo>
                    <a:pt x="23" y="0"/>
                  </a:lnTo>
                  <a:lnTo>
                    <a:pt x="33" y="0"/>
                  </a:lnTo>
                  <a:lnTo>
                    <a:pt x="37" y="0"/>
                  </a:lnTo>
                  <a:lnTo>
                    <a:pt x="42" y="0"/>
                  </a:lnTo>
                  <a:lnTo>
                    <a:pt x="47" y="0"/>
                  </a:lnTo>
                  <a:lnTo>
                    <a:pt x="51" y="0"/>
                  </a:lnTo>
                  <a:lnTo>
                    <a:pt x="56" y="0"/>
                  </a:lnTo>
                  <a:lnTo>
                    <a:pt x="61" y="0"/>
                  </a:lnTo>
                  <a:lnTo>
                    <a:pt x="70" y="0"/>
                  </a:lnTo>
                  <a:lnTo>
                    <a:pt x="75" y="0"/>
                  </a:lnTo>
                  <a:lnTo>
                    <a:pt x="79" y="0"/>
                  </a:lnTo>
                  <a:lnTo>
                    <a:pt x="89" y="0"/>
                  </a:lnTo>
                  <a:lnTo>
                    <a:pt x="93" y="0"/>
                  </a:lnTo>
                  <a:lnTo>
                    <a:pt x="103" y="0"/>
                  </a:lnTo>
                  <a:lnTo>
                    <a:pt x="107" y="0"/>
                  </a:lnTo>
                  <a:lnTo>
                    <a:pt x="112" y="0"/>
                  </a:lnTo>
                  <a:lnTo>
                    <a:pt x="121" y="0"/>
                  </a:lnTo>
                  <a:lnTo>
                    <a:pt x="126" y="0"/>
                  </a:lnTo>
                  <a:lnTo>
                    <a:pt x="135" y="0"/>
                  </a:lnTo>
                  <a:lnTo>
                    <a:pt x="140" y="0"/>
                  </a:lnTo>
                  <a:lnTo>
                    <a:pt x="149" y="0"/>
                  </a:lnTo>
                  <a:lnTo>
                    <a:pt x="154" y="0"/>
                  </a:lnTo>
                  <a:lnTo>
                    <a:pt x="163" y="0"/>
                  </a:lnTo>
                  <a:lnTo>
                    <a:pt x="168" y="0"/>
                  </a:lnTo>
                  <a:lnTo>
                    <a:pt x="177" y="0"/>
                  </a:lnTo>
                  <a:lnTo>
                    <a:pt x="182" y="0"/>
                  </a:lnTo>
                  <a:lnTo>
                    <a:pt x="191" y="0"/>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41" name="Group 540"/>
          <p:cNvGrpSpPr>
            <a:grpSpLocks/>
          </p:cNvGrpSpPr>
          <p:nvPr/>
        </p:nvGrpSpPr>
        <p:grpSpPr bwMode="auto">
          <a:xfrm>
            <a:off x="5751513" y="1143000"/>
            <a:ext cx="3030537" cy="2130425"/>
            <a:chOff x="5773659" y="855641"/>
            <a:chExt cx="3030213" cy="2130196"/>
          </a:xfrm>
        </p:grpSpPr>
        <p:sp>
          <p:nvSpPr>
            <p:cNvPr id="16533" name="Freeform 54"/>
            <p:cNvSpPr>
              <a:spLocks/>
            </p:cNvSpPr>
            <p:nvPr/>
          </p:nvSpPr>
          <p:spPr bwMode="auto">
            <a:xfrm>
              <a:off x="5773659" y="855641"/>
              <a:ext cx="798427" cy="1885747"/>
            </a:xfrm>
            <a:custGeom>
              <a:avLst/>
              <a:gdLst>
                <a:gd name="T0" fmla="*/ 2147483647 w 503"/>
                <a:gd name="T1" fmla="*/ 2147483647 h 1188"/>
                <a:gd name="T2" fmla="*/ 2147483647 w 503"/>
                <a:gd name="T3" fmla="*/ 2147483647 h 1188"/>
                <a:gd name="T4" fmla="*/ 2147483647 w 503"/>
                <a:gd name="T5" fmla="*/ 2147483647 h 1188"/>
                <a:gd name="T6" fmla="*/ 2147483647 w 503"/>
                <a:gd name="T7" fmla="*/ 2147483647 h 1188"/>
                <a:gd name="T8" fmla="*/ 2147483647 w 503"/>
                <a:gd name="T9" fmla="*/ 2147483647 h 1188"/>
                <a:gd name="T10" fmla="*/ 2147483647 w 503"/>
                <a:gd name="T11" fmla="*/ 2147483647 h 1188"/>
                <a:gd name="T12" fmla="*/ 2147483647 w 503"/>
                <a:gd name="T13" fmla="*/ 2147483647 h 1188"/>
                <a:gd name="T14" fmla="*/ 2147483647 w 503"/>
                <a:gd name="T15" fmla="*/ 2147483647 h 1188"/>
                <a:gd name="T16" fmla="*/ 2147483647 w 503"/>
                <a:gd name="T17" fmla="*/ 2147483647 h 1188"/>
                <a:gd name="T18" fmla="*/ 2147483647 w 503"/>
                <a:gd name="T19" fmla="*/ 2147483647 h 1188"/>
                <a:gd name="T20" fmla="*/ 2147483647 w 503"/>
                <a:gd name="T21" fmla="*/ 2147483647 h 1188"/>
                <a:gd name="T22" fmla="*/ 2147483647 w 503"/>
                <a:gd name="T23" fmla="*/ 2147483647 h 1188"/>
                <a:gd name="T24" fmla="*/ 2147483647 w 503"/>
                <a:gd name="T25" fmla="*/ 2147483647 h 1188"/>
                <a:gd name="T26" fmla="*/ 2147483647 w 503"/>
                <a:gd name="T27" fmla="*/ 2147483647 h 1188"/>
                <a:gd name="T28" fmla="*/ 2147483647 w 503"/>
                <a:gd name="T29" fmla="*/ 2147483647 h 1188"/>
                <a:gd name="T30" fmla="*/ 2147483647 w 503"/>
                <a:gd name="T31" fmla="*/ 2147483647 h 1188"/>
                <a:gd name="T32" fmla="*/ 2147483647 w 503"/>
                <a:gd name="T33" fmla="*/ 2147483647 h 1188"/>
                <a:gd name="T34" fmla="*/ 2147483647 w 503"/>
                <a:gd name="T35" fmla="*/ 2147483647 h 1188"/>
                <a:gd name="T36" fmla="*/ 2147483647 w 503"/>
                <a:gd name="T37" fmla="*/ 2147483647 h 1188"/>
                <a:gd name="T38" fmla="*/ 2147483647 w 503"/>
                <a:gd name="T39" fmla="*/ 2147483647 h 1188"/>
                <a:gd name="T40" fmla="*/ 2147483647 w 503"/>
                <a:gd name="T41" fmla="*/ 2147483647 h 1188"/>
                <a:gd name="T42" fmla="*/ 2147483647 w 503"/>
                <a:gd name="T43" fmla="*/ 2147483647 h 1188"/>
                <a:gd name="T44" fmla="*/ 2147483647 w 503"/>
                <a:gd name="T45" fmla="*/ 2147483647 h 1188"/>
                <a:gd name="T46" fmla="*/ 2147483647 w 503"/>
                <a:gd name="T47" fmla="*/ 2147483647 h 1188"/>
                <a:gd name="T48" fmla="*/ 2147483647 w 503"/>
                <a:gd name="T49" fmla="*/ 2147483647 h 1188"/>
                <a:gd name="T50" fmla="*/ 2147483647 w 503"/>
                <a:gd name="T51" fmla="*/ 2147483647 h 1188"/>
                <a:gd name="T52" fmla="*/ 2147483647 w 503"/>
                <a:gd name="T53" fmla="*/ 2147483647 h 1188"/>
                <a:gd name="T54" fmla="*/ 2147483647 w 503"/>
                <a:gd name="T55" fmla="*/ 2147483647 h 1188"/>
                <a:gd name="T56" fmla="*/ 2147483647 w 503"/>
                <a:gd name="T57" fmla="*/ 2147483647 h 1188"/>
                <a:gd name="T58" fmla="*/ 2147483647 w 503"/>
                <a:gd name="T59" fmla="*/ 2147483647 h 1188"/>
                <a:gd name="T60" fmla="*/ 2147483647 w 503"/>
                <a:gd name="T61" fmla="*/ 2147483647 h 1188"/>
                <a:gd name="T62" fmla="*/ 2147483647 w 503"/>
                <a:gd name="T63" fmla="*/ 2147483647 h 1188"/>
                <a:gd name="T64" fmla="*/ 2147483647 w 503"/>
                <a:gd name="T65" fmla="*/ 2147483647 h 1188"/>
                <a:gd name="T66" fmla="*/ 2147483647 w 503"/>
                <a:gd name="T67" fmla="*/ 2147483647 h 1188"/>
                <a:gd name="T68" fmla="*/ 2147483647 w 503"/>
                <a:gd name="T69" fmla="*/ 2147483647 h 1188"/>
                <a:gd name="T70" fmla="*/ 2147483647 w 503"/>
                <a:gd name="T71" fmla="*/ 2147483647 h 1188"/>
                <a:gd name="T72" fmla="*/ 2147483647 w 503"/>
                <a:gd name="T73" fmla="*/ 2147483647 h 1188"/>
                <a:gd name="T74" fmla="*/ 2147483647 w 503"/>
                <a:gd name="T75" fmla="*/ 2147483647 h 1188"/>
                <a:gd name="T76" fmla="*/ 2147483647 w 503"/>
                <a:gd name="T77" fmla="*/ 2147483647 h 1188"/>
                <a:gd name="T78" fmla="*/ 2147483647 w 503"/>
                <a:gd name="T79" fmla="*/ 2147483647 h 1188"/>
                <a:gd name="T80" fmla="*/ 2147483647 w 503"/>
                <a:gd name="T81" fmla="*/ 2147483647 h 1188"/>
                <a:gd name="T82" fmla="*/ 2147483647 w 503"/>
                <a:gd name="T83" fmla="*/ 2147483647 h 11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03" h="1188">
                  <a:moveTo>
                    <a:pt x="0" y="0"/>
                  </a:moveTo>
                  <a:lnTo>
                    <a:pt x="144" y="0"/>
                  </a:lnTo>
                  <a:lnTo>
                    <a:pt x="144" y="28"/>
                  </a:lnTo>
                  <a:lnTo>
                    <a:pt x="149" y="33"/>
                  </a:lnTo>
                  <a:lnTo>
                    <a:pt x="149" y="89"/>
                  </a:lnTo>
                  <a:lnTo>
                    <a:pt x="153" y="94"/>
                  </a:lnTo>
                  <a:lnTo>
                    <a:pt x="153" y="135"/>
                  </a:lnTo>
                  <a:lnTo>
                    <a:pt x="158" y="140"/>
                  </a:lnTo>
                  <a:lnTo>
                    <a:pt x="158" y="173"/>
                  </a:lnTo>
                  <a:lnTo>
                    <a:pt x="163" y="177"/>
                  </a:lnTo>
                  <a:lnTo>
                    <a:pt x="163" y="210"/>
                  </a:lnTo>
                  <a:lnTo>
                    <a:pt x="167" y="215"/>
                  </a:lnTo>
                  <a:lnTo>
                    <a:pt x="167" y="247"/>
                  </a:lnTo>
                  <a:lnTo>
                    <a:pt x="172" y="252"/>
                  </a:lnTo>
                  <a:lnTo>
                    <a:pt x="172" y="275"/>
                  </a:lnTo>
                  <a:lnTo>
                    <a:pt x="177" y="280"/>
                  </a:lnTo>
                  <a:lnTo>
                    <a:pt x="177" y="308"/>
                  </a:lnTo>
                  <a:lnTo>
                    <a:pt x="181" y="312"/>
                  </a:lnTo>
                  <a:lnTo>
                    <a:pt x="181" y="336"/>
                  </a:lnTo>
                  <a:lnTo>
                    <a:pt x="186" y="340"/>
                  </a:lnTo>
                  <a:lnTo>
                    <a:pt x="186" y="364"/>
                  </a:lnTo>
                  <a:lnTo>
                    <a:pt x="191" y="368"/>
                  </a:lnTo>
                  <a:lnTo>
                    <a:pt x="191" y="387"/>
                  </a:lnTo>
                  <a:lnTo>
                    <a:pt x="195" y="392"/>
                  </a:lnTo>
                  <a:lnTo>
                    <a:pt x="195" y="410"/>
                  </a:lnTo>
                  <a:lnTo>
                    <a:pt x="200" y="415"/>
                  </a:lnTo>
                  <a:lnTo>
                    <a:pt x="200" y="438"/>
                  </a:lnTo>
                  <a:lnTo>
                    <a:pt x="205" y="443"/>
                  </a:lnTo>
                  <a:lnTo>
                    <a:pt x="205" y="461"/>
                  </a:lnTo>
                  <a:lnTo>
                    <a:pt x="209" y="466"/>
                  </a:lnTo>
                  <a:lnTo>
                    <a:pt x="209" y="480"/>
                  </a:lnTo>
                  <a:lnTo>
                    <a:pt x="214" y="485"/>
                  </a:lnTo>
                  <a:lnTo>
                    <a:pt x="214" y="503"/>
                  </a:lnTo>
                  <a:lnTo>
                    <a:pt x="219" y="508"/>
                  </a:lnTo>
                  <a:lnTo>
                    <a:pt x="219" y="527"/>
                  </a:lnTo>
                  <a:lnTo>
                    <a:pt x="223" y="531"/>
                  </a:lnTo>
                  <a:lnTo>
                    <a:pt x="223" y="545"/>
                  </a:lnTo>
                  <a:lnTo>
                    <a:pt x="228" y="550"/>
                  </a:lnTo>
                  <a:lnTo>
                    <a:pt x="228" y="569"/>
                  </a:lnTo>
                  <a:lnTo>
                    <a:pt x="233" y="573"/>
                  </a:lnTo>
                  <a:lnTo>
                    <a:pt x="233" y="587"/>
                  </a:lnTo>
                  <a:lnTo>
                    <a:pt x="237" y="592"/>
                  </a:lnTo>
                  <a:lnTo>
                    <a:pt x="237" y="606"/>
                  </a:lnTo>
                  <a:lnTo>
                    <a:pt x="242" y="610"/>
                  </a:lnTo>
                  <a:lnTo>
                    <a:pt x="242" y="629"/>
                  </a:lnTo>
                  <a:lnTo>
                    <a:pt x="247" y="634"/>
                  </a:lnTo>
                  <a:lnTo>
                    <a:pt x="247" y="648"/>
                  </a:lnTo>
                  <a:lnTo>
                    <a:pt x="251" y="652"/>
                  </a:lnTo>
                  <a:lnTo>
                    <a:pt x="251" y="662"/>
                  </a:lnTo>
                  <a:lnTo>
                    <a:pt x="256" y="666"/>
                  </a:lnTo>
                  <a:lnTo>
                    <a:pt x="256" y="680"/>
                  </a:lnTo>
                  <a:lnTo>
                    <a:pt x="261" y="685"/>
                  </a:lnTo>
                  <a:lnTo>
                    <a:pt x="261" y="699"/>
                  </a:lnTo>
                  <a:lnTo>
                    <a:pt x="265" y="704"/>
                  </a:lnTo>
                  <a:lnTo>
                    <a:pt x="265" y="713"/>
                  </a:lnTo>
                  <a:lnTo>
                    <a:pt x="270" y="718"/>
                  </a:lnTo>
                  <a:lnTo>
                    <a:pt x="270" y="732"/>
                  </a:lnTo>
                  <a:lnTo>
                    <a:pt x="275" y="736"/>
                  </a:lnTo>
                  <a:lnTo>
                    <a:pt x="275" y="746"/>
                  </a:lnTo>
                  <a:lnTo>
                    <a:pt x="279" y="750"/>
                  </a:lnTo>
                  <a:lnTo>
                    <a:pt x="279" y="764"/>
                  </a:lnTo>
                  <a:lnTo>
                    <a:pt x="284" y="769"/>
                  </a:lnTo>
                  <a:lnTo>
                    <a:pt x="284" y="778"/>
                  </a:lnTo>
                  <a:lnTo>
                    <a:pt x="288" y="783"/>
                  </a:lnTo>
                  <a:lnTo>
                    <a:pt x="288" y="792"/>
                  </a:lnTo>
                  <a:lnTo>
                    <a:pt x="293" y="797"/>
                  </a:lnTo>
                  <a:lnTo>
                    <a:pt x="293" y="806"/>
                  </a:lnTo>
                  <a:lnTo>
                    <a:pt x="298" y="811"/>
                  </a:lnTo>
                  <a:lnTo>
                    <a:pt x="298" y="820"/>
                  </a:lnTo>
                  <a:lnTo>
                    <a:pt x="302" y="825"/>
                  </a:lnTo>
                  <a:lnTo>
                    <a:pt x="302" y="834"/>
                  </a:lnTo>
                  <a:lnTo>
                    <a:pt x="307" y="839"/>
                  </a:lnTo>
                  <a:lnTo>
                    <a:pt x="307" y="848"/>
                  </a:lnTo>
                  <a:lnTo>
                    <a:pt x="312" y="853"/>
                  </a:lnTo>
                  <a:lnTo>
                    <a:pt x="312" y="867"/>
                  </a:lnTo>
                  <a:lnTo>
                    <a:pt x="316" y="871"/>
                  </a:lnTo>
                  <a:lnTo>
                    <a:pt x="316" y="876"/>
                  </a:lnTo>
                  <a:lnTo>
                    <a:pt x="321" y="881"/>
                  </a:lnTo>
                  <a:lnTo>
                    <a:pt x="321" y="890"/>
                  </a:lnTo>
                  <a:lnTo>
                    <a:pt x="326" y="895"/>
                  </a:lnTo>
                  <a:lnTo>
                    <a:pt x="326" y="899"/>
                  </a:lnTo>
                  <a:lnTo>
                    <a:pt x="330" y="904"/>
                  </a:lnTo>
                  <a:lnTo>
                    <a:pt x="330" y="913"/>
                  </a:lnTo>
                  <a:lnTo>
                    <a:pt x="335" y="918"/>
                  </a:lnTo>
                  <a:lnTo>
                    <a:pt x="335" y="927"/>
                  </a:lnTo>
                  <a:lnTo>
                    <a:pt x="344" y="936"/>
                  </a:lnTo>
                  <a:lnTo>
                    <a:pt x="344" y="946"/>
                  </a:lnTo>
                  <a:lnTo>
                    <a:pt x="349" y="950"/>
                  </a:lnTo>
                  <a:lnTo>
                    <a:pt x="349" y="960"/>
                  </a:lnTo>
                  <a:lnTo>
                    <a:pt x="358" y="969"/>
                  </a:lnTo>
                  <a:lnTo>
                    <a:pt x="358" y="978"/>
                  </a:lnTo>
                  <a:lnTo>
                    <a:pt x="363" y="983"/>
                  </a:lnTo>
                  <a:lnTo>
                    <a:pt x="363" y="988"/>
                  </a:lnTo>
                  <a:lnTo>
                    <a:pt x="368" y="992"/>
                  </a:lnTo>
                  <a:lnTo>
                    <a:pt x="368" y="997"/>
                  </a:lnTo>
                  <a:lnTo>
                    <a:pt x="372" y="1002"/>
                  </a:lnTo>
                  <a:lnTo>
                    <a:pt x="372" y="1006"/>
                  </a:lnTo>
                  <a:lnTo>
                    <a:pt x="377" y="1011"/>
                  </a:lnTo>
                  <a:lnTo>
                    <a:pt x="377" y="1016"/>
                  </a:lnTo>
                  <a:lnTo>
                    <a:pt x="382" y="1020"/>
                  </a:lnTo>
                  <a:lnTo>
                    <a:pt x="382" y="1025"/>
                  </a:lnTo>
                  <a:lnTo>
                    <a:pt x="391" y="1034"/>
                  </a:lnTo>
                  <a:lnTo>
                    <a:pt x="391" y="1044"/>
                  </a:lnTo>
                  <a:lnTo>
                    <a:pt x="400" y="1053"/>
                  </a:lnTo>
                  <a:lnTo>
                    <a:pt x="400" y="1062"/>
                  </a:lnTo>
                  <a:lnTo>
                    <a:pt x="405" y="1067"/>
                  </a:lnTo>
                  <a:lnTo>
                    <a:pt x="414" y="1076"/>
                  </a:lnTo>
                  <a:lnTo>
                    <a:pt x="414" y="1081"/>
                  </a:lnTo>
                  <a:lnTo>
                    <a:pt x="424" y="1090"/>
                  </a:lnTo>
                  <a:lnTo>
                    <a:pt x="424" y="1095"/>
                  </a:lnTo>
                  <a:lnTo>
                    <a:pt x="428" y="1099"/>
                  </a:lnTo>
                  <a:lnTo>
                    <a:pt x="428" y="1104"/>
                  </a:lnTo>
                  <a:lnTo>
                    <a:pt x="433" y="1109"/>
                  </a:lnTo>
                  <a:lnTo>
                    <a:pt x="442" y="1118"/>
                  </a:lnTo>
                  <a:lnTo>
                    <a:pt x="442" y="1123"/>
                  </a:lnTo>
                  <a:lnTo>
                    <a:pt x="447" y="1127"/>
                  </a:lnTo>
                  <a:lnTo>
                    <a:pt x="456" y="1137"/>
                  </a:lnTo>
                  <a:lnTo>
                    <a:pt x="456" y="1141"/>
                  </a:lnTo>
                  <a:lnTo>
                    <a:pt x="461" y="1146"/>
                  </a:lnTo>
                  <a:lnTo>
                    <a:pt x="465" y="1151"/>
                  </a:lnTo>
                  <a:lnTo>
                    <a:pt x="470" y="1155"/>
                  </a:lnTo>
                  <a:lnTo>
                    <a:pt x="475" y="1160"/>
                  </a:lnTo>
                  <a:lnTo>
                    <a:pt x="479" y="1165"/>
                  </a:lnTo>
                  <a:lnTo>
                    <a:pt x="484" y="1169"/>
                  </a:lnTo>
                  <a:lnTo>
                    <a:pt x="489" y="1174"/>
                  </a:lnTo>
                  <a:lnTo>
                    <a:pt x="493" y="1179"/>
                  </a:lnTo>
                  <a:lnTo>
                    <a:pt x="498" y="1183"/>
                  </a:lnTo>
                  <a:lnTo>
                    <a:pt x="503" y="1188"/>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4" name="Freeform 55"/>
            <p:cNvSpPr>
              <a:spLocks/>
            </p:cNvSpPr>
            <p:nvPr/>
          </p:nvSpPr>
          <p:spPr bwMode="auto">
            <a:xfrm>
              <a:off x="6572086" y="2741388"/>
              <a:ext cx="938112" cy="236512"/>
            </a:xfrm>
            <a:custGeom>
              <a:avLst/>
              <a:gdLst>
                <a:gd name="T0" fmla="*/ 2147483647 w 591"/>
                <a:gd name="T1" fmla="*/ 2147483647 h 149"/>
                <a:gd name="T2" fmla="*/ 2147483647 w 591"/>
                <a:gd name="T3" fmla="*/ 2147483647 h 149"/>
                <a:gd name="T4" fmla="*/ 2147483647 w 591"/>
                <a:gd name="T5" fmla="*/ 2147483647 h 149"/>
                <a:gd name="T6" fmla="*/ 2147483647 w 591"/>
                <a:gd name="T7" fmla="*/ 2147483647 h 149"/>
                <a:gd name="T8" fmla="*/ 2147483647 w 591"/>
                <a:gd name="T9" fmla="*/ 2147483647 h 149"/>
                <a:gd name="T10" fmla="*/ 2147483647 w 591"/>
                <a:gd name="T11" fmla="*/ 2147483647 h 149"/>
                <a:gd name="T12" fmla="*/ 2147483647 w 591"/>
                <a:gd name="T13" fmla="*/ 2147483647 h 149"/>
                <a:gd name="T14" fmla="*/ 2147483647 w 591"/>
                <a:gd name="T15" fmla="*/ 2147483647 h 149"/>
                <a:gd name="T16" fmla="*/ 2147483647 w 591"/>
                <a:gd name="T17" fmla="*/ 2147483647 h 149"/>
                <a:gd name="T18" fmla="*/ 2147483647 w 591"/>
                <a:gd name="T19" fmla="*/ 2147483647 h 149"/>
                <a:gd name="T20" fmla="*/ 2147483647 w 591"/>
                <a:gd name="T21" fmla="*/ 2147483647 h 149"/>
                <a:gd name="T22" fmla="*/ 2147483647 w 591"/>
                <a:gd name="T23" fmla="*/ 2147483647 h 149"/>
                <a:gd name="T24" fmla="*/ 2147483647 w 591"/>
                <a:gd name="T25" fmla="*/ 2147483647 h 149"/>
                <a:gd name="T26" fmla="*/ 2147483647 w 591"/>
                <a:gd name="T27" fmla="*/ 2147483647 h 149"/>
                <a:gd name="T28" fmla="*/ 2147483647 w 591"/>
                <a:gd name="T29" fmla="*/ 2147483647 h 149"/>
                <a:gd name="T30" fmla="*/ 2147483647 w 591"/>
                <a:gd name="T31" fmla="*/ 2147483647 h 149"/>
                <a:gd name="T32" fmla="*/ 2147483647 w 591"/>
                <a:gd name="T33" fmla="*/ 2147483647 h 149"/>
                <a:gd name="T34" fmla="*/ 2147483647 w 591"/>
                <a:gd name="T35" fmla="*/ 2147483647 h 149"/>
                <a:gd name="T36" fmla="*/ 2147483647 w 591"/>
                <a:gd name="T37" fmla="*/ 2147483647 h 149"/>
                <a:gd name="T38" fmla="*/ 2147483647 w 591"/>
                <a:gd name="T39" fmla="*/ 2147483647 h 149"/>
                <a:gd name="T40" fmla="*/ 2147483647 w 591"/>
                <a:gd name="T41" fmla="*/ 2147483647 h 149"/>
                <a:gd name="T42" fmla="*/ 2147483647 w 591"/>
                <a:gd name="T43" fmla="*/ 2147483647 h 149"/>
                <a:gd name="T44" fmla="*/ 2147483647 w 591"/>
                <a:gd name="T45" fmla="*/ 2147483647 h 149"/>
                <a:gd name="T46" fmla="*/ 2147483647 w 591"/>
                <a:gd name="T47" fmla="*/ 2147483647 h 149"/>
                <a:gd name="T48" fmla="*/ 2147483647 w 591"/>
                <a:gd name="T49" fmla="*/ 2147483647 h 149"/>
                <a:gd name="T50" fmla="*/ 2147483647 w 591"/>
                <a:gd name="T51" fmla="*/ 2147483647 h 149"/>
                <a:gd name="T52" fmla="*/ 2147483647 w 591"/>
                <a:gd name="T53" fmla="*/ 2147483647 h 149"/>
                <a:gd name="T54" fmla="*/ 2147483647 w 591"/>
                <a:gd name="T55" fmla="*/ 2147483647 h 149"/>
                <a:gd name="T56" fmla="*/ 2147483647 w 591"/>
                <a:gd name="T57" fmla="*/ 2147483647 h 149"/>
                <a:gd name="T58" fmla="*/ 2147483647 w 591"/>
                <a:gd name="T59" fmla="*/ 2147483647 h 149"/>
                <a:gd name="T60" fmla="*/ 2147483647 w 591"/>
                <a:gd name="T61" fmla="*/ 2147483647 h 149"/>
                <a:gd name="T62" fmla="*/ 2147483647 w 591"/>
                <a:gd name="T63" fmla="*/ 2147483647 h 149"/>
                <a:gd name="T64" fmla="*/ 2147483647 w 591"/>
                <a:gd name="T65" fmla="*/ 2147483647 h 149"/>
                <a:gd name="T66" fmla="*/ 2147483647 w 591"/>
                <a:gd name="T67" fmla="*/ 2147483647 h 149"/>
                <a:gd name="T68" fmla="*/ 2147483647 w 591"/>
                <a:gd name="T69" fmla="*/ 2147483647 h 149"/>
                <a:gd name="T70" fmla="*/ 2147483647 w 591"/>
                <a:gd name="T71" fmla="*/ 2147483647 h 149"/>
                <a:gd name="T72" fmla="*/ 2147483647 w 591"/>
                <a:gd name="T73" fmla="*/ 2147483647 h 149"/>
                <a:gd name="T74" fmla="*/ 2147483647 w 591"/>
                <a:gd name="T75" fmla="*/ 2147483647 h 149"/>
                <a:gd name="T76" fmla="*/ 2147483647 w 591"/>
                <a:gd name="T77" fmla="*/ 2147483647 h 149"/>
                <a:gd name="T78" fmla="*/ 2147483647 w 591"/>
                <a:gd name="T79" fmla="*/ 2147483647 h 149"/>
                <a:gd name="T80" fmla="*/ 2147483647 w 591"/>
                <a:gd name="T81" fmla="*/ 2147483647 h 149"/>
                <a:gd name="T82" fmla="*/ 2147483647 w 591"/>
                <a:gd name="T83" fmla="*/ 2147483647 h 14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1" h="149">
                  <a:moveTo>
                    <a:pt x="0" y="0"/>
                  </a:moveTo>
                  <a:lnTo>
                    <a:pt x="4" y="5"/>
                  </a:lnTo>
                  <a:lnTo>
                    <a:pt x="9" y="9"/>
                  </a:lnTo>
                  <a:lnTo>
                    <a:pt x="14" y="14"/>
                  </a:lnTo>
                  <a:lnTo>
                    <a:pt x="18" y="19"/>
                  </a:lnTo>
                  <a:lnTo>
                    <a:pt x="23" y="23"/>
                  </a:lnTo>
                  <a:lnTo>
                    <a:pt x="28" y="28"/>
                  </a:lnTo>
                  <a:lnTo>
                    <a:pt x="32" y="28"/>
                  </a:lnTo>
                  <a:lnTo>
                    <a:pt x="37" y="33"/>
                  </a:lnTo>
                  <a:lnTo>
                    <a:pt x="42" y="37"/>
                  </a:lnTo>
                  <a:lnTo>
                    <a:pt x="46" y="42"/>
                  </a:lnTo>
                  <a:lnTo>
                    <a:pt x="51" y="42"/>
                  </a:lnTo>
                  <a:lnTo>
                    <a:pt x="56" y="47"/>
                  </a:lnTo>
                  <a:lnTo>
                    <a:pt x="60" y="51"/>
                  </a:lnTo>
                  <a:lnTo>
                    <a:pt x="65" y="51"/>
                  </a:lnTo>
                  <a:lnTo>
                    <a:pt x="70" y="56"/>
                  </a:lnTo>
                  <a:lnTo>
                    <a:pt x="74" y="61"/>
                  </a:lnTo>
                  <a:lnTo>
                    <a:pt x="79" y="61"/>
                  </a:lnTo>
                  <a:lnTo>
                    <a:pt x="84" y="65"/>
                  </a:lnTo>
                  <a:lnTo>
                    <a:pt x="88" y="65"/>
                  </a:lnTo>
                  <a:lnTo>
                    <a:pt x="93" y="70"/>
                  </a:lnTo>
                  <a:lnTo>
                    <a:pt x="98" y="70"/>
                  </a:lnTo>
                  <a:lnTo>
                    <a:pt x="102" y="74"/>
                  </a:lnTo>
                  <a:lnTo>
                    <a:pt x="107" y="74"/>
                  </a:lnTo>
                  <a:lnTo>
                    <a:pt x="111" y="79"/>
                  </a:lnTo>
                  <a:lnTo>
                    <a:pt x="116" y="79"/>
                  </a:lnTo>
                  <a:lnTo>
                    <a:pt x="121" y="84"/>
                  </a:lnTo>
                  <a:lnTo>
                    <a:pt x="125" y="84"/>
                  </a:lnTo>
                  <a:lnTo>
                    <a:pt x="130" y="84"/>
                  </a:lnTo>
                  <a:lnTo>
                    <a:pt x="135" y="88"/>
                  </a:lnTo>
                  <a:lnTo>
                    <a:pt x="139" y="88"/>
                  </a:lnTo>
                  <a:lnTo>
                    <a:pt x="144" y="93"/>
                  </a:lnTo>
                  <a:lnTo>
                    <a:pt x="149" y="93"/>
                  </a:lnTo>
                  <a:lnTo>
                    <a:pt x="153" y="93"/>
                  </a:lnTo>
                  <a:lnTo>
                    <a:pt x="158" y="98"/>
                  </a:lnTo>
                  <a:lnTo>
                    <a:pt x="163" y="98"/>
                  </a:lnTo>
                  <a:lnTo>
                    <a:pt x="167" y="102"/>
                  </a:lnTo>
                  <a:lnTo>
                    <a:pt x="172" y="102"/>
                  </a:lnTo>
                  <a:lnTo>
                    <a:pt x="177" y="102"/>
                  </a:lnTo>
                  <a:lnTo>
                    <a:pt x="181" y="102"/>
                  </a:lnTo>
                  <a:lnTo>
                    <a:pt x="186" y="107"/>
                  </a:lnTo>
                  <a:lnTo>
                    <a:pt x="191" y="107"/>
                  </a:lnTo>
                  <a:lnTo>
                    <a:pt x="195" y="107"/>
                  </a:lnTo>
                  <a:lnTo>
                    <a:pt x="200" y="112"/>
                  </a:lnTo>
                  <a:lnTo>
                    <a:pt x="205" y="112"/>
                  </a:lnTo>
                  <a:lnTo>
                    <a:pt x="209" y="112"/>
                  </a:lnTo>
                  <a:lnTo>
                    <a:pt x="214" y="112"/>
                  </a:lnTo>
                  <a:lnTo>
                    <a:pt x="219" y="116"/>
                  </a:lnTo>
                  <a:lnTo>
                    <a:pt x="223" y="116"/>
                  </a:lnTo>
                  <a:lnTo>
                    <a:pt x="228" y="116"/>
                  </a:lnTo>
                  <a:lnTo>
                    <a:pt x="233" y="116"/>
                  </a:lnTo>
                  <a:lnTo>
                    <a:pt x="237" y="121"/>
                  </a:lnTo>
                  <a:lnTo>
                    <a:pt x="242" y="121"/>
                  </a:lnTo>
                  <a:lnTo>
                    <a:pt x="247" y="121"/>
                  </a:lnTo>
                  <a:lnTo>
                    <a:pt x="251" y="121"/>
                  </a:lnTo>
                  <a:lnTo>
                    <a:pt x="256" y="121"/>
                  </a:lnTo>
                  <a:lnTo>
                    <a:pt x="261" y="126"/>
                  </a:lnTo>
                  <a:lnTo>
                    <a:pt x="265" y="126"/>
                  </a:lnTo>
                  <a:lnTo>
                    <a:pt x="270" y="126"/>
                  </a:lnTo>
                  <a:lnTo>
                    <a:pt x="274" y="126"/>
                  </a:lnTo>
                  <a:lnTo>
                    <a:pt x="279" y="126"/>
                  </a:lnTo>
                  <a:lnTo>
                    <a:pt x="284" y="130"/>
                  </a:lnTo>
                  <a:lnTo>
                    <a:pt x="288" y="130"/>
                  </a:lnTo>
                  <a:lnTo>
                    <a:pt x="293" y="130"/>
                  </a:lnTo>
                  <a:lnTo>
                    <a:pt x="298" y="130"/>
                  </a:lnTo>
                  <a:lnTo>
                    <a:pt x="302" y="130"/>
                  </a:lnTo>
                  <a:lnTo>
                    <a:pt x="307" y="130"/>
                  </a:lnTo>
                  <a:lnTo>
                    <a:pt x="312" y="130"/>
                  </a:lnTo>
                  <a:lnTo>
                    <a:pt x="316" y="135"/>
                  </a:lnTo>
                  <a:lnTo>
                    <a:pt x="321" y="135"/>
                  </a:lnTo>
                  <a:lnTo>
                    <a:pt x="326" y="135"/>
                  </a:lnTo>
                  <a:lnTo>
                    <a:pt x="330" y="135"/>
                  </a:lnTo>
                  <a:lnTo>
                    <a:pt x="335" y="135"/>
                  </a:lnTo>
                  <a:lnTo>
                    <a:pt x="340" y="135"/>
                  </a:lnTo>
                  <a:lnTo>
                    <a:pt x="344" y="135"/>
                  </a:lnTo>
                  <a:lnTo>
                    <a:pt x="349" y="135"/>
                  </a:lnTo>
                  <a:lnTo>
                    <a:pt x="354" y="140"/>
                  </a:lnTo>
                  <a:lnTo>
                    <a:pt x="358" y="140"/>
                  </a:lnTo>
                  <a:lnTo>
                    <a:pt x="363" y="140"/>
                  </a:lnTo>
                  <a:lnTo>
                    <a:pt x="368" y="140"/>
                  </a:lnTo>
                  <a:lnTo>
                    <a:pt x="372" y="140"/>
                  </a:lnTo>
                  <a:lnTo>
                    <a:pt x="377" y="140"/>
                  </a:lnTo>
                  <a:lnTo>
                    <a:pt x="382" y="140"/>
                  </a:lnTo>
                  <a:lnTo>
                    <a:pt x="386" y="140"/>
                  </a:lnTo>
                  <a:lnTo>
                    <a:pt x="391" y="140"/>
                  </a:lnTo>
                  <a:lnTo>
                    <a:pt x="396" y="140"/>
                  </a:lnTo>
                  <a:lnTo>
                    <a:pt x="400" y="140"/>
                  </a:lnTo>
                  <a:lnTo>
                    <a:pt x="405" y="140"/>
                  </a:lnTo>
                  <a:lnTo>
                    <a:pt x="410" y="144"/>
                  </a:lnTo>
                  <a:lnTo>
                    <a:pt x="414" y="144"/>
                  </a:lnTo>
                  <a:lnTo>
                    <a:pt x="419" y="144"/>
                  </a:lnTo>
                  <a:lnTo>
                    <a:pt x="424" y="144"/>
                  </a:lnTo>
                  <a:lnTo>
                    <a:pt x="428" y="144"/>
                  </a:lnTo>
                  <a:lnTo>
                    <a:pt x="433" y="144"/>
                  </a:lnTo>
                  <a:lnTo>
                    <a:pt x="437" y="144"/>
                  </a:lnTo>
                  <a:lnTo>
                    <a:pt x="442" y="144"/>
                  </a:lnTo>
                  <a:lnTo>
                    <a:pt x="447" y="144"/>
                  </a:lnTo>
                  <a:lnTo>
                    <a:pt x="451" y="144"/>
                  </a:lnTo>
                  <a:lnTo>
                    <a:pt x="456" y="144"/>
                  </a:lnTo>
                  <a:lnTo>
                    <a:pt x="461" y="144"/>
                  </a:lnTo>
                  <a:lnTo>
                    <a:pt x="465" y="144"/>
                  </a:lnTo>
                  <a:lnTo>
                    <a:pt x="470" y="144"/>
                  </a:lnTo>
                  <a:lnTo>
                    <a:pt x="475" y="144"/>
                  </a:lnTo>
                  <a:lnTo>
                    <a:pt x="479" y="144"/>
                  </a:lnTo>
                  <a:lnTo>
                    <a:pt x="484" y="149"/>
                  </a:lnTo>
                  <a:lnTo>
                    <a:pt x="489" y="149"/>
                  </a:lnTo>
                  <a:lnTo>
                    <a:pt x="493" y="149"/>
                  </a:lnTo>
                  <a:lnTo>
                    <a:pt x="498" y="149"/>
                  </a:lnTo>
                  <a:lnTo>
                    <a:pt x="503" y="149"/>
                  </a:lnTo>
                  <a:lnTo>
                    <a:pt x="507" y="149"/>
                  </a:lnTo>
                  <a:lnTo>
                    <a:pt x="512" y="149"/>
                  </a:lnTo>
                  <a:lnTo>
                    <a:pt x="517" y="149"/>
                  </a:lnTo>
                  <a:lnTo>
                    <a:pt x="521" y="149"/>
                  </a:lnTo>
                  <a:lnTo>
                    <a:pt x="526" y="149"/>
                  </a:lnTo>
                  <a:lnTo>
                    <a:pt x="531" y="149"/>
                  </a:lnTo>
                  <a:lnTo>
                    <a:pt x="535" y="149"/>
                  </a:lnTo>
                  <a:lnTo>
                    <a:pt x="540" y="149"/>
                  </a:lnTo>
                  <a:lnTo>
                    <a:pt x="545" y="149"/>
                  </a:lnTo>
                  <a:lnTo>
                    <a:pt x="549" y="149"/>
                  </a:lnTo>
                  <a:lnTo>
                    <a:pt x="554" y="149"/>
                  </a:lnTo>
                  <a:lnTo>
                    <a:pt x="559" y="149"/>
                  </a:lnTo>
                  <a:lnTo>
                    <a:pt x="563" y="149"/>
                  </a:lnTo>
                  <a:lnTo>
                    <a:pt x="568" y="149"/>
                  </a:lnTo>
                  <a:lnTo>
                    <a:pt x="573" y="149"/>
                  </a:lnTo>
                  <a:lnTo>
                    <a:pt x="577" y="149"/>
                  </a:lnTo>
                  <a:lnTo>
                    <a:pt x="582" y="149"/>
                  </a:lnTo>
                  <a:lnTo>
                    <a:pt x="587" y="149"/>
                  </a:lnTo>
                  <a:lnTo>
                    <a:pt x="591" y="149"/>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5" name="Freeform 56"/>
            <p:cNvSpPr>
              <a:spLocks/>
            </p:cNvSpPr>
            <p:nvPr/>
          </p:nvSpPr>
          <p:spPr bwMode="auto">
            <a:xfrm>
              <a:off x="7510199" y="2977901"/>
              <a:ext cx="1049225" cy="7936"/>
            </a:xfrm>
            <a:custGeom>
              <a:avLst/>
              <a:gdLst>
                <a:gd name="T0" fmla="*/ 2147483647 w 661"/>
                <a:gd name="T1" fmla="*/ 0 h 5"/>
                <a:gd name="T2" fmla="*/ 2147483647 w 661"/>
                <a:gd name="T3" fmla="*/ 0 h 5"/>
                <a:gd name="T4" fmla="*/ 2147483647 w 661"/>
                <a:gd name="T5" fmla="*/ 0 h 5"/>
                <a:gd name="T6" fmla="*/ 2147483647 w 661"/>
                <a:gd name="T7" fmla="*/ 2147483647 h 5"/>
                <a:gd name="T8" fmla="*/ 2147483647 w 661"/>
                <a:gd name="T9" fmla="*/ 2147483647 h 5"/>
                <a:gd name="T10" fmla="*/ 2147483647 w 661"/>
                <a:gd name="T11" fmla="*/ 2147483647 h 5"/>
                <a:gd name="T12" fmla="*/ 2147483647 w 661"/>
                <a:gd name="T13" fmla="*/ 2147483647 h 5"/>
                <a:gd name="T14" fmla="*/ 2147483647 w 661"/>
                <a:gd name="T15" fmla="*/ 2147483647 h 5"/>
                <a:gd name="T16" fmla="*/ 2147483647 w 661"/>
                <a:gd name="T17" fmla="*/ 2147483647 h 5"/>
                <a:gd name="T18" fmla="*/ 2147483647 w 661"/>
                <a:gd name="T19" fmla="*/ 2147483647 h 5"/>
                <a:gd name="T20" fmla="*/ 2147483647 w 661"/>
                <a:gd name="T21" fmla="*/ 2147483647 h 5"/>
                <a:gd name="T22" fmla="*/ 2147483647 w 661"/>
                <a:gd name="T23" fmla="*/ 2147483647 h 5"/>
                <a:gd name="T24" fmla="*/ 2147483647 w 661"/>
                <a:gd name="T25" fmla="*/ 2147483647 h 5"/>
                <a:gd name="T26" fmla="*/ 2147483647 w 661"/>
                <a:gd name="T27" fmla="*/ 2147483647 h 5"/>
                <a:gd name="T28" fmla="*/ 2147483647 w 661"/>
                <a:gd name="T29" fmla="*/ 2147483647 h 5"/>
                <a:gd name="T30" fmla="*/ 2147483647 w 661"/>
                <a:gd name="T31" fmla="*/ 2147483647 h 5"/>
                <a:gd name="T32" fmla="*/ 2147483647 w 661"/>
                <a:gd name="T33" fmla="*/ 2147483647 h 5"/>
                <a:gd name="T34" fmla="*/ 2147483647 w 661"/>
                <a:gd name="T35" fmla="*/ 2147483647 h 5"/>
                <a:gd name="T36" fmla="*/ 2147483647 w 661"/>
                <a:gd name="T37" fmla="*/ 2147483647 h 5"/>
                <a:gd name="T38" fmla="*/ 2147483647 w 661"/>
                <a:gd name="T39" fmla="*/ 2147483647 h 5"/>
                <a:gd name="T40" fmla="*/ 2147483647 w 661"/>
                <a:gd name="T41" fmla="*/ 2147483647 h 5"/>
                <a:gd name="T42" fmla="*/ 2147483647 w 661"/>
                <a:gd name="T43" fmla="*/ 2147483647 h 5"/>
                <a:gd name="T44" fmla="*/ 2147483647 w 661"/>
                <a:gd name="T45" fmla="*/ 2147483647 h 5"/>
                <a:gd name="T46" fmla="*/ 2147483647 w 661"/>
                <a:gd name="T47" fmla="*/ 2147483647 h 5"/>
                <a:gd name="T48" fmla="*/ 2147483647 w 661"/>
                <a:gd name="T49" fmla="*/ 2147483647 h 5"/>
                <a:gd name="T50" fmla="*/ 2147483647 w 661"/>
                <a:gd name="T51" fmla="*/ 2147483647 h 5"/>
                <a:gd name="T52" fmla="*/ 2147483647 w 661"/>
                <a:gd name="T53" fmla="*/ 2147483647 h 5"/>
                <a:gd name="T54" fmla="*/ 2147483647 w 661"/>
                <a:gd name="T55" fmla="*/ 2147483647 h 5"/>
                <a:gd name="T56" fmla="*/ 2147483647 w 661"/>
                <a:gd name="T57" fmla="*/ 2147483647 h 5"/>
                <a:gd name="T58" fmla="*/ 2147483647 w 661"/>
                <a:gd name="T59" fmla="*/ 2147483647 h 5"/>
                <a:gd name="T60" fmla="*/ 2147483647 w 661"/>
                <a:gd name="T61" fmla="*/ 2147483647 h 5"/>
                <a:gd name="T62" fmla="*/ 2147483647 w 661"/>
                <a:gd name="T63" fmla="*/ 2147483647 h 5"/>
                <a:gd name="T64" fmla="*/ 2147483647 w 661"/>
                <a:gd name="T65" fmla="*/ 2147483647 h 5"/>
                <a:gd name="T66" fmla="*/ 2147483647 w 661"/>
                <a:gd name="T67" fmla="*/ 2147483647 h 5"/>
                <a:gd name="T68" fmla="*/ 2147483647 w 661"/>
                <a:gd name="T69" fmla="*/ 2147483647 h 5"/>
                <a:gd name="T70" fmla="*/ 2147483647 w 661"/>
                <a:gd name="T71" fmla="*/ 2147483647 h 5"/>
                <a:gd name="T72" fmla="*/ 2147483647 w 661"/>
                <a:gd name="T73" fmla="*/ 2147483647 h 5"/>
                <a:gd name="T74" fmla="*/ 2147483647 w 661"/>
                <a:gd name="T75" fmla="*/ 2147483647 h 5"/>
                <a:gd name="T76" fmla="*/ 2147483647 w 661"/>
                <a:gd name="T77" fmla="*/ 2147483647 h 5"/>
                <a:gd name="T78" fmla="*/ 2147483647 w 661"/>
                <a:gd name="T79" fmla="*/ 2147483647 h 5"/>
                <a:gd name="T80" fmla="*/ 2147483647 w 661"/>
                <a:gd name="T81" fmla="*/ 2147483647 h 5"/>
                <a:gd name="T82" fmla="*/ 2147483647 w 661"/>
                <a:gd name="T83" fmla="*/ 2147483647 h 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61" h="5">
                  <a:moveTo>
                    <a:pt x="0" y="0"/>
                  </a:moveTo>
                  <a:lnTo>
                    <a:pt x="5" y="0"/>
                  </a:lnTo>
                  <a:lnTo>
                    <a:pt x="9" y="0"/>
                  </a:lnTo>
                  <a:lnTo>
                    <a:pt x="14" y="0"/>
                  </a:lnTo>
                  <a:lnTo>
                    <a:pt x="19" y="0"/>
                  </a:lnTo>
                  <a:lnTo>
                    <a:pt x="23" y="0"/>
                  </a:lnTo>
                  <a:lnTo>
                    <a:pt x="28" y="0"/>
                  </a:lnTo>
                  <a:lnTo>
                    <a:pt x="33" y="0"/>
                  </a:lnTo>
                  <a:lnTo>
                    <a:pt x="37" y="0"/>
                  </a:lnTo>
                  <a:lnTo>
                    <a:pt x="42" y="0"/>
                  </a:lnTo>
                  <a:lnTo>
                    <a:pt x="47" y="5"/>
                  </a:lnTo>
                  <a:lnTo>
                    <a:pt x="51" y="5"/>
                  </a:lnTo>
                  <a:lnTo>
                    <a:pt x="56" y="5"/>
                  </a:lnTo>
                  <a:lnTo>
                    <a:pt x="61" y="5"/>
                  </a:lnTo>
                  <a:lnTo>
                    <a:pt x="65" y="5"/>
                  </a:lnTo>
                  <a:lnTo>
                    <a:pt x="70" y="5"/>
                  </a:lnTo>
                  <a:lnTo>
                    <a:pt x="75" y="5"/>
                  </a:lnTo>
                  <a:lnTo>
                    <a:pt x="79" y="5"/>
                  </a:lnTo>
                  <a:lnTo>
                    <a:pt x="84" y="5"/>
                  </a:lnTo>
                  <a:lnTo>
                    <a:pt x="89" y="5"/>
                  </a:lnTo>
                  <a:lnTo>
                    <a:pt x="93" y="5"/>
                  </a:lnTo>
                  <a:lnTo>
                    <a:pt x="98" y="5"/>
                  </a:lnTo>
                  <a:lnTo>
                    <a:pt x="103" y="5"/>
                  </a:lnTo>
                  <a:lnTo>
                    <a:pt x="107" y="5"/>
                  </a:lnTo>
                  <a:lnTo>
                    <a:pt x="112" y="5"/>
                  </a:lnTo>
                  <a:lnTo>
                    <a:pt x="117" y="5"/>
                  </a:lnTo>
                  <a:lnTo>
                    <a:pt x="121" y="5"/>
                  </a:lnTo>
                  <a:lnTo>
                    <a:pt x="126" y="5"/>
                  </a:lnTo>
                  <a:lnTo>
                    <a:pt x="131" y="5"/>
                  </a:lnTo>
                  <a:lnTo>
                    <a:pt x="135" y="5"/>
                  </a:lnTo>
                  <a:lnTo>
                    <a:pt x="140" y="5"/>
                  </a:lnTo>
                  <a:lnTo>
                    <a:pt x="145" y="5"/>
                  </a:lnTo>
                  <a:lnTo>
                    <a:pt x="149" y="5"/>
                  </a:lnTo>
                  <a:lnTo>
                    <a:pt x="154" y="5"/>
                  </a:lnTo>
                  <a:lnTo>
                    <a:pt x="158" y="5"/>
                  </a:lnTo>
                  <a:lnTo>
                    <a:pt x="163" y="5"/>
                  </a:lnTo>
                  <a:lnTo>
                    <a:pt x="168" y="5"/>
                  </a:lnTo>
                  <a:lnTo>
                    <a:pt x="172" y="5"/>
                  </a:lnTo>
                  <a:lnTo>
                    <a:pt x="177" y="5"/>
                  </a:lnTo>
                  <a:lnTo>
                    <a:pt x="182" y="5"/>
                  </a:lnTo>
                  <a:lnTo>
                    <a:pt x="186" y="5"/>
                  </a:lnTo>
                  <a:lnTo>
                    <a:pt x="191" y="5"/>
                  </a:lnTo>
                  <a:lnTo>
                    <a:pt x="196" y="5"/>
                  </a:lnTo>
                  <a:lnTo>
                    <a:pt x="200" y="5"/>
                  </a:lnTo>
                  <a:lnTo>
                    <a:pt x="205" y="5"/>
                  </a:lnTo>
                  <a:lnTo>
                    <a:pt x="210" y="5"/>
                  </a:lnTo>
                  <a:lnTo>
                    <a:pt x="214" y="5"/>
                  </a:lnTo>
                  <a:lnTo>
                    <a:pt x="219" y="5"/>
                  </a:lnTo>
                  <a:lnTo>
                    <a:pt x="224" y="5"/>
                  </a:lnTo>
                  <a:lnTo>
                    <a:pt x="228" y="5"/>
                  </a:lnTo>
                  <a:lnTo>
                    <a:pt x="233" y="5"/>
                  </a:lnTo>
                  <a:lnTo>
                    <a:pt x="238" y="5"/>
                  </a:lnTo>
                  <a:lnTo>
                    <a:pt x="242" y="5"/>
                  </a:lnTo>
                  <a:lnTo>
                    <a:pt x="247" y="5"/>
                  </a:lnTo>
                  <a:lnTo>
                    <a:pt x="252" y="5"/>
                  </a:lnTo>
                  <a:lnTo>
                    <a:pt x="261" y="5"/>
                  </a:lnTo>
                  <a:lnTo>
                    <a:pt x="266" y="5"/>
                  </a:lnTo>
                  <a:lnTo>
                    <a:pt x="270" y="5"/>
                  </a:lnTo>
                  <a:lnTo>
                    <a:pt x="275" y="5"/>
                  </a:lnTo>
                  <a:lnTo>
                    <a:pt x="280" y="5"/>
                  </a:lnTo>
                  <a:lnTo>
                    <a:pt x="284" y="5"/>
                  </a:lnTo>
                  <a:lnTo>
                    <a:pt x="289" y="5"/>
                  </a:lnTo>
                  <a:lnTo>
                    <a:pt x="298" y="5"/>
                  </a:lnTo>
                  <a:lnTo>
                    <a:pt x="303" y="5"/>
                  </a:lnTo>
                  <a:lnTo>
                    <a:pt x="308" y="5"/>
                  </a:lnTo>
                  <a:lnTo>
                    <a:pt x="312" y="5"/>
                  </a:lnTo>
                  <a:lnTo>
                    <a:pt x="317" y="5"/>
                  </a:lnTo>
                  <a:lnTo>
                    <a:pt x="321" y="5"/>
                  </a:lnTo>
                  <a:lnTo>
                    <a:pt x="331" y="5"/>
                  </a:lnTo>
                  <a:lnTo>
                    <a:pt x="335" y="5"/>
                  </a:lnTo>
                  <a:lnTo>
                    <a:pt x="340" y="5"/>
                  </a:lnTo>
                  <a:lnTo>
                    <a:pt x="345" y="5"/>
                  </a:lnTo>
                  <a:lnTo>
                    <a:pt x="354" y="5"/>
                  </a:lnTo>
                  <a:lnTo>
                    <a:pt x="359" y="5"/>
                  </a:lnTo>
                  <a:lnTo>
                    <a:pt x="363" y="5"/>
                  </a:lnTo>
                  <a:lnTo>
                    <a:pt x="368" y="5"/>
                  </a:lnTo>
                  <a:lnTo>
                    <a:pt x="377" y="5"/>
                  </a:lnTo>
                  <a:lnTo>
                    <a:pt x="382" y="5"/>
                  </a:lnTo>
                  <a:lnTo>
                    <a:pt x="387" y="5"/>
                  </a:lnTo>
                  <a:lnTo>
                    <a:pt x="396" y="5"/>
                  </a:lnTo>
                  <a:lnTo>
                    <a:pt x="401" y="5"/>
                  </a:lnTo>
                  <a:lnTo>
                    <a:pt x="405" y="5"/>
                  </a:lnTo>
                  <a:lnTo>
                    <a:pt x="410" y="5"/>
                  </a:lnTo>
                  <a:lnTo>
                    <a:pt x="419" y="5"/>
                  </a:lnTo>
                  <a:lnTo>
                    <a:pt x="424" y="5"/>
                  </a:lnTo>
                  <a:lnTo>
                    <a:pt x="429" y="5"/>
                  </a:lnTo>
                  <a:lnTo>
                    <a:pt x="438" y="5"/>
                  </a:lnTo>
                  <a:lnTo>
                    <a:pt x="443" y="5"/>
                  </a:lnTo>
                  <a:lnTo>
                    <a:pt x="447" y="5"/>
                  </a:lnTo>
                  <a:lnTo>
                    <a:pt x="457" y="5"/>
                  </a:lnTo>
                  <a:lnTo>
                    <a:pt x="461" y="5"/>
                  </a:lnTo>
                  <a:lnTo>
                    <a:pt x="466" y="5"/>
                  </a:lnTo>
                  <a:lnTo>
                    <a:pt x="471" y="5"/>
                  </a:lnTo>
                  <a:lnTo>
                    <a:pt x="480" y="5"/>
                  </a:lnTo>
                  <a:lnTo>
                    <a:pt x="484" y="5"/>
                  </a:lnTo>
                  <a:lnTo>
                    <a:pt x="489" y="5"/>
                  </a:lnTo>
                  <a:lnTo>
                    <a:pt x="498" y="5"/>
                  </a:lnTo>
                  <a:lnTo>
                    <a:pt x="503" y="5"/>
                  </a:lnTo>
                  <a:lnTo>
                    <a:pt x="508" y="5"/>
                  </a:lnTo>
                  <a:lnTo>
                    <a:pt x="517" y="5"/>
                  </a:lnTo>
                  <a:lnTo>
                    <a:pt x="522" y="5"/>
                  </a:lnTo>
                  <a:lnTo>
                    <a:pt x="526" y="5"/>
                  </a:lnTo>
                  <a:lnTo>
                    <a:pt x="531" y="5"/>
                  </a:lnTo>
                  <a:lnTo>
                    <a:pt x="536" y="5"/>
                  </a:lnTo>
                  <a:lnTo>
                    <a:pt x="540" y="5"/>
                  </a:lnTo>
                  <a:lnTo>
                    <a:pt x="550" y="5"/>
                  </a:lnTo>
                  <a:lnTo>
                    <a:pt x="554" y="5"/>
                  </a:lnTo>
                  <a:lnTo>
                    <a:pt x="559" y="5"/>
                  </a:lnTo>
                  <a:lnTo>
                    <a:pt x="564" y="5"/>
                  </a:lnTo>
                  <a:lnTo>
                    <a:pt x="568" y="5"/>
                  </a:lnTo>
                  <a:lnTo>
                    <a:pt x="573" y="5"/>
                  </a:lnTo>
                  <a:lnTo>
                    <a:pt x="578" y="5"/>
                  </a:lnTo>
                  <a:lnTo>
                    <a:pt x="582" y="5"/>
                  </a:lnTo>
                  <a:lnTo>
                    <a:pt x="587" y="5"/>
                  </a:lnTo>
                  <a:lnTo>
                    <a:pt x="592" y="5"/>
                  </a:lnTo>
                  <a:lnTo>
                    <a:pt x="596" y="5"/>
                  </a:lnTo>
                  <a:lnTo>
                    <a:pt x="606" y="5"/>
                  </a:lnTo>
                  <a:lnTo>
                    <a:pt x="610" y="5"/>
                  </a:lnTo>
                  <a:lnTo>
                    <a:pt x="615" y="5"/>
                  </a:lnTo>
                  <a:lnTo>
                    <a:pt x="620" y="5"/>
                  </a:lnTo>
                  <a:lnTo>
                    <a:pt x="624" y="5"/>
                  </a:lnTo>
                  <a:lnTo>
                    <a:pt x="629" y="5"/>
                  </a:lnTo>
                  <a:lnTo>
                    <a:pt x="634" y="5"/>
                  </a:lnTo>
                  <a:lnTo>
                    <a:pt x="638" y="5"/>
                  </a:lnTo>
                  <a:lnTo>
                    <a:pt x="643" y="5"/>
                  </a:lnTo>
                  <a:lnTo>
                    <a:pt x="647" y="5"/>
                  </a:lnTo>
                  <a:lnTo>
                    <a:pt x="657" y="5"/>
                  </a:lnTo>
                  <a:lnTo>
                    <a:pt x="661" y="5"/>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6" name="Freeform 57"/>
            <p:cNvSpPr>
              <a:spLocks/>
            </p:cNvSpPr>
            <p:nvPr/>
          </p:nvSpPr>
          <p:spPr bwMode="auto">
            <a:xfrm>
              <a:off x="8559423" y="2985837"/>
              <a:ext cx="244449" cy="0"/>
            </a:xfrm>
            <a:custGeom>
              <a:avLst/>
              <a:gdLst>
                <a:gd name="T0" fmla="*/ 0 w 154"/>
                <a:gd name="T1" fmla="*/ 2147483647 w 154"/>
                <a:gd name="T2" fmla="*/ 2147483647 w 154"/>
                <a:gd name="T3" fmla="*/ 2147483647 w 154"/>
                <a:gd name="T4" fmla="*/ 2147483647 w 154"/>
                <a:gd name="T5" fmla="*/ 2147483647 w 154"/>
                <a:gd name="T6" fmla="*/ 2147483647 w 154"/>
                <a:gd name="T7" fmla="*/ 2147483647 w 154"/>
                <a:gd name="T8" fmla="*/ 2147483647 w 154"/>
                <a:gd name="T9" fmla="*/ 2147483647 w 154"/>
                <a:gd name="T10" fmla="*/ 2147483647 w 154"/>
                <a:gd name="T11" fmla="*/ 2147483647 w 154"/>
                <a:gd name="T12" fmla="*/ 2147483647 w 154"/>
                <a:gd name="T13" fmla="*/ 2147483647 w 154"/>
                <a:gd name="T14" fmla="*/ 2147483647 w 154"/>
                <a:gd name="T15" fmla="*/ 2147483647 w 154"/>
                <a:gd name="T16" fmla="*/ 2147483647 w 154"/>
                <a:gd name="T17" fmla="*/ 2147483647 w 154"/>
                <a:gd name="T18" fmla="*/ 2147483647 w 154"/>
                <a:gd name="T19" fmla="*/ 2147483647 w 154"/>
                <a:gd name="T20" fmla="*/ 2147483647 w 154"/>
                <a:gd name="T21" fmla="*/ 2147483647 w 154"/>
                <a:gd name="T22" fmla="*/ 2147483647 w 154"/>
                <a:gd name="T23" fmla="*/ 2147483647 w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24">
                  <a:pos x="T0" y="0"/>
                </a:cxn>
                <a:cxn ang="T25">
                  <a:pos x="T1" y="0"/>
                </a:cxn>
                <a:cxn ang="T26">
                  <a:pos x="T2" y="0"/>
                </a:cxn>
                <a:cxn ang="T27">
                  <a:pos x="T3" y="0"/>
                </a:cxn>
                <a:cxn ang="T28">
                  <a:pos x="T4" y="0"/>
                </a:cxn>
                <a:cxn ang="T29">
                  <a:pos x="T5" y="0"/>
                </a:cxn>
                <a:cxn ang="T30">
                  <a:pos x="T6" y="0"/>
                </a:cxn>
                <a:cxn ang="T31">
                  <a:pos x="T7" y="0"/>
                </a:cxn>
                <a:cxn ang="T32">
                  <a:pos x="T8" y="0"/>
                </a:cxn>
                <a:cxn ang="T33">
                  <a:pos x="T9" y="0"/>
                </a:cxn>
                <a:cxn ang="T34">
                  <a:pos x="T10" y="0"/>
                </a:cxn>
                <a:cxn ang="T35">
                  <a:pos x="T11" y="0"/>
                </a:cxn>
                <a:cxn ang="T36">
                  <a:pos x="T12" y="0"/>
                </a:cxn>
                <a:cxn ang="T37">
                  <a:pos x="T13" y="0"/>
                </a:cxn>
                <a:cxn ang="T38">
                  <a:pos x="T14" y="0"/>
                </a:cxn>
                <a:cxn ang="T39">
                  <a:pos x="T15" y="0"/>
                </a:cxn>
                <a:cxn ang="T40">
                  <a:pos x="T16" y="0"/>
                </a:cxn>
                <a:cxn ang="T41">
                  <a:pos x="T17" y="0"/>
                </a:cxn>
                <a:cxn ang="T42">
                  <a:pos x="T18" y="0"/>
                </a:cxn>
                <a:cxn ang="T43">
                  <a:pos x="T19" y="0"/>
                </a:cxn>
                <a:cxn ang="T44">
                  <a:pos x="T20" y="0"/>
                </a:cxn>
                <a:cxn ang="T45">
                  <a:pos x="T21" y="0"/>
                </a:cxn>
                <a:cxn ang="T46">
                  <a:pos x="T22" y="0"/>
                </a:cxn>
                <a:cxn ang="T47">
                  <a:pos x="T23" y="0"/>
                </a:cxn>
              </a:cxnLst>
              <a:rect l="0" t="0" r="r" b="b"/>
              <a:pathLst>
                <a:path w="154">
                  <a:moveTo>
                    <a:pt x="0" y="0"/>
                  </a:moveTo>
                  <a:lnTo>
                    <a:pt x="5" y="0"/>
                  </a:lnTo>
                  <a:lnTo>
                    <a:pt x="10" y="0"/>
                  </a:lnTo>
                  <a:lnTo>
                    <a:pt x="14" y="0"/>
                  </a:lnTo>
                  <a:lnTo>
                    <a:pt x="19" y="0"/>
                  </a:lnTo>
                  <a:lnTo>
                    <a:pt x="28" y="0"/>
                  </a:lnTo>
                  <a:lnTo>
                    <a:pt x="33" y="0"/>
                  </a:lnTo>
                  <a:lnTo>
                    <a:pt x="42" y="0"/>
                  </a:lnTo>
                  <a:lnTo>
                    <a:pt x="47" y="0"/>
                  </a:lnTo>
                  <a:lnTo>
                    <a:pt x="56" y="0"/>
                  </a:lnTo>
                  <a:lnTo>
                    <a:pt x="61" y="0"/>
                  </a:lnTo>
                  <a:lnTo>
                    <a:pt x="66" y="0"/>
                  </a:lnTo>
                  <a:lnTo>
                    <a:pt x="75" y="0"/>
                  </a:lnTo>
                  <a:lnTo>
                    <a:pt x="80" y="0"/>
                  </a:lnTo>
                  <a:lnTo>
                    <a:pt x="89" y="0"/>
                  </a:lnTo>
                  <a:lnTo>
                    <a:pt x="94" y="0"/>
                  </a:lnTo>
                  <a:lnTo>
                    <a:pt x="103" y="0"/>
                  </a:lnTo>
                  <a:lnTo>
                    <a:pt x="108" y="0"/>
                  </a:lnTo>
                  <a:lnTo>
                    <a:pt x="117" y="0"/>
                  </a:lnTo>
                  <a:lnTo>
                    <a:pt x="122" y="0"/>
                  </a:lnTo>
                  <a:lnTo>
                    <a:pt x="131" y="0"/>
                  </a:lnTo>
                  <a:lnTo>
                    <a:pt x="140" y="0"/>
                  </a:lnTo>
                  <a:lnTo>
                    <a:pt x="145" y="0"/>
                  </a:lnTo>
                  <a:lnTo>
                    <a:pt x="154" y="0"/>
                  </a:lnTo>
                </a:path>
              </a:pathLst>
            </a:custGeom>
            <a:noFill/>
            <a:ln w="19050" cap="flat">
              <a:solidFill>
                <a:srgbClr val="FF66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46" name="Group 545"/>
          <p:cNvGrpSpPr>
            <a:grpSpLocks/>
          </p:cNvGrpSpPr>
          <p:nvPr/>
        </p:nvGrpSpPr>
        <p:grpSpPr bwMode="auto">
          <a:xfrm>
            <a:off x="5751513" y="1143000"/>
            <a:ext cx="3008312" cy="2130425"/>
            <a:chOff x="5773659" y="855641"/>
            <a:chExt cx="3007991" cy="2130196"/>
          </a:xfrm>
        </p:grpSpPr>
        <p:sp>
          <p:nvSpPr>
            <p:cNvPr id="16530" name="Freeform 61"/>
            <p:cNvSpPr>
              <a:spLocks/>
            </p:cNvSpPr>
            <p:nvPr/>
          </p:nvSpPr>
          <p:spPr bwMode="auto">
            <a:xfrm>
              <a:off x="5773659" y="855641"/>
              <a:ext cx="798427" cy="1885747"/>
            </a:xfrm>
            <a:custGeom>
              <a:avLst/>
              <a:gdLst>
                <a:gd name="T0" fmla="*/ 2147483647 w 503"/>
                <a:gd name="T1" fmla="*/ 2147483647 h 1188"/>
                <a:gd name="T2" fmla="*/ 2147483647 w 503"/>
                <a:gd name="T3" fmla="*/ 2147483647 h 1188"/>
                <a:gd name="T4" fmla="*/ 2147483647 w 503"/>
                <a:gd name="T5" fmla="*/ 2147483647 h 1188"/>
                <a:gd name="T6" fmla="*/ 2147483647 w 503"/>
                <a:gd name="T7" fmla="*/ 2147483647 h 1188"/>
                <a:gd name="T8" fmla="*/ 2147483647 w 503"/>
                <a:gd name="T9" fmla="*/ 2147483647 h 1188"/>
                <a:gd name="T10" fmla="*/ 2147483647 w 503"/>
                <a:gd name="T11" fmla="*/ 2147483647 h 1188"/>
                <a:gd name="T12" fmla="*/ 2147483647 w 503"/>
                <a:gd name="T13" fmla="*/ 2147483647 h 1188"/>
                <a:gd name="T14" fmla="*/ 2147483647 w 503"/>
                <a:gd name="T15" fmla="*/ 2147483647 h 1188"/>
                <a:gd name="T16" fmla="*/ 2147483647 w 503"/>
                <a:gd name="T17" fmla="*/ 2147483647 h 1188"/>
                <a:gd name="T18" fmla="*/ 2147483647 w 503"/>
                <a:gd name="T19" fmla="*/ 2147483647 h 1188"/>
                <a:gd name="T20" fmla="*/ 2147483647 w 503"/>
                <a:gd name="T21" fmla="*/ 2147483647 h 1188"/>
                <a:gd name="T22" fmla="*/ 2147483647 w 503"/>
                <a:gd name="T23" fmla="*/ 2147483647 h 1188"/>
                <a:gd name="T24" fmla="*/ 2147483647 w 503"/>
                <a:gd name="T25" fmla="*/ 2147483647 h 1188"/>
                <a:gd name="T26" fmla="*/ 2147483647 w 503"/>
                <a:gd name="T27" fmla="*/ 2147483647 h 1188"/>
                <a:gd name="T28" fmla="*/ 2147483647 w 503"/>
                <a:gd name="T29" fmla="*/ 2147483647 h 1188"/>
                <a:gd name="T30" fmla="*/ 2147483647 w 503"/>
                <a:gd name="T31" fmla="*/ 2147483647 h 1188"/>
                <a:gd name="T32" fmla="*/ 2147483647 w 503"/>
                <a:gd name="T33" fmla="*/ 2147483647 h 1188"/>
                <a:gd name="T34" fmla="*/ 2147483647 w 503"/>
                <a:gd name="T35" fmla="*/ 2147483647 h 1188"/>
                <a:gd name="T36" fmla="*/ 2147483647 w 503"/>
                <a:gd name="T37" fmla="*/ 2147483647 h 1188"/>
                <a:gd name="T38" fmla="*/ 2147483647 w 503"/>
                <a:gd name="T39" fmla="*/ 2147483647 h 1188"/>
                <a:gd name="T40" fmla="*/ 2147483647 w 503"/>
                <a:gd name="T41" fmla="*/ 2147483647 h 1188"/>
                <a:gd name="T42" fmla="*/ 2147483647 w 503"/>
                <a:gd name="T43" fmla="*/ 2147483647 h 1188"/>
                <a:gd name="T44" fmla="*/ 2147483647 w 503"/>
                <a:gd name="T45" fmla="*/ 2147483647 h 1188"/>
                <a:gd name="T46" fmla="*/ 2147483647 w 503"/>
                <a:gd name="T47" fmla="*/ 2147483647 h 1188"/>
                <a:gd name="T48" fmla="*/ 2147483647 w 503"/>
                <a:gd name="T49" fmla="*/ 2147483647 h 1188"/>
                <a:gd name="T50" fmla="*/ 2147483647 w 503"/>
                <a:gd name="T51" fmla="*/ 2147483647 h 1188"/>
                <a:gd name="T52" fmla="*/ 2147483647 w 503"/>
                <a:gd name="T53" fmla="*/ 2147483647 h 1188"/>
                <a:gd name="T54" fmla="*/ 2147483647 w 503"/>
                <a:gd name="T55" fmla="*/ 2147483647 h 1188"/>
                <a:gd name="T56" fmla="*/ 2147483647 w 503"/>
                <a:gd name="T57" fmla="*/ 2147483647 h 1188"/>
                <a:gd name="T58" fmla="*/ 2147483647 w 503"/>
                <a:gd name="T59" fmla="*/ 2147483647 h 1188"/>
                <a:gd name="T60" fmla="*/ 2147483647 w 503"/>
                <a:gd name="T61" fmla="*/ 2147483647 h 1188"/>
                <a:gd name="T62" fmla="*/ 2147483647 w 503"/>
                <a:gd name="T63" fmla="*/ 2147483647 h 1188"/>
                <a:gd name="T64" fmla="*/ 2147483647 w 503"/>
                <a:gd name="T65" fmla="*/ 2147483647 h 1188"/>
                <a:gd name="T66" fmla="*/ 2147483647 w 503"/>
                <a:gd name="T67" fmla="*/ 2147483647 h 1188"/>
                <a:gd name="T68" fmla="*/ 2147483647 w 503"/>
                <a:gd name="T69" fmla="*/ 2147483647 h 1188"/>
                <a:gd name="T70" fmla="*/ 2147483647 w 503"/>
                <a:gd name="T71" fmla="*/ 2147483647 h 1188"/>
                <a:gd name="T72" fmla="*/ 2147483647 w 503"/>
                <a:gd name="T73" fmla="*/ 2147483647 h 1188"/>
                <a:gd name="T74" fmla="*/ 2147483647 w 503"/>
                <a:gd name="T75" fmla="*/ 2147483647 h 1188"/>
                <a:gd name="T76" fmla="*/ 2147483647 w 503"/>
                <a:gd name="T77" fmla="*/ 2147483647 h 1188"/>
                <a:gd name="T78" fmla="*/ 2147483647 w 503"/>
                <a:gd name="T79" fmla="*/ 2147483647 h 1188"/>
                <a:gd name="T80" fmla="*/ 2147483647 w 503"/>
                <a:gd name="T81" fmla="*/ 2147483647 h 1188"/>
                <a:gd name="T82" fmla="*/ 2147483647 w 503"/>
                <a:gd name="T83" fmla="*/ 2147483647 h 11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03" h="1188">
                  <a:moveTo>
                    <a:pt x="0" y="0"/>
                  </a:moveTo>
                  <a:lnTo>
                    <a:pt x="144" y="0"/>
                  </a:lnTo>
                  <a:lnTo>
                    <a:pt x="144" y="28"/>
                  </a:lnTo>
                  <a:lnTo>
                    <a:pt x="149" y="33"/>
                  </a:lnTo>
                  <a:lnTo>
                    <a:pt x="149" y="89"/>
                  </a:lnTo>
                  <a:lnTo>
                    <a:pt x="153" y="94"/>
                  </a:lnTo>
                  <a:lnTo>
                    <a:pt x="153" y="135"/>
                  </a:lnTo>
                  <a:lnTo>
                    <a:pt x="158" y="140"/>
                  </a:lnTo>
                  <a:lnTo>
                    <a:pt x="158" y="173"/>
                  </a:lnTo>
                  <a:lnTo>
                    <a:pt x="163" y="177"/>
                  </a:lnTo>
                  <a:lnTo>
                    <a:pt x="163" y="210"/>
                  </a:lnTo>
                  <a:lnTo>
                    <a:pt x="167" y="215"/>
                  </a:lnTo>
                  <a:lnTo>
                    <a:pt x="167" y="243"/>
                  </a:lnTo>
                  <a:lnTo>
                    <a:pt x="172" y="247"/>
                  </a:lnTo>
                  <a:lnTo>
                    <a:pt x="172" y="275"/>
                  </a:lnTo>
                  <a:lnTo>
                    <a:pt x="177" y="280"/>
                  </a:lnTo>
                  <a:lnTo>
                    <a:pt x="177" y="303"/>
                  </a:lnTo>
                  <a:lnTo>
                    <a:pt x="181" y="308"/>
                  </a:lnTo>
                  <a:lnTo>
                    <a:pt x="181" y="331"/>
                  </a:lnTo>
                  <a:lnTo>
                    <a:pt x="186" y="336"/>
                  </a:lnTo>
                  <a:lnTo>
                    <a:pt x="186" y="359"/>
                  </a:lnTo>
                  <a:lnTo>
                    <a:pt x="191" y="364"/>
                  </a:lnTo>
                  <a:lnTo>
                    <a:pt x="191" y="387"/>
                  </a:lnTo>
                  <a:lnTo>
                    <a:pt x="195" y="392"/>
                  </a:lnTo>
                  <a:lnTo>
                    <a:pt x="195" y="410"/>
                  </a:lnTo>
                  <a:lnTo>
                    <a:pt x="200" y="415"/>
                  </a:lnTo>
                  <a:lnTo>
                    <a:pt x="200" y="434"/>
                  </a:lnTo>
                  <a:lnTo>
                    <a:pt x="205" y="438"/>
                  </a:lnTo>
                  <a:lnTo>
                    <a:pt x="205" y="461"/>
                  </a:lnTo>
                  <a:lnTo>
                    <a:pt x="209" y="466"/>
                  </a:lnTo>
                  <a:lnTo>
                    <a:pt x="209" y="485"/>
                  </a:lnTo>
                  <a:lnTo>
                    <a:pt x="214" y="489"/>
                  </a:lnTo>
                  <a:lnTo>
                    <a:pt x="214" y="503"/>
                  </a:lnTo>
                  <a:lnTo>
                    <a:pt x="219" y="508"/>
                  </a:lnTo>
                  <a:lnTo>
                    <a:pt x="219" y="527"/>
                  </a:lnTo>
                  <a:lnTo>
                    <a:pt x="223" y="531"/>
                  </a:lnTo>
                  <a:lnTo>
                    <a:pt x="223" y="545"/>
                  </a:lnTo>
                  <a:lnTo>
                    <a:pt x="228" y="550"/>
                  </a:lnTo>
                  <a:lnTo>
                    <a:pt x="228" y="564"/>
                  </a:lnTo>
                  <a:lnTo>
                    <a:pt x="233" y="569"/>
                  </a:lnTo>
                  <a:lnTo>
                    <a:pt x="233" y="587"/>
                  </a:lnTo>
                  <a:lnTo>
                    <a:pt x="237" y="592"/>
                  </a:lnTo>
                  <a:lnTo>
                    <a:pt x="237" y="606"/>
                  </a:lnTo>
                  <a:lnTo>
                    <a:pt x="242" y="610"/>
                  </a:lnTo>
                  <a:lnTo>
                    <a:pt x="242" y="624"/>
                  </a:lnTo>
                  <a:lnTo>
                    <a:pt x="247" y="629"/>
                  </a:lnTo>
                  <a:lnTo>
                    <a:pt x="247" y="643"/>
                  </a:lnTo>
                  <a:lnTo>
                    <a:pt x="251" y="648"/>
                  </a:lnTo>
                  <a:lnTo>
                    <a:pt x="251" y="662"/>
                  </a:lnTo>
                  <a:lnTo>
                    <a:pt x="256" y="666"/>
                  </a:lnTo>
                  <a:lnTo>
                    <a:pt x="256" y="680"/>
                  </a:lnTo>
                  <a:lnTo>
                    <a:pt x="261" y="685"/>
                  </a:lnTo>
                  <a:lnTo>
                    <a:pt x="261" y="699"/>
                  </a:lnTo>
                  <a:lnTo>
                    <a:pt x="265" y="704"/>
                  </a:lnTo>
                  <a:lnTo>
                    <a:pt x="265" y="713"/>
                  </a:lnTo>
                  <a:lnTo>
                    <a:pt x="270" y="718"/>
                  </a:lnTo>
                  <a:lnTo>
                    <a:pt x="270" y="732"/>
                  </a:lnTo>
                  <a:lnTo>
                    <a:pt x="275" y="736"/>
                  </a:lnTo>
                  <a:lnTo>
                    <a:pt x="275" y="746"/>
                  </a:lnTo>
                  <a:lnTo>
                    <a:pt x="279" y="750"/>
                  </a:lnTo>
                  <a:lnTo>
                    <a:pt x="279" y="764"/>
                  </a:lnTo>
                  <a:lnTo>
                    <a:pt x="284" y="769"/>
                  </a:lnTo>
                  <a:lnTo>
                    <a:pt x="284" y="778"/>
                  </a:lnTo>
                  <a:lnTo>
                    <a:pt x="288" y="783"/>
                  </a:lnTo>
                  <a:lnTo>
                    <a:pt x="288" y="792"/>
                  </a:lnTo>
                  <a:lnTo>
                    <a:pt x="293" y="797"/>
                  </a:lnTo>
                  <a:lnTo>
                    <a:pt x="293" y="806"/>
                  </a:lnTo>
                  <a:lnTo>
                    <a:pt x="298" y="811"/>
                  </a:lnTo>
                  <a:lnTo>
                    <a:pt x="298" y="820"/>
                  </a:lnTo>
                  <a:lnTo>
                    <a:pt x="302" y="825"/>
                  </a:lnTo>
                  <a:lnTo>
                    <a:pt x="302" y="834"/>
                  </a:lnTo>
                  <a:lnTo>
                    <a:pt x="307" y="839"/>
                  </a:lnTo>
                  <a:lnTo>
                    <a:pt x="307" y="848"/>
                  </a:lnTo>
                  <a:lnTo>
                    <a:pt x="312" y="853"/>
                  </a:lnTo>
                  <a:lnTo>
                    <a:pt x="312" y="862"/>
                  </a:lnTo>
                  <a:lnTo>
                    <a:pt x="316" y="867"/>
                  </a:lnTo>
                  <a:lnTo>
                    <a:pt x="316" y="876"/>
                  </a:lnTo>
                  <a:lnTo>
                    <a:pt x="321" y="881"/>
                  </a:lnTo>
                  <a:lnTo>
                    <a:pt x="321" y="885"/>
                  </a:lnTo>
                  <a:lnTo>
                    <a:pt x="326" y="890"/>
                  </a:lnTo>
                  <a:lnTo>
                    <a:pt x="326" y="899"/>
                  </a:lnTo>
                  <a:lnTo>
                    <a:pt x="330" y="904"/>
                  </a:lnTo>
                  <a:lnTo>
                    <a:pt x="330" y="909"/>
                  </a:lnTo>
                  <a:lnTo>
                    <a:pt x="335" y="913"/>
                  </a:lnTo>
                  <a:lnTo>
                    <a:pt x="335" y="923"/>
                  </a:lnTo>
                  <a:lnTo>
                    <a:pt x="340" y="927"/>
                  </a:lnTo>
                  <a:lnTo>
                    <a:pt x="340" y="932"/>
                  </a:lnTo>
                  <a:lnTo>
                    <a:pt x="344" y="936"/>
                  </a:lnTo>
                  <a:lnTo>
                    <a:pt x="344" y="946"/>
                  </a:lnTo>
                  <a:lnTo>
                    <a:pt x="349" y="950"/>
                  </a:lnTo>
                  <a:lnTo>
                    <a:pt x="349" y="955"/>
                  </a:lnTo>
                  <a:lnTo>
                    <a:pt x="354" y="960"/>
                  </a:lnTo>
                  <a:lnTo>
                    <a:pt x="354" y="964"/>
                  </a:lnTo>
                  <a:lnTo>
                    <a:pt x="358" y="969"/>
                  </a:lnTo>
                  <a:lnTo>
                    <a:pt x="358" y="978"/>
                  </a:lnTo>
                  <a:lnTo>
                    <a:pt x="368" y="988"/>
                  </a:lnTo>
                  <a:lnTo>
                    <a:pt x="368" y="997"/>
                  </a:lnTo>
                  <a:lnTo>
                    <a:pt x="377" y="1006"/>
                  </a:lnTo>
                  <a:lnTo>
                    <a:pt x="377" y="1016"/>
                  </a:lnTo>
                  <a:lnTo>
                    <a:pt x="386" y="1025"/>
                  </a:lnTo>
                  <a:lnTo>
                    <a:pt x="386" y="1034"/>
                  </a:lnTo>
                  <a:lnTo>
                    <a:pt x="396" y="1044"/>
                  </a:lnTo>
                  <a:lnTo>
                    <a:pt x="396" y="1048"/>
                  </a:lnTo>
                  <a:lnTo>
                    <a:pt x="400" y="1053"/>
                  </a:lnTo>
                  <a:lnTo>
                    <a:pt x="400" y="1058"/>
                  </a:lnTo>
                  <a:lnTo>
                    <a:pt x="410" y="1067"/>
                  </a:lnTo>
                  <a:lnTo>
                    <a:pt x="410" y="1072"/>
                  </a:lnTo>
                  <a:lnTo>
                    <a:pt x="419" y="1081"/>
                  </a:lnTo>
                  <a:lnTo>
                    <a:pt x="419" y="1086"/>
                  </a:lnTo>
                  <a:lnTo>
                    <a:pt x="428" y="1095"/>
                  </a:lnTo>
                  <a:lnTo>
                    <a:pt x="428" y="1104"/>
                  </a:lnTo>
                  <a:lnTo>
                    <a:pt x="433" y="1109"/>
                  </a:lnTo>
                  <a:lnTo>
                    <a:pt x="438" y="1113"/>
                  </a:lnTo>
                  <a:lnTo>
                    <a:pt x="442" y="1118"/>
                  </a:lnTo>
                  <a:lnTo>
                    <a:pt x="447" y="1123"/>
                  </a:lnTo>
                  <a:lnTo>
                    <a:pt x="447" y="1127"/>
                  </a:lnTo>
                  <a:lnTo>
                    <a:pt x="451" y="1132"/>
                  </a:lnTo>
                  <a:lnTo>
                    <a:pt x="456" y="1137"/>
                  </a:lnTo>
                  <a:lnTo>
                    <a:pt x="465" y="1146"/>
                  </a:lnTo>
                  <a:lnTo>
                    <a:pt x="465" y="1151"/>
                  </a:lnTo>
                  <a:lnTo>
                    <a:pt x="470" y="1155"/>
                  </a:lnTo>
                  <a:lnTo>
                    <a:pt x="475" y="1160"/>
                  </a:lnTo>
                  <a:lnTo>
                    <a:pt x="479" y="1165"/>
                  </a:lnTo>
                  <a:lnTo>
                    <a:pt x="484" y="1169"/>
                  </a:lnTo>
                  <a:lnTo>
                    <a:pt x="489" y="1174"/>
                  </a:lnTo>
                  <a:lnTo>
                    <a:pt x="493" y="1179"/>
                  </a:lnTo>
                  <a:lnTo>
                    <a:pt x="498" y="1183"/>
                  </a:lnTo>
                  <a:lnTo>
                    <a:pt x="503" y="1188"/>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1" name="Freeform 62"/>
            <p:cNvSpPr>
              <a:spLocks/>
            </p:cNvSpPr>
            <p:nvPr/>
          </p:nvSpPr>
          <p:spPr bwMode="auto">
            <a:xfrm>
              <a:off x="6572086" y="2741388"/>
              <a:ext cx="938112" cy="236512"/>
            </a:xfrm>
            <a:custGeom>
              <a:avLst/>
              <a:gdLst>
                <a:gd name="T0" fmla="*/ 2147483647 w 591"/>
                <a:gd name="T1" fmla="*/ 2147483647 h 149"/>
                <a:gd name="T2" fmla="*/ 2147483647 w 591"/>
                <a:gd name="T3" fmla="*/ 2147483647 h 149"/>
                <a:gd name="T4" fmla="*/ 2147483647 w 591"/>
                <a:gd name="T5" fmla="*/ 2147483647 h 149"/>
                <a:gd name="T6" fmla="*/ 2147483647 w 591"/>
                <a:gd name="T7" fmla="*/ 2147483647 h 149"/>
                <a:gd name="T8" fmla="*/ 2147483647 w 591"/>
                <a:gd name="T9" fmla="*/ 2147483647 h 149"/>
                <a:gd name="T10" fmla="*/ 2147483647 w 591"/>
                <a:gd name="T11" fmla="*/ 2147483647 h 149"/>
                <a:gd name="T12" fmla="*/ 2147483647 w 591"/>
                <a:gd name="T13" fmla="*/ 2147483647 h 149"/>
                <a:gd name="T14" fmla="*/ 2147483647 w 591"/>
                <a:gd name="T15" fmla="*/ 2147483647 h 149"/>
                <a:gd name="T16" fmla="*/ 2147483647 w 591"/>
                <a:gd name="T17" fmla="*/ 2147483647 h 149"/>
                <a:gd name="T18" fmla="*/ 2147483647 w 591"/>
                <a:gd name="T19" fmla="*/ 2147483647 h 149"/>
                <a:gd name="T20" fmla="*/ 2147483647 w 591"/>
                <a:gd name="T21" fmla="*/ 2147483647 h 149"/>
                <a:gd name="T22" fmla="*/ 2147483647 w 591"/>
                <a:gd name="T23" fmla="*/ 2147483647 h 149"/>
                <a:gd name="T24" fmla="*/ 2147483647 w 591"/>
                <a:gd name="T25" fmla="*/ 2147483647 h 149"/>
                <a:gd name="T26" fmla="*/ 2147483647 w 591"/>
                <a:gd name="T27" fmla="*/ 2147483647 h 149"/>
                <a:gd name="T28" fmla="*/ 2147483647 w 591"/>
                <a:gd name="T29" fmla="*/ 2147483647 h 149"/>
                <a:gd name="T30" fmla="*/ 2147483647 w 591"/>
                <a:gd name="T31" fmla="*/ 2147483647 h 149"/>
                <a:gd name="T32" fmla="*/ 2147483647 w 591"/>
                <a:gd name="T33" fmla="*/ 2147483647 h 149"/>
                <a:gd name="T34" fmla="*/ 2147483647 w 591"/>
                <a:gd name="T35" fmla="*/ 2147483647 h 149"/>
                <a:gd name="T36" fmla="*/ 2147483647 w 591"/>
                <a:gd name="T37" fmla="*/ 2147483647 h 149"/>
                <a:gd name="T38" fmla="*/ 2147483647 w 591"/>
                <a:gd name="T39" fmla="*/ 2147483647 h 149"/>
                <a:gd name="T40" fmla="*/ 2147483647 w 591"/>
                <a:gd name="T41" fmla="*/ 2147483647 h 149"/>
                <a:gd name="T42" fmla="*/ 2147483647 w 591"/>
                <a:gd name="T43" fmla="*/ 2147483647 h 149"/>
                <a:gd name="T44" fmla="*/ 2147483647 w 591"/>
                <a:gd name="T45" fmla="*/ 2147483647 h 149"/>
                <a:gd name="T46" fmla="*/ 2147483647 w 591"/>
                <a:gd name="T47" fmla="*/ 2147483647 h 149"/>
                <a:gd name="T48" fmla="*/ 2147483647 w 591"/>
                <a:gd name="T49" fmla="*/ 2147483647 h 149"/>
                <a:gd name="T50" fmla="*/ 2147483647 w 591"/>
                <a:gd name="T51" fmla="*/ 2147483647 h 149"/>
                <a:gd name="T52" fmla="*/ 2147483647 w 591"/>
                <a:gd name="T53" fmla="*/ 2147483647 h 149"/>
                <a:gd name="T54" fmla="*/ 2147483647 w 591"/>
                <a:gd name="T55" fmla="*/ 2147483647 h 149"/>
                <a:gd name="T56" fmla="*/ 2147483647 w 591"/>
                <a:gd name="T57" fmla="*/ 2147483647 h 149"/>
                <a:gd name="T58" fmla="*/ 2147483647 w 591"/>
                <a:gd name="T59" fmla="*/ 2147483647 h 149"/>
                <a:gd name="T60" fmla="*/ 2147483647 w 591"/>
                <a:gd name="T61" fmla="*/ 2147483647 h 149"/>
                <a:gd name="T62" fmla="*/ 2147483647 w 591"/>
                <a:gd name="T63" fmla="*/ 2147483647 h 149"/>
                <a:gd name="T64" fmla="*/ 2147483647 w 591"/>
                <a:gd name="T65" fmla="*/ 2147483647 h 149"/>
                <a:gd name="T66" fmla="*/ 2147483647 w 591"/>
                <a:gd name="T67" fmla="*/ 2147483647 h 149"/>
                <a:gd name="T68" fmla="*/ 2147483647 w 591"/>
                <a:gd name="T69" fmla="*/ 2147483647 h 149"/>
                <a:gd name="T70" fmla="*/ 2147483647 w 591"/>
                <a:gd name="T71" fmla="*/ 2147483647 h 149"/>
                <a:gd name="T72" fmla="*/ 2147483647 w 591"/>
                <a:gd name="T73" fmla="*/ 2147483647 h 149"/>
                <a:gd name="T74" fmla="*/ 2147483647 w 591"/>
                <a:gd name="T75" fmla="*/ 2147483647 h 149"/>
                <a:gd name="T76" fmla="*/ 2147483647 w 591"/>
                <a:gd name="T77" fmla="*/ 2147483647 h 149"/>
                <a:gd name="T78" fmla="*/ 2147483647 w 591"/>
                <a:gd name="T79" fmla="*/ 2147483647 h 149"/>
                <a:gd name="T80" fmla="*/ 2147483647 w 591"/>
                <a:gd name="T81" fmla="*/ 2147483647 h 149"/>
                <a:gd name="T82" fmla="*/ 2147483647 w 591"/>
                <a:gd name="T83" fmla="*/ 2147483647 h 14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1" h="149">
                  <a:moveTo>
                    <a:pt x="0" y="0"/>
                  </a:moveTo>
                  <a:lnTo>
                    <a:pt x="4" y="5"/>
                  </a:lnTo>
                  <a:lnTo>
                    <a:pt x="9" y="9"/>
                  </a:lnTo>
                  <a:lnTo>
                    <a:pt x="14" y="14"/>
                  </a:lnTo>
                  <a:lnTo>
                    <a:pt x="18" y="19"/>
                  </a:lnTo>
                  <a:lnTo>
                    <a:pt x="23" y="23"/>
                  </a:lnTo>
                  <a:lnTo>
                    <a:pt x="28" y="23"/>
                  </a:lnTo>
                  <a:lnTo>
                    <a:pt x="32" y="28"/>
                  </a:lnTo>
                  <a:lnTo>
                    <a:pt x="37" y="33"/>
                  </a:lnTo>
                  <a:lnTo>
                    <a:pt x="42" y="37"/>
                  </a:lnTo>
                  <a:lnTo>
                    <a:pt x="46" y="37"/>
                  </a:lnTo>
                  <a:lnTo>
                    <a:pt x="51" y="42"/>
                  </a:lnTo>
                  <a:lnTo>
                    <a:pt x="56" y="47"/>
                  </a:lnTo>
                  <a:lnTo>
                    <a:pt x="60" y="51"/>
                  </a:lnTo>
                  <a:lnTo>
                    <a:pt x="65" y="51"/>
                  </a:lnTo>
                  <a:lnTo>
                    <a:pt x="70" y="56"/>
                  </a:lnTo>
                  <a:lnTo>
                    <a:pt x="74" y="56"/>
                  </a:lnTo>
                  <a:lnTo>
                    <a:pt x="79" y="61"/>
                  </a:lnTo>
                  <a:lnTo>
                    <a:pt x="84" y="65"/>
                  </a:lnTo>
                  <a:lnTo>
                    <a:pt x="88" y="65"/>
                  </a:lnTo>
                  <a:lnTo>
                    <a:pt x="93" y="70"/>
                  </a:lnTo>
                  <a:lnTo>
                    <a:pt x="98" y="70"/>
                  </a:lnTo>
                  <a:lnTo>
                    <a:pt x="102" y="74"/>
                  </a:lnTo>
                  <a:lnTo>
                    <a:pt x="107" y="74"/>
                  </a:lnTo>
                  <a:lnTo>
                    <a:pt x="111" y="79"/>
                  </a:lnTo>
                  <a:lnTo>
                    <a:pt x="116" y="79"/>
                  </a:lnTo>
                  <a:lnTo>
                    <a:pt x="121" y="84"/>
                  </a:lnTo>
                  <a:lnTo>
                    <a:pt x="125" y="84"/>
                  </a:lnTo>
                  <a:lnTo>
                    <a:pt x="130" y="84"/>
                  </a:lnTo>
                  <a:lnTo>
                    <a:pt x="135" y="88"/>
                  </a:lnTo>
                  <a:lnTo>
                    <a:pt x="139" y="88"/>
                  </a:lnTo>
                  <a:lnTo>
                    <a:pt x="144" y="93"/>
                  </a:lnTo>
                  <a:lnTo>
                    <a:pt x="149" y="93"/>
                  </a:lnTo>
                  <a:lnTo>
                    <a:pt x="153" y="93"/>
                  </a:lnTo>
                  <a:lnTo>
                    <a:pt x="158" y="98"/>
                  </a:lnTo>
                  <a:lnTo>
                    <a:pt x="163" y="98"/>
                  </a:lnTo>
                  <a:lnTo>
                    <a:pt x="167" y="98"/>
                  </a:lnTo>
                  <a:lnTo>
                    <a:pt x="172" y="102"/>
                  </a:lnTo>
                  <a:lnTo>
                    <a:pt x="177" y="102"/>
                  </a:lnTo>
                  <a:lnTo>
                    <a:pt x="181" y="102"/>
                  </a:lnTo>
                  <a:lnTo>
                    <a:pt x="186" y="107"/>
                  </a:lnTo>
                  <a:lnTo>
                    <a:pt x="191" y="107"/>
                  </a:lnTo>
                  <a:lnTo>
                    <a:pt x="195" y="107"/>
                  </a:lnTo>
                  <a:lnTo>
                    <a:pt x="200" y="107"/>
                  </a:lnTo>
                  <a:lnTo>
                    <a:pt x="205" y="112"/>
                  </a:lnTo>
                  <a:lnTo>
                    <a:pt x="209" y="112"/>
                  </a:lnTo>
                  <a:lnTo>
                    <a:pt x="214" y="112"/>
                  </a:lnTo>
                  <a:lnTo>
                    <a:pt x="219" y="116"/>
                  </a:lnTo>
                  <a:lnTo>
                    <a:pt x="223" y="116"/>
                  </a:lnTo>
                  <a:lnTo>
                    <a:pt x="228" y="116"/>
                  </a:lnTo>
                  <a:lnTo>
                    <a:pt x="233" y="116"/>
                  </a:lnTo>
                  <a:lnTo>
                    <a:pt x="237" y="121"/>
                  </a:lnTo>
                  <a:lnTo>
                    <a:pt x="242" y="121"/>
                  </a:lnTo>
                  <a:lnTo>
                    <a:pt x="247" y="121"/>
                  </a:lnTo>
                  <a:lnTo>
                    <a:pt x="251" y="121"/>
                  </a:lnTo>
                  <a:lnTo>
                    <a:pt x="256" y="121"/>
                  </a:lnTo>
                  <a:lnTo>
                    <a:pt x="261" y="126"/>
                  </a:lnTo>
                  <a:lnTo>
                    <a:pt x="265" y="126"/>
                  </a:lnTo>
                  <a:lnTo>
                    <a:pt x="270" y="126"/>
                  </a:lnTo>
                  <a:lnTo>
                    <a:pt x="274" y="126"/>
                  </a:lnTo>
                  <a:lnTo>
                    <a:pt x="279" y="126"/>
                  </a:lnTo>
                  <a:lnTo>
                    <a:pt x="284" y="126"/>
                  </a:lnTo>
                  <a:lnTo>
                    <a:pt x="288" y="130"/>
                  </a:lnTo>
                  <a:lnTo>
                    <a:pt x="293" y="130"/>
                  </a:lnTo>
                  <a:lnTo>
                    <a:pt x="298" y="130"/>
                  </a:lnTo>
                  <a:lnTo>
                    <a:pt x="302" y="130"/>
                  </a:lnTo>
                  <a:lnTo>
                    <a:pt x="307" y="130"/>
                  </a:lnTo>
                  <a:lnTo>
                    <a:pt x="312" y="130"/>
                  </a:lnTo>
                  <a:lnTo>
                    <a:pt x="316" y="135"/>
                  </a:lnTo>
                  <a:lnTo>
                    <a:pt x="321" y="135"/>
                  </a:lnTo>
                  <a:lnTo>
                    <a:pt x="326" y="135"/>
                  </a:lnTo>
                  <a:lnTo>
                    <a:pt x="330" y="135"/>
                  </a:lnTo>
                  <a:lnTo>
                    <a:pt x="335" y="135"/>
                  </a:lnTo>
                  <a:lnTo>
                    <a:pt x="340" y="135"/>
                  </a:lnTo>
                  <a:lnTo>
                    <a:pt x="344" y="135"/>
                  </a:lnTo>
                  <a:lnTo>
                    <a:pt x="349" y="135"/>
                  </a:lnTo>
                  <a:lnTo>
                    <a:pt x="354" y="135"/>
                  </a:lnTo>
                  <a:lnTo>
                    <a:pt x="358" y="140"/>
                  </a:lnTo>
                  <a:lnTo>
                    <a:pt x="363" y="140"/>
                  </a:lnTo>
                  <a:lnTo>
                    <a:pt x="368" y="140"/>
                  </a:lnTo>
                  <a:lnTo>
                    <a:pt x="372" y="140"/>
                  </a:lnTo>
                  <a:lnTo>
                    <a:pt x="377" y="140"/>
                  </a:lnTo>
                  <a:lnTo>
                    <a:pt x="382" y="140"/>
                  </a:lnTo>
                  <a:lnTo>
                    <a:pt x="386" y="140"/>
                  </a:lnTo>
                  <a:lnTo>
                    <a:pt x="391" y="140"/>
                  </a:lnTo>
                  <a:lnTo>
                    <a:pt x="396" y="140"/>
                  </a:lnTo>
                  <a:lnTo>
                    <a:pt x="400" y="140"/>
                  </a:lnTo>
                  <a:lnTo>
                    <a:pt x="405" y="140"/>
                  </a:lnTo>
                  <a:lnTo>
                    <a:pt x="410" y="144"/>
                  </a:lnTo>
                  <a:lnTo>
                    <a:pt x="414" y="144"/>
                  </a:lnTo>
                  <a:lnTo>
                    <a:pt x="419" y="144"/>
                  </a:lnTo>
                  <a:lnTo>
                    <a:pt x="424" y="144"/>
                  </a:lnTo>
                  <a:lnTo>
                    <a:pt x="428" y="144"/>
                  </a:lnTo>
                  <a:lnTo>
                    <a:pt x="433" y="144"/>
                  </a:lnTo>
                  <a:lnTo>
                    <a:pt x="437" y="144"/>
                  </a:lnTo>
                  <a:lnTo>
                    <a:pt x="442" y="144"/>
                  </a:lnTo>
                  <a:lnTo>
                    <a:pt x="447" y="144"/>
                  </a:lnTo>
                  <a:lnTo>
                    <a:pt x="451" y="144"/>
                  </a:lnTo>
                  <a:lnTo>
                    <a:pt x="456" y="144"/>
                  </a:lnTo>
                  <a:lnTo>
                    <a:pt x="461" y="144"/>
                  </a:lnTo>
                  <a:lnTo>
                    <a:pt x="465" y="144"/>
                  </a:lnTo>
                  <a:lnTo>
                    <a:pt x="470" y="144"/>
                  </a:lnTo>
                  <a:lnTo>
                    <a:pt x="475" y="144"/>
                  </a:lnTo>
                  <a:lnTo>
                    <a:pt x="479" y="144"/>
                  </a:lnTo>
                  <a:lnTo>
                    <a:pt x="484" y="149"/>
                  </a:lnTo>
                  <a:lnTo>
                    <a:pt x="489" y="149"/>
                  </a:lnTo>
                  <a:lnTo>
                    <a:pt x="493" y="149"/>
                  </a:lnTo>
                  <a:lnTo>
                    <a:pt x="498" y="149"/>
                  </a:lnTo>
                  <a:lnTo>
                    <a:pt x="503" y="149"/>
                  </a:lnTo>
                  <a:lnTo>
                    <a:pt x="507" y="149"/>
                  </a:lnTo>
                  <a:lnTo>
                    <a:pt x="512" y="149"/>
                  </a:lnTo>
                  <a:lnTo>
                    <a:pt x="517" y="149"/>
                  </a:lnTo>
                  <a:lnTo>
                    <a:pt x="521" y="149"/>
                  </a:lnTo>
                  <a:lnTo>
                    <a:pt x="526" y="149"/>
                  </a:lnTo>
                  <a:lnTo>
                    <a:pt x="531" y="149"/>
                  </a:lnTo>
                  <a:lnTo>
                    <a:pt x="535" y="149"/>
                  </a:lnTo>
                  <a:lnTo>
                    <a:pt x="540" y="149"/>
                  </a:lnTo>
                  <a:lnTo>
                    <a:pt x="545" y="149"/>
                  </a:lnTo>
                  <a:lnTo>
                    <a:pt x="549" y="149"/>
                  </a:lnTo>
                  <a:lnTo>
                    <a:pt x="554" y="149"/>
                  </a:lnTo>
                  <a:lnTo>
                    <a:pt x="559" y="149"/>
                  </a:lnTo>
                  <a:lnTo>
                    <a:pt x="563" y="149"/>
                  </a:lnTo>
                  <a:lnTo>
                    <a:pt x="568" y="149"/>
                  </a:lnTo>
                  <a:lnTo>
                    <a:pt x="573" y="149"/>
                  </a:lnTo>
                  <a:lnTo>
                    <a:pt x="577" y="149"/>
                  </a:lnTo>
                  <a:lnTo>
                    <a:pt x="582" y="149"/>
                  </a:lnTo>
                  <a:lnTo>
                    <a:pt x="587" y="149"/>
                  </a:lnTo>
                  <a:lnTo>
                    <a:pt x="591" y="149"/>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32" name="Freeform 63"/>
            <p:cNvSpPr>
              <a:spLocks/>
            </p:cNvSpPr>
            <p:nvPr/>
          </p:nvSpPr>
          <p:spPr bwMode="auto">
            <a:xfrm>
              <a:off x="7510199" y="2977901"/>
              <a:ext cx="1271451" cy="7936"/>
            </a:xfrm>
            <a:custGeom>
              <a:avLst/>
              <a:gdLst>
                <a:gd name="T0" fmla="*/ 2147483647 w 801"/>
                <a:gd name="T1" fmla="*/ 0 h 5"/>
                <a:gd name="T2" fmla="*/ 2147483647 w 801"/>
                <a:gd name="T3" fmla="*/ 0 h 5"/>
                <a:gd name="T4" fmla="*/ 2147483647 w 801"/>
                <a:gd name="T5" fmla="*/ 0 h 5"/>
                <a:gd name="T6" fmla="*/ 2147483647 w 801"/>
                <a:gd name="T7" fmla="*/ 2147483647 h 5"/>
                <a:gd name="T8" fmla="*/ 2147483647 w 801"/>
                <a:gd name="T9" fmla="*/ 2147483647 h 5"/>
                <a:gd name="T10" fmla="*/ 2147483647 w 801"/>
                <a:gd name="T11" fmla="*/ 2147483647 h 5"/>
                <a:gd name="T12" fmla="*/ 2147483647 w 801"/>
                <a:gd name="T13" fmla="*/ 2147483647 h 5"/>
                <a:gd name="T14" fmla="*/ 2147483647 w 801"/>
                <a:gd name="T15" fmla="*/ 2147483647 h 5"/>
                <a:gd name="T16" fmla="*/ 2147483647 w 801"/>
                <a:gd name="T17" fmla="*/ 2147483647 h 5"/>
                <a:gd name="T18" fmla="*/ 2147483647 w 801"/>
                <a:gd name="T19" fmla="*/ 2147483647 h 5"/>
                <a:gd name="T20" fmla="*/ 2147483647 w 801"/>
                <a:gd name="T21" fmla="*/ 2147483647 h 5"/>
                <a:gd name="T22" fmla="*/ 2147483647 w 801"/>
                <a:gd name="T23" fmla="*/ 2147483647 h 5"/>
                <a:gd name="T24" fmla="*/ 2147483647 w 801"/>
                <a:gd name="T25" fmla="*/ 2147483647 h 5"/>
                <a:gd name="T26" fmla="*/ 2147483647 w 801"/>
                <a:gd name="T27" fmla="*/ 2147483647 h 5"/>
                <a:gd name="T28" fmla="*/ 2147483647 w 801"/>
                <a:gd name="T29" fmla="*/ 2147483647 h 5"/>
                <a:gd name="T30" fmla="*/ 2147483647 w 801"/>
                <a:gd name="T31" fmla="*/ 2147483647 h 5"/>
                <a:gd name="T32" fmla="*/ 2147483647 w 801"/>
                <a:gd name="T33" fmla="*/ 2147483647 h 5"/>
                <a:gd name="T34" fmla="*/ 2147483647 w 801"/>
                <a:gd name="T35" fmla="*/ 2147483647 h 5"/>
                <a:gd name="T36" fmla="*/ 2147483647 w 801"/>
                <a:gd name="T37" fmla="*/ 2147483647 h 5"/>
                <a:gd name="T38" fmla="*/ 2147483647 w 801"/>
                <a:gd name="T39" fmla="*/ 2147483647 h 5"/>
                <a:gd name="T40" fmla="*/ 2147483647 w 801"/>
                <a:gd name="T41" fmla="*/ 2147483647 h 5"/>
                <a:gd name="T42" fmla="*/ 2147483647 w 801"/>
                <a:gd name="T43" fmla="*/ 2147483647 h 5"/>
                <a:gd name="T44" fmla="*/ 2147483647 w 801"/>
                <a:gd name="T45" fmla="*/ 2147483647 h 5"/>
                <a:gd name="T46" fmla="*/ 2147483647 w 801"/>
                <a:gd name="T47" fmla="*/ 2147483647 h 5"/>
                <a:gd name="T48" fmla="*/ 2147483647 w 801"/>
                <a:gd name="T49" fmla="*/ 2147483647 h 5"/>
                <a:gd name="T50" fmla="*/ 2147483647 w 801"/>
                <a:gd name="T51" fmla="*/ 2147483647 h 5"/>
                <a:gd name="T52" fmla="*/ 2147483647 w 801"/>
                <a:gd name="T53" fmla="*/ 2147483647 h 5"/>
                <a:gd name="T54" fmla="*/ 2147483647 w 801"/>
                <a:gd name="T55" fmla="*/ 2147483647 h 5"/>
                <a:gd name="T56" fmla="*/ 2147483647 w 801"/>
                <a:gd name="T57" fmla="*/ 2147483647 h 5"/>
                <a:gd name="T58" fmla="*/ 2147483647 w 801"/>
                <a:gd name="T59" fmla="*/ 2147483647 h 5"/>
                <a:gd name="T60" fmla="*/ 2147483647 w 801"/>
                <a:gd name="T61" fmla="*/ 2147483647 h 5"/>
                <a:gd name="T62" fmla="*/ 2147483647 w 801"/>
                <a:gd name="T63" fmla="*/ 2147483647 h 5"/>
                <a:gd name="T64" fmla="*/ 2147483647 w 801"/>
                <a:gd name="T65" fmla="*/ 2147483647 h 5"/>
                <a:gd name="T66" fmla="*/ 2147483647 w 801"/>
                <a:gd name="T67" fmla="*/ 2147483647 h 5"/>
                <a:gd name="T68" fmla="*/ 2147483647 w 801"/>
                <a:gd name="T69" fmla="*/ 2147483647 h 5"/>
                <a:gd name="T70" fmla="*/ 2147483647 w 801"/>
                <a:gd name="T71" fmla="*/ 2147483647 h 5"/>
                <a:gd name="T72" fmla="*/ 2147483647 w 801"/>
                <a:gd name="T73" fmla="*/ 2147483647 h 5"/>
                <a:gd name="T74" fmla="*/ 2147483647 w 801"/>
                <a:gd name="T75" fmla="*/ 2147483647 h 5"/>
                <a:gd name="T76" fmla="*/ 2147483647 w 801"/>
                <a:gd name="T77" fmla="*/ 2147483647 h 5"/>
                <a:gd name="T78" fmla="*/ 2147483647 w 801"/>
                <a:gd name="T79" fmla="*/ 2147483647 h 5"/>
                <a:gd name="T80" fmla="*/ 2147483647 w 801"/>
                <a:gd name="T81" fmla="*/ 2147483647 h 5"/>
                <a:gd name="T82" fmla="*/ 2147483647 w 801"/>
                <a:gd name="T83" fmla="*/ 2147483647 h 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01" h="5">
                  <a:moveTo>
                    <a:pt x="0" y="0"/>
                  </a:moveTo>
                  <a:lnTo>
                    <a:pt x="5" y="0"/>
                  </a:lnTo>
                  <a:lnTo>
                    <a:pt x="9" y="0"/>
                  </a:lnTo>
                  <a:lnTo>
                    <a:pt x="14" y="0"/>
                  </a:lnTo>
                  <a:lnTo>
                    <a:pt x="19" y="0"/>
                  </a:lnTo>
                  <a:lnTo>
                    <a:pt x="23" y="0"/>
                  </a:lnTo>
                  <a:lnTo>
                    <a:pt x="28" y="0"/>
                  </a:lnTo>
                  <a:lnTo>
                    <a:pt x="33" y="0"/>
                  </a:lnTo>
                  <a:lnTo>
                    <a:pt x="37" y="0"/>
                  </a:lnTo>
                  <a:lnTo>
                    <a:pt x="42" y="0"/>
                  </a:lnTo>
                  <a:lnTo>
                    <a:pt x="47" y="0"/>
                  </a:lnTo>
                  <a:lnTo>
                    <a:pt x="51" y="5"/>
                  </a:lnTo>
                  <a:lnTo>
                    <a:pt x="56" y="5"/>
                  </a:lnTo>
                  <a:lnTo>
                    <a:pt x="61" y="5"/>
                  </a:lnTo>
                  <a:lnTo>
                    <a:pt x="65" y="5"/>
                  </a:lnTo>
                  <a:lnTo>
                    <a:pt x="70" y="5"/>
                  </a:lnTo>
                  <a:lnTo>
                    <a:pt x="75" y="5"/>
                  </a:lnTo>
                  <a:lnTo>
                    <a:pt x="79" y="5"/>
                  </a:lnTo>
                  <a:lnTo>
                    <a:pt x="89" y="5"/>
                  </a:lnTo>
                  <a:lnTo>
                    <a:pt x="93" y="5"/>
                  </a:lnTo>
                  <a:lnTo>
                    <a:pt x="98" y="5"/>
                  </a:lnTo>
                  <a:lnTo>
                    <a:pt x="103" y="5"/>
                  </a:lnTo>
                  <a:lnTo>
                    <a:pt x="107" y="5"/>
                  </a:lnTo>
                  <a:lnTo>
                    <a:pt x="112" y="5"/>
                  </a:lnTo>
                  <a:lnTo>
                    <a:pt x="117" y="5"/>
                  </a:lnTo>
                  <a:lnTo>
                    <a:pt x="121" y="5"/>
                  </a:lnTo>
                  <a:lnTo>
                    <a:pt x="126" y="5"/>
                  </a:lnTo>
                  <a:lnTo>
                    <a:pt x="131" y="5"/>
                  </a:lnTo>
                  <a:lnTo>
                    <a:pt x="135" y="5"/>
                  </a:lnTo>
                  <a:lnTo>
                    <a:pt x="140" y="5"/>
                  </a:lnTo>
                  <a:lnTo>
                    <a:pt x="145" y="5"/>
                  </a:lnTo>
                  <a:lnTo>
                    <a:pt x="149" y="5"/>
                  </a:lnTo>
                  <a:lnTo>
                    <a:pt x="154" y="5"/>
                  </a:lnTo>
                  <a:lnTo>
                    <a:pt x="158" y="5"/>
                  </a:lnTo>
                  <a:lnTo>
                    <a:pt x="163" y="5"/>
                  </a:lnTo>
                  <a:lnTo>
                    <a:pt x="168" y="5"/>
                  </a:lnTo>
                  <a:lnTo>
                    <a:pt x="172" y="5"/>
                  </a:lnTo>
                  <a:lnTo>
                    <a:pt x="182" y="5"/>
                  </a:lnTo>
                  <a:lnTo>
                    <a:pt x="186" y="5"/>
                  </a:lnTo>
                  <a:lnTo>
                    <a:pt x="191" y="5"/>
                  </a:lnTo>
                  <a:lnTo>
                    <a:pt x="196" y="5"/>
                  </a:lnTo>
                  <a:lnTo>
                    <a:pt x="200" y="5"/>
                  </a:lnTo>
                  <a:lnTo>
                    <a:pt x="205" y="5"/>
                  </a:lnTo>
                  <a:lnTo>
                    <a:pt x="210" y="5"/>
                  </a:lnTo>
                  <a:lnTo>
                    <a:pt x="219" y="5"/>
                  </a:lnTo>
                  <a:lnTo>
                    <a:pt x="224" y="5"/>
                  </a:lnTo>
                  <a:lnTo>
                    <a:pt x="228" y="5"/>
                  </a:lnTo>
                  <a:lnTo>
                    <a:pt x="233" y="5"/>
                  </a:lnTo>
                  <a:lnTo>
                    <a:pt x="238" y="5"/>
                  </a:lnTo>
                  <a:lnTo>
                    <a:pt x="242" y="5"/>
                  </a:lnTo>
                  <a:lnTo>
                    <a:pt x="252" y="5"/>
                  </a:lnTo>
                  <a:lnTo>
                    <a:pt x="256" y="5"/>
                  </a:lnTo>
                  <a:lnTo>
                    <a:pt x="261" y="5"/>
                  </a:lnTo>
                  <a:lnTo>
                    <a:pt x="266" y="5"/>
                  </a:lnTo>
                  <a:lnTo>
                    <a:pt x="270" y="5"/>
                  </a:lnTo>
                  <a:lnTo>
                    <a:pt x="280" y="5"/>
                  </a:lnTo>
                  <a:lnTo>
                    <a:pt x="284" y="5"/>
                  </a:lnTo>
                  <a:lnTo>
                    <a:pt x="289" y="5"/>
                  </a:lnTo>
                  <a:lnTo>
                    <a:pt x="294" y="5"/>
                  </a:lnTo>
                  <a:lnTo>
                    <a:pt x="298" y="5"/>
                  </a:lnTo>
                  <a:lnTo>
                    <a:pt x="308" y="5"/>
                  </a:lnTo>
                  <a:lnTo>
                    <a:pt x="312" y="5"/>
                  </a:lnTo>
                  <a:lnTo>
                    <a:pt x="317" y="5"/>
                  </a:lnTo>
                  <a:lnTo>
                    <a:pt x="321" y="5"/>
                  </a:lnTo>
                  <a:lnTo>
                    <a:pt x="331" y="5"/>
                  </a:lnTo>
                  <a:lnTo>
                    <a:pt x="335" y="5"/>
                  </a:lnTo>
                  <a:lnTo>
                    <a:pt x="340" y="5"/>
                  </a:lnTo>
                  <a:lnTo>
                    <a:pt x="349" y="5"/>
                  </a:lnTo>
                  <a:lnTo>
                    <a:pt x="354" y="5"/>
                  </a:lnTo>
                  <a:lnTo>
                    <a:pt x="359" y="5"/>
                  </a:lnTo>
                  <a:lnTo>
                    <a:pt x="368" y="5"/>
                  </a:lnTo>
                  <a:lnTo>
                    <a:pt x="373" y="5"/>
                  </a:lnTo>
                  <a:lnTo>
                    <a:pt x="377" y="5"/>
                  </a:lnTo>
                  <a:lnTo>
                    <a:pt x="387" y="5"/>
                  </a:lnTo>
                  <a:lnTo>
                    <a:pt x="391" y="5"/>
                  </a:lnTo>
                  <a:lnTo>
                    <a:pt x="396" y="5"/>
                  </a:lnTo>
                  <a:lnTo>
                    <a:pt x="405" y="5"/>
                  </a:lnTo>
                  <a:lnTo>
                    <a:pt x="410" y="5"/>
                  </a:lnTo>
                  <a:lnTo>
                    <a:pt x="415" y="5"/>
                  </a:lnTo>
                  <a:lnTo>
                    <a:pt x="424" y="5"/>
                  </a:lnTo>
                  <a:lnTo>
                    <a:pt x="429" y="5"/>
                  </a:lnTo>
                  <a:lnTo>
                    <a:pt x="438" y="5"/>
                  </a:lnTo>
                  <a:lnTo>
                    <a:pt x="443" y="5"/>
                  </a:lnTo>
                  <a:lnTo>
                    <a:pt x="452" y="5"/>
                  </a:lnTo>
                  <a:lnTo>
                    <a:pt x="457" y="5"/>
                  </a:lnTo>
                  <a:lnTo>
                    <a:pt x="466" y="5"/>
                  </a:lnTo>
                  <a:lnTo>
                    <a:pt x="471" y="5"/>
                  </a:lnTo>
                  <a:lnTo>
                    <a:pt x="475" y="5"/>
                  </a:lnTo>
                  <a:lnTo>
                    <a:pt x="484" y="5"/>
                  </a:lnTo>
                  <a:lnTo>
                    <a:pt x="489" y="5"/>
                  </a:lnTo>
                  <a:lnTo>
                    <a:pt x="498" y="5"/>
                  </a:lnTo>
                  <a:lnTo>
                    <a:pt x="508" y="5"/>
                  </a:lnTo>
                  <a:lnTo>
                    <a:pt x="512" y="5"/>
                  </a:lnTo>
                  <a:lnTo>
                    <a:pt x="522" y="5"/>
                  </a:lnTo>
                  <a:lnTo>
                    <a:pt x="526" y="5"/>
                  </a:lnTo>
                  <a:lnTo>
                    <a:pt x="536" y="5"/>
                  </a:lnTo>
                  <a:lnTo>
                    <a:pt x="540" y="5"/>
                  </a:lnTo>
                  <a:lnTo>
                    <a:pt x="550" y="5"/>
                  </a:lnTo>
                  <a:lnTo>
                    <a:pt x="554" y="5"/>
                  </a:lnTo>
                  <a:lnTo>
                    <a:pt x="564" y="5"/>
                  </a:lnTo>
                  <a:lnTo>
                    <a:pt x="573" y="5"/>
                  </a:lnTo>
                  <a:lnTo>
                    <a:pt x="578" y="5"/>
                  </a:lnTo>
                  <a:lnTo>
                    <a:pt x="587" y="5"/>
                  </a:lnTo>
                  <a:lnTo>
                    <a:pt x="596" y="5"/>
                  </a:lnTo>
                  <a:lnTo>
                    <a:pt x="601" y="5"/>
                  </a:lnTo>
                  <a:lnTo>
                    <a:pt x="610" y="5"/>
                  </a:lnTo>
                  <a:lnTo>
                    <a:pt x="620" y="5"/>
                  </a:lnTo>
                  <a:lnTo>
                    <a:pt x="624" y="5"/>
                  </a:lnTo>
                  <a:lnTo>
                    <a:pt x="634" y="5"/>
                  </a:lnTo>
                  <a:lnTo>
                    <a:pt x="643" y="5"/>
                  </a:lnTo>
                  <a:lnTo>
                    <a:pt x="652" y="5"/>
                  </a:lnTo>
                  <a:lnTo>
                    <a:pt x="657" y="5"/>
                  </a:lnTo>
                  <a:lnTo>
                    <a:pt x="666" y="5"/>
                  </a:lnTo>
                  <a:lnTo>
                    <a:pt x="675" y="5"/>
                  </a:lnTo>
                  <a:lnTo>
                    <a:pt x="685" y="5"/>
                  </a:lnTo>
                  <a:lnTo>
                    <a:pt x="689" y="5"/>
                  </a:lnTo>
                  <a:lnTo>
                    <a:pt x="699" y="5"/>
                  </a:lnTo>
                  <a:lnTo>
                    <a:pt x="708" y="5"/>
                  </a:lnTo>
                  <a:lnTo>
                    <a:pt x="717" y="5"/>
                  </a:lnTo>
                  <a:lnTo>
                    <a:pt x="727" y="5"/>
                  </a:lnTo>
                  <a:lnTo>
                    <a:pt x="736" y="5"/>
                  </a:lnTo>
                  <a:lnTo>
                    <a:pt x="745" y="5"/>
                  </a:lnTo>
                  <a:lnTo>
                    <a:pt x="755" y="5"/>
                  </a:lnTo>
                  <a:lnTo>
                    <a:pt x="764" y="5"/>
                  </a:lnTo>
                  <a:lnTo>
                    <a:pt x="773" y="5"/>
                  </a:lnTo>
                  <a:lnTo>
                    <a:pt x="783" y="5"/>
                  </a:lnTo>
                  <a:lnTo>
                    <a:pt x="792" y="5"/>
                  </a:lnTo>
                  <a:lnTo>
                    <a:pt x="801" y="5"/>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50" name="Group 549"/>
          <p:cNvGrpSpPr>
            <a:grpSpLocks/>
          </p:cNvGrpSpPr>
          <p:nvPr/>
        </p:nvGrpSpPr>
        <p:grpSpPr bwMode="auto">
          <a:xfrm>
            <a:off x="1209675" y="1036638"/>
            <a:ext cx="2935288" cy="2187575"/>
            <a:chOff x="1232139" y="726989"/>
            <a:chExt cx="2935000" cy="2187371"/>
          </a:xfrm>
        </p:grpSpPr>
        <p:sp>
          <p:nvSpPr>
            <p:cNvPr id="16526" name="Freeform 61"/>
            <p:cNvSpPr>
              <a:spLocks/>
            </p:cNvSpPr>
            <p:nvPr/>
          </p:nvSpPr>
          <p:spPr bwMode="auto">
            <a:xfrm>
              <a:off x="1232139" y="726989"/>
              <a:ext cx="687321" cy="2187371"/>
            </a:xfrm>
            <a:custGeom>
              <a:avLst/>
              <a:gdLst>
                <a:gd name="T0" fmla="*/ 2147483647 w 433"/>
                <a:gd name="T1" fmla="*/ 2147483647 h 1378"/>
                <a:gd name="T2" fmla="*/ 2147483647 w 433"/>
                <a:gd name="T3" fmla="*/ 2147483647 h 1378"/>
                <a:gd name="T4" fmla="*/ 2147483647 w 433"/>
                <a:gd name="T5" fmla="*/ 0 h 1378"/>
                <a:gd name="T6" fmla="*/ 2147483647 w 433"/>
                <a:gd name="T7" fmla="*/ 2147483647 h 1378"/>
                <a:gd name="T8" fmla="*/ 2147483647 w 433"/>
                <a:gd name="T9" fmla="*/ 2147483647 h 1378"/>
                <a:gd name="T10" fmla="*/ 2147483647 w 433"/>
                <a:gd name="T11" fmla="*/ 2147483647 h 1378"/>
                <a:gd name="T12" fmla="*/ 2147483647 w 433"/>
                <a:gd name="T13" fmla="*/ 2147483647 h 1378"/>
                <a:gd name="T14" fmla="*/ 2147483647 w 433"/>
                <a:gd name="T15" fmla="*/ 2147483647 h 1378"/>
                <a:gd name="T16" fmla="*/ 2147483647 w 433"/>
                <a:gd name="T17" fmla="*/ 2147483647 h 1378"/>
                <a:gd name="T18" fmla="*/ 2147483647 w 433"/>
                <a:gd name="T19" fmla="*/ 2147483647 h 1378"/>
                <a:gd name="T20" fmla="*/ 2147483647 w 433"/>
                <a:gd name="T21" fmla="*/ 2147483647 h 1378"/>
                <a:gd name="T22" fmla="*/ 2147483647 w 433"/>
                <a:gd name="T23" fmla="*/ 2147483647 h 1378"/>
                <a:gd name="T24" fmla="*/ 2147483647 w 433"/>
                <a:gd name="T25" fmla="*/ 2147483647 h 1378"/>
                <a:gd name="T26" fmla="*/ 2147483647 w 433"/>
                <a:gd name="T27" fmla="*/ 2147483647 h 1378"/>
                <a:gd name="T28" fmla="*/ 2147483647 w 433"/>
                <a:gd name="T29" fmla="*/ 2147483647 h 1378"/>
                <a:gd name="T30" fmla="*/ 2147483647 w 433"/>
                <a:gd name="T31" fmla="*/ 2147483647 h 1378"/>
                <a:gd name="T32" fmla="*/ 2147483647 w 433"/>
                <a:gd name="T33" fmla="*/ 2147483647 h 1378"/>
                <a:gd name="T34" fmla="*/ 2147483647 w 433"/>
                <a:gd name="T35" fmla="*/ 2147483647 h 1378"/>
                <a:gd name="T36" fmla="*/ 2147483647 w 433"/>
                <a:gd name="T37" fmla="*/ 2147483647 h 1378"/>
                <a:gd name="T38" fmla="*/ 2147483647 w 433"/>
                <a:gd name="T39" fmla="*/ 2147483647 h 1378"/>
                <a:gd name="T40" fmla="*/ 2147483647 w 433"/>
                <a:gd name="T41" fmla="*/ 2147483647 h 1378"/>
                <a:gd name="T42" fmla="*/ 2147483647 w 433"/>
                <a:gd name="T43" fmla="*/ 2147483647 h 1378"/>
                <a:gd name="T44" fmla="*/ 2147483647 w 433"/>
                <a:gd name="T45" fmla="*/ 2147483647 h 1378"/>
                <a:gd name="T46" fmla="*/ 2147483647 w 433"/>
                <a:gd name="T47" fmla="*/ 2147483647 h 1378"/>
                <a:gd name="T48" fmla="*/ 2147483647 w 433"/>
                <a:gd name="T49" fmla="*/ 2147483647 h 1378"/>
                <a:gd name="T50" fmla="*/ 2147483647 w 433"/>
                <a:gd name="T51" fmla="*/ 2147483647 h 1378"/>
                <a:gd name="T52" fmla="*/ 2147483647 w 433"/>
                <a:gd name="T53" fmla="*/ 2147483647 h 1378"/>
                <a:gd name="T54" fmla="*/ 2147483647 w 433"/>
                <a:gd name="T55" fmla="*/ 2147483647 h 1378"/>
                <a:gd name="T56" fmla="*/ 2147483647 w 433"/>
                <a:gd name="T57" fmla="*/ 2147483647 h 1378"/>
                <a:gd name="T58" fmla="*/ 2147483647 w 433"/>
                <a:gd name="T59" fmla="*/ 2147483647 h 1378"/>
                <a:gd name="T60" fmla="*/ 2147483647 w 433"/>
                <a:gd name="T61" fmla="*/ 2147483647 h 1378"/>
                <a:gd name="T62" fmla="*/ 2147483647 w 433"/>
                <a:gd name="T63" fmla="*/ 2147483647 h 1378"/>
                <a:gd name="T64" fmla="*/ 2147483647 w 433"/>
                <a:gd name="T65" fmla="*/ 2147483647 h 1378"/>
                <a:gd name="T66" fmla="*/ 2147483647 w 433"/>
                <a:gd name="T67" fmla="*/ 2147483647 h 1378"/>
                <a:gd name="T68" fmla="*/ 2147483647 w 433"/>
                <a:gd name="T69" fmla="*/ 2147483647 h 1378"/>
                <a:gd name="T70" fmla="*/ 2147483647 w 433"/>
                <a:gd name="T71" fmla="*/ 2147483647 h 1378"/>
                <a:gd name="T72" fmla="*/ 2147483647 w 433"/>
                <a:gd name="T73" fmla="*/ 2147483647 h 1378"/>
                <a:gd name="T74" fmla="*/ 2147483647 w 433"/>
                <a:gd name="T75" fmla="*/ 2147483647 h 1378"/>
                <a:gd name="T76" fmla="*/ 2147483647 w 433"/>
                <a:gd name="T77" fmla="*/ 2147483647 h 1378"/>
                <a:gd name="T78" fmla="*/ 2147483647 w 433"/>
                <a:gd name="T79" fmla="*/ 2147483647 h 1378"/>
                <a:gd name="T80" fmla="*/ 2147483647 w 433"/>
                <a:gd name="T81" fmla="*/ 2147483647 h 1378"/>
                <a:gd name="T82" fmla="*/ 2147483647 w 433"/>
                <a:gd name="T83" fmla="*/ 2147483647 h 13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33" h="1378">
                  <a:moveTo>
                    <a:pt x="0" y="1378"/>
                  </a:moveTo>
                  <a:lnTo>
                    <a:pt x="140" y="1378"/>
                  </a:lnTo>
                  <a:lnTo>
                    <a:pt x="140" y="749"/>
                  </a:lnTo>
                  <a:lnTo>
                    <a:pt x="145" y="745"/>
                  </a:lnTo>
                  <a:lnTo>
                    <a:pt x="145" y="149"/>
                  </a:lnTo>
                  <a:lnTo>
                    <a:pt x="149" y="144"/>
                  </a:lnTo>
                  <a:lnTo>
                    <a:pt x="149" y="9"/>
                  </a:lnTo>
                  <a:lnTo>
                    <a:pt x="154" y="4"/>
                  </a:lnTo>
                  <a:lnTo>
                    <a:pt x="154" y="0"/>
                  </a:lnTo>
                  <a:lnTo>
                    <a:pt x="154" y="4"/>
                  </a:lnTo>
                  <a:lnTo>
                    <a:pt x="159" y="9"/>
                  </a:lnTo>
                  <a:lnTo>
                    <a:pt x="159" y="27"/>
                  </a:lnTo>
                  <a:lnTo>
                    <a:pt x="163" y="32"/>
                  </a:lnTo>
                  <a:lnTo>
                    <a:pt x="163" y="55"/>
                  </a:lnTo>
                  <a:lnTo>
                    <a:pt x="168" y="60"/>
                  </a:lnTo>
                  <a:lnTo>
                    <a:pt x="168" y="88"/>
                  </a:lnTo>
                  <a:lnTo>
                    <a:pt x="173" y="93"/>
                  </a:lnTo>
                  <a:lnTo>
                    <a:pt x="173" y="116"/>
                  </a:lnTo>
                  <a:lnTo>
                    <a:pt x="177" y="121"/>
                  </a:lnTo>
                  <a:lnTo>
                    <a:pt x="177" y="144"/>
                  </a:lnTo>
                  <a:lnTo>
                    <a:pt x="182" y="149"/>
                  </a:lnTo>
                  <a:lnTo>
                    <a:pt x="182" y="167"/>
                  </a:lnTo>
                  <a:lnTo>
                    <a:pt x="187" y="172"/>
                  </a:lnTo>
                  <a:lnTo>
                    <a:pt x="187" y="195"/>
                  </a:lnTo>
                  <a:lnTo>
                    <a:pt x="191" y="200"/>
                  </a:lnTo>
                  <a:lnTo>
                    <a:pt x="191" y="218"/>
                  </a:lnTo>
                  <a:lnTo>
                    <a:pt x="196" y="223"/>
                  </a:lnTo>
                  <a:lnTo>
                    <a:pt x="196" y="242"/>
                  </a:lnTo>
                  <a:lnTo>
                    <a:pt x="201" y="246"/>
                  </a:lnTo>
                  <a:lnTo>
                    <a:pt x="201" y="265"/>
                  </a:lnTo>
                  <a:lnTo>
                    <a:pt x="205" y="270"/>
                  </a:lnTo>
                  <a:lnTo>
                    <a:pt x="205" y="288"/>
                  </a:lnTo>
                  <a:lnTo>
                    <a:pt x="210" y="293"/>
                  </a:lnTo>
                  <a:lnTo>
                    <a:pt x="210" y="312"/>
                  </a:lnTo>
                  <a:lnTo>
                    <a:pt x="215" y="316"/>
                  </a:lnTo>
                  <a:lnTo>
                    <a:pt x="215" y="335"/>
                  </a:lnTo>
                  <a:lnTo>
                    <a:pt x="219" y="339"/>
                  </a:lnTo>
                  <a:lnTo>
                    <a:pt x="219" y="358"/>
                  </a:lnTo>
                  <a:lnTo>
                    <a:pt x="224" y="363"/>
                  </a:lnTo>
                  <a:lnTo>
                    <a:pt x="224" y="381"/>
                  </a:lnTo>
                  <a:lnTo>
                    <a:pt x="228" y="386"/>
                  </a:lnTo>
                  <a:lnTo>
                    <a:pt x="228" y="400"/>
                  </a:lnTo>
                  <a:lnTo>
                    <a:pt x="233" y="405"/>
                  </a:lnTo>
                  <a:lnTo>
                    <a:pt x="233" y="423"/>
                  </a:lnTo>
                  <a:lnTo>
                    <a:pt x="238" y="428"/>
                  </a:lnTo>
                  <a:lnTo>
                    <a:pt x="238" y="442"/>
                  </a:lnTo>
                  <a:lnTo>
                    <a:pt x="242" y="447"/>
                  </a:lnTo>
                  <a:lnTo>
                    <a:pt x="242" y="461"/>
                  </a:lnTo>
                  <a:lnTo>
                    <a:pt x="247" y="465"/>
                  </a:lnTo>
                  <a:lnTo>
                    <a:pt x="247" y="484"/>
                  </a:lnTo>
                  <a:lnTo>
                    <a:pt x="252" y="488"/>
                  </a:lnTo>
                  <a:lnTo>
                    <a:pt x="252" y="502"/>
                  </a:lnTo>
                  <a:lnTo>
                    <a:pt x="256" y="507"/>
                  </a:lnTo>
                  <a:lnTo>
                    <a:pt x="256" y="521"/>
                  </a:lnTo>
                  <a:lnTo>
                    <a:pt x="261" y="526"/>
                  </a:lnTo>
                  <a:lnTo>
                    <a:pt x="261" y="540"/>
                  </a:lnTo>
                  <a:lnTo>
                    <a:pt x="266" y="544"/>
                  </a:lnTo>
                  <a:lnTo>
                    <a:pt x="266" y="563"/>
                  </a:lnTo>
                  <a:lnTo>
                    <a:pt x="270" y="568"/>
                  </a:lnTo>
                  <a:lnTo>
                    <a:pt x="270" y="577"/>
                  </a:lnTo>
                  <a:lnTo>
                    <a:pt x="275" y="582"/>
                  </a:lnTo>
                  <a:lnTo>
                    <a:pt x="275" y="596"/>
                  </a:lnTo>
                  <a:lnTo>
                    <a:pt x="280" y="600"/>
                  </a:lnTo>
                  <a:lnTo>
                    <a:pt x="280" y="614"/>
                  </a:lnTo>
                  <a:lnTo>
                    <a:pt x="284" y="619"/>
                  </a:lnTo>
                  <a:lnTo>
                    <a:pt x="284" y="633"/>
                  </a:lnTo>
                  <a:lnTo>
                    <a:pt x="289" y="638"/>
                  </a:lnTo>
                  <a:lnTo>
                    <a:pt x="289" y="651"/>
                  </a:lnTo>
                  <a:lnTo>
                    <a:pt x="294" y="656"/>
                  </a:lnTo>
                  <a:lnTo>
                    <a:pt x="294" y="665"/>
                  </a:lnTo>
                  <a:lnTo>
                    <a:pt x="298" y="670"/>
                  </a:lnTo>
                  <a:lnTo>
                    <a:pt x="298" y="684"/>
                  </a:lnTo>
                  <a:lnTo>
                    <a:pt x="303" y="689"/>
                  </a:lnTo>
                  <a:lnTo>
                    <a:pt x="303" y="703"/>
                  </a:lnTo>
                  <a:lnTo>
                    <a:pt x="308" y="707"/>
                  </a:lnTo>
                  <a:lnTo>
                    <a:pt x="308" y="717"/>
                  </a:lnTo>
                  <a:lnTo>
                    <a:pt x="312" y="721"/>
                  </a:lnTo>
                  <a:lnTo>
                    <a:pt x="312" y="735"/>
                  </a:lnTo>
                  <a:lnTo>
                    <a:pt x="317" y="740"/>
                  </a:lnTo>
                  <a:lnTo>
                    <a:pt x="317" y="749"/>
                  </a:lnTo>
                  <a:lnTo>
                    <a:pt x="322" y="754"/>
                  </a:lnTo>
                  <a:lnTo>
                    <a:pt x="322" y="763"/>
                  </a:lnTo>
                  <a:lnTo>
                    <a:pt x="326" y="768"/>
                  </a:lnTo>
                  <a:lnTo>
                    <a:pt x="326" y="777"/>
                  </a:lnTo>
                  <a:lnTo>
                    <a:pt x="331" y="782"/>
                  </a:lnTo>
                  <a:lnTo>
                    <a:pt x="331" y="791"/>
                  </a:lnTo>
                  <a:lnTo>
                    <a:pt x="336" y="796"/>
                  </a:lnTo>
                  <a:lnTo>
                    <a:pt x="336" y="810"/>
                  </a:lnTo>
                  <a:lnTo>
                    <a:pt x="340" y="814"/>
                  </a:lnTo>
                  <a:lnTo>
                    <a:pt x="340" y="824"/>
                  </a:lnTo>
                  <a:lnTo>
                    <a:pt x="345" y="828"/>
                  </a:lnTo>
                  <a:lnTo>
                    <a:pt x="345" y="838"/>
                  </a:lnTo>
                  <a:lnTo>
                    <a:pt x="350" y="842"/>
                  </a:lnTo>
                  <a:lnTo>
                    <a:pt x="350" y="852"/>
                  </a:lnTo>
                  <a:lnTo>
                    <a:pt x="354" y="856"/>
                  </a:lnTo>
                  <a:lnTo>
                    <a:pt x="354" y="861"/>
                  </a:lnTo>
                  <a:lnTo>
                    <a:pt x="359" y="866"/>
                  </a:lnTo>
                  <a:lnTo>
                    <a:pt x="359" y="875"/>
                  </a:lnTo>
                  <a:lnTo>
                    <a:pt x="364" y="880"/>
                  </a:lnTo>
                  <a:lnTo>
                    <a:pt x="364" y="889"/>
                  </a:lnTo>
                  <a:lnTo>
                    <a:pt x="368" y="894"/>
                  </a:lnTo>
                  <a:lnTo>
                    <a:pt x="368" y="903"/>
                  </a:lnTo>
                  <a:lnTo>
                    <a:pt x="373" y="908"/>
                  </a:lnTo>
                  <a:lnTo>
                    <a:pt x="373" y="912"/>
                  </a:lnTo>
                  <a:lnTo>
                    <a:pt x="378" y="917"/>
                  </a:lnTo>
                  <a:lnTo>
                    <a:pt x="378" y="926"/>
                  </a:lnTo>
                  <a:lnTo>
                    <a:pt x="382" y="931"/>
                  </a:lnTo>
                  <a:lnTo>
                    <a:pt x="382" y="936"/>
                  </a:lnTo>
                  <a:lnTo>
                    <a:pt x="387" y="940"/>
                  </a:lnTo>
                  <a:lnTo>
                    <a:pt x="387" y="950"/>
                  </a:lnTo>
                  <a:lnTo>
                    <a:pt x="391" y="954"/>
                  </a:lnTo>
                  <a:lnTo>
                    <a:pt x="391" y="959"/>
                  </a:lnTo>
                  <a:lnTo>
                    <a:pt x="396" y="964"/>
                  </a:lnTo>
                  <a:lnTo>
                    <a:pt x="396" y="968"/>
                  </a:lnTo>
                  <a:lnTo>
                    <a:pt x="401" y="973"/>
                  </a:lnTo>
                  <a:lnTo>
                    <a:pt x="401" y="982"/>
                  </a:lnTo>
                  <a:lnTo>
                    <a:pt x="405" y="987"/>
                  </a:lnTo>
                  <a:lnTo>
                    <a:pt x="405" y="991"/>
                  </a:lnTo>
                  <a:lnTo>
                    <a:pt x="410" y="996"/>
                  </a:lnTo>
                  <a:lnTo>
                    <a:pt x="410" y="1001"/>
                  </a:lnTo>
                  <a:lnTo>
                    <a:pt x="415" y="1005"/>
                  </a:lnTo>
                  <a:lnTo>
                    <a:pt x="415" y="1015"/>
                  </a:lnTo>
                  <a:lnTo>
                    <a:pt x="419" y="1019"/>
                  </a:lnTo>
                  <a:lnTo>
                    <a:pt x="424" y="1024"/>
                  </a:lnTo>
                  <a:lnTo>
                    <a:pt x="424" y="1033"/>
                  </a:lnTo>
                  <a:lnTo>
                    <a:pt x="429" y="1038"/>
                  </a:lnTo>
                  <a:lnTo>
                    <a:pt x="433" y="1043"/>
                  </a:lnTo>
                  <a:lnTo>
                    <a:pt x="433" y="1052"/>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7" name="Freeform 62"/>
            <p:cNvSpPr>
              <a:spLocks/>
            </p:cNvSpPr>
            <p:nvPr/>
          </p:nvSpPr>
          <p:spPr bwMode="auto">
            <a:xfrm>
              <a:off x="1919460" y="2396883"/>
              <a:ext cx="903199" cy="503190"/>
            </a:xfrm>
            <a:custGeom>
              <a:avLst/>
              <a:gdLst>
                <a:gd name="T0" fmla="*/ 2147483647 w 569"/>
                <a:gd name="T1" fmla="*/ 2147483647 h 317"/>
                <a:gd name="T2" fmla="*/ 2147483647 w 569"/>
                <a:gd name="T3" fmla="*/ 2147483647 h 317"/>
                <a:gd name="T4" fmla="*/ 2147483647 w 569"/>
                <a:gd name="T5" fmla="*/ 2147483647 h 317"/>
                <a:gd name="T6" fmla="*/ 2147483647 w 569"/>
                <a:gd name="T7" fmla="*/ 2147483647 h 317"/>
                <a:gd name="T8" fmla="*/ 2147483647 w 569"/>
                <a:gd name="T9" fmla="*/ 2147483647 h 317"/>
                <a:gd name="T10" fmla="*/ 2147483647 w 569"/>
                <a:gd name="T11" fmla="*/ 2147483647 h 317"/>
                <a:gd name="T12" fmla="*/ 2147483647 w 569"/>
                <a:gd name="T13" fmla="*/ 2147483647 h 317"/>
                <a:gd name="T14" fmla="*/ 2147483647 w 569"/>
                <a:gd name="T15" fmla="*/ 2147483647 h 317"/>
                <a:gd name="T16" fmla="*/ 2147483647 w 569"/>
                <a:gd name="T17" fmla="*/ 2147483647 h 317"/>
                <a:gd name="T18" fmla="*/ 2147483647 w 569"/>
                <a:gd name="T19" fmla="*/ 2147483647 h 317"/>
                <a:gd name="T20" fmla="*/ 2147483647 w 569"/>
                <a:gd name="T21" fmla="*/ 2147483647 h 317"/>
                <a:gd name="T22" fmla="*/ 2147483647 w 569"/>
                <a:gd name="T23" fmla="*/ 2147483647 h 317"/>
                <a:gd name="T24" fmla="*/ 2147483647 w 569"/>
                <a:gd name="T25" fmla="*/ 2147483647 h 317"/>
                <a:gd name="T26" fmla="*/ 2147483647 w 569"/>
                <a:gd name="T27" fmla="*/ 2147483647 h 317"/>
                <a:gd name="T28" fmla="*/ 2147483647 w 569"/>
                <a:gd name="T29" fmla="*/ 2147483647 h 317"/>
                <a:gd name="T30" fmla="*/ 2147483647 w 569"/>
                <a:gd name="T31" fmla="*/ 2147483647 h 317"/>
                <a:gd name="T32" fmla="*/ 2147483647 w 569"/>
                <a:gd name="T33" fmla="*/ 2147483647 h 317"/>
                <a:gd name="T34" fmla="*/ 2147483647 w 569"/>
                <a:gd name="T35" fmla="*/ 2147483647 h 317"/>
                <a:gd name="T36" fmla="*/ 2147483647 w 569"/>
                <a:gd name="T37" fmla="*/ 2147483647 h 317"/>
                <a:gd name="T38" fmla="*/ 2147483647 w 569"/>
                <a:gd name="T39" fmla="*/ 2147483647 h 317"/>
                <a:gd name="T40" fmla="*/ 2147483647 w 569"/>
                <a:gd name="T41" fmla="*/ 2147483647 h 317"/>
                <a:gd name="T42" fmla="*/ 2147483647 w 569"/>
                <a:gd name="T43" fmla="*/ 2147483647 h 317"/>
                <a:gd name="T44" fmla="*/ 2147483647 w 569"/>
                <a:gd name="T45" fmla="*/ 2147483647 h 317"/>
                <a:gd name="T46" fmla="*/ 2147483647 w 569"/>
                <a:gd name="T47" fmla="*/ 2147483647 h 317"/>
                <a:gd name="T48" fmla="*/ 2147483647 w 569"/>
                <a:gd name="T49" fmla="*/ 2147483647 h 317"/>
                <a:gd name="T50" fmla="*/ 2147483647 w 569"/>
                <a:gd name="T51" fmla="*/ 2147483647 h 317"/>
                <a:gd name="T52" fmla="*/ 2147483647 w 569"/>
                <a:gd name="T53" fmla="*/ 2147483647 h 317"/>
                <a:gd name="T54" fmla="*/ 2147483647 w 569"/>
                <a:gd name="T55" fmla="*/ 2147483647 h 317"/>
                <a:gd name="T56" fmla="*/ 2147483647 w 569"/>
                <a:gd name="T57" fmla="*/ 2147483647 h 317"/>
                <a:gd name="T58" fmla="*/ 2147483647 w 569"/>
                <a:gd name="T59" fmla="*/ 2147483647 h 317"/>
                <a:gd name="T60" fmla="*/ 2147483647 w 569"/>
                <a:gd name="T61" fmla="*/ 2147483647 h 317"/>
                <a:gd name="T62" fmla="*/ 2147483647 w 569"/>
                <a:gd name="T63" fmla="*/ 2147483647 h 317"/>
                <a:gd name="T64" fmla="*/ 2147483647 w 569"/>
                <a:gd name="T65" fmla="*/ 2147483647 h 317"/>
                <a:gd name="T66" fmla="*/ 2147483647 w 569"/>
                <a:gd name="T67" fmla="*/ 2147483647 h 317"/>
                <a:gd name="T68" fmla="*/ 2147483647 w 569"/>
                <a:gd name="T69" fmla="*/ 2147483647 h 317"/>
                <a:gd name="T70" fmla="*/ 2147483647 w 569"/>
                <a:gd name="T71" fmla="*/ 2147483647 h 317"/>
                <a:gd name="T72" fmla="*/ 2147483647 w 569"/>
                <a:gd name="T73" fmla="*/ 2147483647 h 317"/>
                <a:gd name="T74" fmla="*/ 2147483647 w 569"/>
                <a:gd name="T75" fmla="*/ 2147483647 h 317"/>
                <a:gd name="T76" fmla="*/ 2147483647 w 569"/>
                <a:gd name="T77" fmla="*/ 2147483647 h 317"/>
                <a:gd name="T78" fmla="*/ 2147483647 w 569"/>
                <a:gd name="T79" fmla="*/ 2147483647 h 317"/>
                <a:gd name="T80" fmla="*/ 2147483647 w 569"/>
                <a:gd name="T81" fmla="*/ 2147483647 h 317"/>
                <a:gd name="T82" fmla="*/ 2147483647 w 569"/>
                <a:gd name="T83" fmla="*/ 2147483647 h 3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9" h="317">
                  <a:moveTo>
                    <a:pt x="0" y="0"/>
                  </a:moveTo>
                  <a:lnTo>
                    <a:pt x="5" y="5"/>
                  </a:lnTo>
                  <a:lnTo>
                    <a:pt x="10" y="9"/>
                  </a:lnTo>
                  <a:lnTo>
                    <a:pt x="10" y="14"/>
                  </a:lnTo>
                  <a:lnTo>
                    <a:pt x="14" y="19"/>
                  </a:lnTo>
                  <a:lnTo>
                    <a:pt x="14" y="23"/>
                  </a:lnTo>
                  <a:lnTo>
                    <a:pt x="19" y="28"/>
                  </a:lnTo>
                  <a:lnTo>
                    <a:pt x="24" y="33"/>
                  </a:lnTo>
                  <a:lnTo>
                    <a:pt x="24" y="42"/>
                  </a:lnTo>
                  <a:lnTo>
                    <a:pt x="28" y="47"/>
                  </a:lnTo>
                  <a:lnTo>
                    <a:pt x="38" y="56"/>
                  </a:lnTo>
                  <a:lnTo>
                    <a:pt x="38" y="61"/>
                  </a:lnTo>
                  <a:lnTo>
                    <a:pt x="42" y="65"/>
                  </a:lnTo>
                  <a:lnTo>
                    <a:pt x="42" y="70"/>
                  </a:lnTo>
                  <a:lnTo>
                    <a:pt x="47" y="75"/>
                  </a:lnTo>
                  <a:lnTo>
                    <a:pt x="47" y="79"/>
                  </a:lnTo>
                  <a:lnTo>
                    <a:pt x="52" y="84"/>
                  </a:lnTo>
                  <a:lnTo>
                    <a:pt x="61" y="93"/>
                  </a:lnTo>
                  <a:lnTo>
                    <a:pt x="61" y="98"/>
                  </a:lnTo>
                  <a:lnTo>
                    <a:pt x="66" y="102"/>
                  </a:lnTo>
                  <a:lnTo>
                    <a:pt x="75" y="112"/>
                  </a:lnTo>
                  <a:lnTo>
                    <a:pt x="75" y="116"/>
                  </a:lnTo>
                  <a:lnTo>
                    <a:pt x="80" y="121"/>
                  </a:lnTo>
                  <a:lnTo>
                    <a:pt x="84" y="126"/>
                  </a:lnTo>
                  <a:lnTo>
                    <a:pt x="94" y="135"/>
                  </a:lnTo>
                  <a:lnTo>
                    <a:pt x="94" y="140"/>
                  </a:lnTo>
                  <a:lnTo>
                    <a:pt x="98" y="144"/>
                  </a:lnTo>
                  <a:lnTo>
                    <a:pt x="103" y="149"/>
                  </a:lnTo>
                  <a:lnTo>
                    <a:pt x="108" y="154"/>
                  </a:lnTo>
                  <a:lnTo>
                    <a:pt x="112" y="158"/>
                  </a:lnTo>
                  <a:lnTo>
                    <a:pt x="117" y="163"/>
                  </a:lnTo>
                  <a:lnTo>
                    <a:pt x="121" y="168"/>
                  </a:lnTo>
                  <a:lnTo>
                    <a:pt x="126" y="172"/>
                  </a:lnTo>
                  <a:lnTo>
                    <a:pt x="131" y="177"/>
                  </a:lnTo>
                  <a:lnTo>
                    <a:pt x="135" y="182"/>
                  </a:lnTo>
                  <a:lnTo>
                    <a:pt x="140" y="186"/>
                  </a:lnTo>
                  <a:lnTo>
                    <a:pt x="145" y="186"/>
                  </a:lnTo>
                  <a:lnTo>
                    <a:pt x="149" y="191"/>
                  </a:lnTo>
                  <a:lnTo>
                    <a:pt x="154" y="196"/>
                  </a:lnTo>
                  <a:lnTo>
                    <a:pt x="159" y="200"/>
                  </a:lnTo>
                  <a:lnTo>
                    <a:pt x="163" y="205"/>
                  </a:lnTo>
                  <a:lnTo>
                    <a:pt x="168" y="205"/>
                  </a:lnTo>
                  <a:lnTo>
                    <a:pt x="173" y="210"/>
                  </a:lnTo>
                  <a:lnTo>
                    <a:pt x="177" y="214"/>
                  </a:lnTo>
                  <a:lnTo>
                    <a:pt x="182" y="219"/>
                  </a:lnTo>
                  <a:lnTo>
                    <a:pt x="187" y="219"/>
                  </a:lnTo>
                  <a:lnTo>
                    <a:pt x="191" y="224"/>
                  </a:lnTo>
                  <a:lnTo>
                    <a:pt x="196" y="228"/>
                  </a:lnTo>
                  <a:lnTo>
                    <a:pt x="201" y="228"/>
                  </a:lnTo>
                  <a:lnTo>
                    <a:pt x="205" y="233"/>
                  </a:lnTo>
                  <a:lnTo>
                    <a:pt x="210" y="233"/>
                  </a:lnTo>
                  <a:lnTo>
                    <a:pt x="215" y="238"/>
                  </a:lnTo>
                  <a:lnTo>
                    <a:pt x="219" y="238"/>
                  </a:lnTo>
                  <a:lnTo>
                    <a:pt x="224" y="242"/>
                  </a:lnTo>
                  <a:lnTo>
                    <a:pt x="229" y="242"/>
                  </a:lnTo>
                  <a:lnTo>
                    <a:pt x="233" y="247"/>
                  </a:lnTo>
                  <a:lnTo>
                    <a:pt x="238" y="247"/>
                  </a:lnTo>
                  <a:lnTo>
                    <a:pt x="243" y="251"/>
                  </a:lnTo>
                  <a:lnTo>
                    <a:pt x="247" y="251"/>
                  </a:lnTo>
                  <a:lnTo>
                    <a:pt x="252" y="256"/>
                  </a:lnTo>
                  <a:lnTo>
                    <a:pt x="257" y="256"/>
                  </a:lnTo>
                  <a:lnTo>
                    <a:pt x="261" y="261"/>
                  </a:lnTo>
                  <a:lnTo>
                    <a:pt x="266" y="261"/>
                  </a:lnTo>
                  <a:lnTo>
                    <a:pt x="271" y="261"/>
                  </a:lnTo>
                  <a:lnTo>
                    <a:pt x="275" y="265"/>
                  </a:lnTo>
                  <a:lnTo>
                    <a:pt x="280" y="265"/>
                  </a:lnTo>
                  <a:lnTo>
                    <a:pt x="284" y="270"/>
                  </a:lnTo>
                  <a:lnTo>
                    <a:pt x="289" y="270"/>
                  </a:lnTo>
                  <a:lnTo>
                    <a:pt x="294" y="270"/>
                  </a:lnTo>
                  <a:lnTo>
                    <a:pt x="298" y="275"/>
                  </a:lnTo>
                  <a:lnTo>
                    <a:pt x="303" y="275"/>
                  </a:lnTo>
                  <a:lnTo>
                    <a:pt x="308" y="275"/>
                  </a:lnTo>
                  <a:lnTo>
                    <a:pt x="312" y="279"/>
                  </a:lnTo>
                  <a:lnTo>
                    <a:pt x="317" y="279"/>
                  </a:lnTo>
                  <a:lnTo>
                    <a:pt x="322" y="279"/>
                  </a:lnTo>
                  <a:lnTo>
                    <a:pt x="326" y="284"/>
                  </a:lnTo>
                  <a:lnTo>
                    <a:pt x="331" y="284"/>
                  </a:lnTo>
                  <a:lnTo>
                    <a:pt x="336" y="284"/>
                  </a:lnTo>
                  <a:lnTo>
                    <a:pt x="340" y="284"/>
                  </a:lnTo>
                  <a:lnTo>
                    <a:pt x="345" y="289"/>
                  </a:lnTo>
                  <a:lnTo>
                    <a:pt x="350" y="289"/>
                  </a:lnTo>
                  <a:lnTo>
                    <a:pt x="354" y="289"/>
                  </a:lnTo>
                  <a:lnTo>
                    <a:pt x="359" y="289"/>
                  </a:lnTo>
                  <a:lnTo>
                    <a:pt x="364" y="289"/>
                  </a:lnTo>
                  <a:lnTo>
                    <a:pt x="368" y="293"/>
                  </a:lnTo>
                  <a:lnTo>
                    <a:pt x="373" y="293"/>
                  </a:lnTo>
                  <a:lnTo>
                    <a:pt x="378" y="293"/>
                  </a:lnTo>
                  <a:lnTo>
                    <a:pt x="382" y="293"/>
                  </a:lnTo>
                  <a:lnTo>
                    <a:pt x="387" y="298"/>
                  </a:lnTo>
                  <a:lnTo>
                    <a:pt x="392" y="298"/>
                  </a:lnTo>
                  <a:lnTo>
                    <a:pt x="396" y="298"/>
                  </a:lnTo>
                  <a:lnTo>
                    <a:pt x="401" y="298"/>
                  </a:lnTo>
                  <a:lnTo>
                    <a:pt x="406" y="298"/>
                  </a:lnTo>
                  <a:lnTo>
                    <a:pt x="410" y="298"/>
                  </a:lnTo>
                  <a:lnTo>
                    <a:pt x="415" y="303"/>
                  </a:lnTo>
                  <a:lnTo>
                    <a:pt x="420" y="303"/>
                  </a:lnTo>
                  <a:lnTo>
                    <a:pt x="424" y="303"/>
                  </a:lnTo>
                  <a:lnTo>
                    <a:pt x="429" y="303"/>
                  </a:lnTo>
                  <a:lnTo>
                    <a:pt x="434" y="303"/>
                  </a:lnTo>
                  <a:lnTo>
                    <a:pt x="438" y="303"/>
                  </a:lnTo>
                  <a:lnTo>
                    <a:pt x="443" y="303"/>
                  </a:lnTo>
                  <a:lnTo>
                    <a:pt x="447" y="303"/>
                  </a:lnTo>
                  <a:lnTo>
                    <a:pt x="452" y="307"/>
                  </a:lnTo>
                  <a:lnTo>
                    <a:pt x="457" y="307"/>
                  </a:lnTo>
                  <a:lnTo>
                    <a:pt x="461" y="307"/>
                  </a:lnTo>
                  <a:lnTo>
                    <a:pt x="466" y="307"/>
                  </a:lnTo>
                  <a:lnTo>
                    <a:pt x="471" y="307"/>
                  </a:lnTo>
                  <a:lnTo>
                    <a:pt x="475" y="307"/>
                  </a:lnTo>
                  <a:lnTo>
                    <a:pt x="480" y="307"/>
                  </a:lnTo>
                  <a:lnTo>
                    <a:pt x="485" y="307"/>
                  </a:lnTo>
                  <a:lnTo>
                    <a:pt x="489" y="312"/>
                  </a:lnTo>
                  <a:lnTo>
                    <a:pt x="494" y="312"/>
                  </a:lnTo>
                  <a:lnTo>
                    <a:pt x="499" y="312"/>
                  </a:lnTo>
                  <a:lnTo>
                    <a:pt x="503" y="312"/>
                  </a:lnTo>
                  <a:lnTo>
                    <a:pt x="508" y="312"/>
                  </a:lnTo>
                  <a:lnTo>
                    <a:pt x="513" y="312"/>
                  </a:lnTo>
                  <a:lnTo>
                    <a:pt x="517" y="312"/>
                  </a:lnTo>
                  <a:lnTo>
                    <a:pt x="522" y="312"/>
                  </a:lnTo>
                  <a:lnTo>
                    <a:pt x="527" y="312"/>
                  </a:lnTo>
                  <a:lnTo>
                    <a:pt x="531" y="312"/>
                  </a:lnTo>
                  <a:lnTo>
                    <a:pt x="536" y="312"/>
                  </a:lnTo>
                  <a:lnTo>
                    <a:pt x="541" y="312"/>
                  </a:lnTo>
                  <a:lnTo>
                    <a:pt x="545" y="317"/>
                  </a:lnTo>
                  <a:lnTo>
                    <a:pt x="550" y="317"/>
                  </a:lnTo>
                  <a:lnTo>
                    <a:pt x="555" y="317"/>
                  </a:lnTo>
                  <a:lnTo>
                    <a:pt x="559" y="317"/>
                  </a:lnTo>
                  <a:lnTo>
                    <a:pt x="564" y="317"/>
                  </a:lnTo>
                  <a:lnTo>
                    <a:pt x="569" y="317"/>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8" name="Freeform 63"/>
            <p:cNvSpPr>
              <a:spLocks/>
            </p:cNvSpPr>
            <p:nvPr/>
          </p:nvSpPr>
          <p:spPr bwMode="auto">
            <a:xfrm>
              <a:off x="2822658" y="2900073"/>
              <a:ext cx="1152412" cy="14286"/>
            </a:xfrm>
            <a:custGeom>
              <a:avLst/>
              <a:gdLst>
                <a:gd name="T0" fmla="*/ 2147483647 w 726"/>
                <a:gd name="T1" fmla="*/ 0 h 9"/>
                <a:gd name="T2" fmla="*/ 2147483647 w 726"/>
                <a:gd name="T3" fmla="*/ 0 h 9"/>
                <a:gd name="T4" fmla="*/ 2147483647 w 726"/>
                <a:gd name="T5" fmla="*/ 0 h 9"/>
                <a:gd name="T6" fmla="*/ 2147483647 w 726"/>
                <a:gd name="T7" fmla="*/ 0 h 9"/>
                <a:gd name="T8" fmla="*/ 2147483647 w 726"/>
                <a:gd name="T9" fmla="*/ 0 h 9"/>
                <a:gd name="T10" fmla="*/ 2147483647 w 726"/>
                <a:gd name="T11" fmla="*/ 2147483647 h 9"/>
                <a:gd name="T12" fmla="*/ 2147483647 w 726"/>
                <a:gd name="T13" fmla="*/ 2147483647 h 9"/>
                <a:gd name="T14" fmla="*/ 2147483647 w 726"/>
                <a:gd name="T15" fmla="*/ 2147483647 h 9"/>
                <a:gd name="T16" fmla="*/ 2147483647 w 726"/>
                <a:gd name="T17" fmla="*/ 2147483647 h 9"/>
                <a:gd name="T18" fmla="*/ 2147483647 w 726"/>
                <a:gd name="T19" fmla="*/ 2147483647 h 9"/>
                <a:gd name="T20" fmla="*/ 2147483647 w 726"/>
                <a:gd name="T21" fmla="*/ 2147483647 h 9"/>
                <a:gd name="T22" fmla="*/ 2147483647 w 726"/>
                <a:gd name="T23" fmla="*/ 2147483647 h 9"/>
                <a:gd name="T24" fmla="*/ 2147483647 w 726"/>
                <a:gd name="T25" fmla="*/ 2147483647 h 9"/>
                <a:gd name="T26" fmla="*/ 2147483647 w 726"/>
                <a:gd name="T27" fmla="*/ 2147483647 h 9"/>
                <a:gd name="T28" fmla="*/ 2147483647 w 726"/>
                <a:gd name="T29" fmla="*/ 2147483647 h 9"/>
                <a:gd name="T30" fmla="*/ 2147483647 w 726"/>
                <a:gd name="T31" fmla="*/ 2147483647 h 9"/>
                <a:gd name="T32" fmla="*/ 2147483647 w 726"/>
                <a:gd name="T33" fmla="*/ 2147483647 h 9"/>
                <a:gd name="T34" fmla="*/ 2147483647 w 726"/>
                <a:gd name="T35" fmla="*/ 2147483647 h 9"/>
                <a:gd name="T36" fmla="*/ 2147483647 w 726"/>
                <a:gd name="T37" fmla="*/ 2147483647 h 9"/>
                <a:gd name="T38" fmla="*/ 2147483647 w 726"/>
                <a:gd name="T39" fmla="*/ 2147483647 h 9"/>
                <a:gd name="T40" fmla="*/ 2147483647 w 726"/>
                <a:gd name="T41" fmla="*/ 2147483647 h 9"/>
                <a:gd name="T42" fmla="*/ 2147483647 w 726"/>
                <a:gd name="T43" fmla="*/ 2147483647 h 9"/>
                <a:gd name="T44" fmla="*/ 2147483647 w 726"/>
                <a:gd name="T45" fmla="*/ 2147483647 h 9"/>
                <a:gd name="T46" fmla="*/ 2147483647 w 726"/>
                <a:gd name="T47" fmla="*/ 2147483647 h 9"/>
                <a:gd name="T48" fmla="*/ 2147483647 w 726"/>
                <a:gd name="T49" fmla="*/ 2147483647 h 9"/>
                <a:gd name="T50" fmla="*/ 2147483647 w 726"/>
                <a:gd name="T51" fmla="*/ 2147483647 h 9"/>
                <a:gd name="T52" fmla="*/ 2147483647 w 726"/>
                <a:gd name="T53" fmla="*/ 2147483647 h 9"/>
                <a:gd name="T54" fmla="*/ 2147483647 w 726"/>
                <a:gd name="T55" fmla="*/ 2147483647 h 9"/>
                <a:gd name="T56" fmla="*/ 2147483647 w 726"/>
                <a:gd name="T57" fmla="*/ 2147483647 h 9"/>
                <a:gd name="T58" fmla="*/ 2147483647 w 726"/>
                <a:gd name="T59" fmla="*/ 2147483647 h 9"/>
                <a:gd name="T60" fmla="*/ 2147483647 w 726"/>
                <a:gd name="T61" fmla="*/ 2147483647 h 9"/>
                <a:gd name="T62" fmla="*/ 2147483647 w 726"/>
                <a:gd name="T63" fmla="*/ 2147483647 h 9"/>
                <a:gd name="T64" fmla="*/ 2147483647 w 726"/>
                <a:gd name="T65" fmla="*/ 2147483647 h 9"/>
                <a:gd name="T66" fmla="*/ 2147483647 w 726"/>
                <a:gd name="T67" fmla="*/ 2147483647 h 9"/>
                <a:gd name="T68" fmla="*/ 2147483647 w 726"/>
                <a:gd name="T69" fmla="*/ 2147483647 h 9"/>
                <a:gd name="T70" fmla="*/ 2147483647 w 726"/>
                <a:gd name="T71" fmla="*/ 2147483647 h 9"/>
                <a:gd name="T72" fmla="*/ 2147483647 w 726"/>
                <a:gd name="T73" fmla="*/ 2147483647 h 9"/>
                <a:gd name="T74" fmla="*/ 2147483647 w 726"/>
                <a:gd name="T75" fmla="*/ 2147483647 h 9"/>
                <a:gd name="T76" fmla="*/ 2147483647 w 726"/>
                <a:gd name="T77" fmla="*/ 2147483647 h 9"/>
                <a:gd name="T78" fmla="*/ 2147483647 w 726"/>
                <a:gd name="T79" fmla="*/ 2147483647 h 9"/>
                <a:gd name="T80" fmla="*/ 2147483647 w 726"/>
                <a:gd name="T81" fmla="*/ 2147483647 h 9"/>
                <a:gd name="T82" fmla="*/ 2147483647 w 726"/>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6" h="9">
                  <a:moveTo>
                    <a:pt x="0" y="0"/>
                  </a:moveTo>
                  <a:lnTo>
                    <a:pt x="4" y="0"/>
                  </a:lnTo>
                  <a:lnTo>
                    <a:pt x="9" y="0"/>
                  </a:lnTo>
                  <a:lnTo>
                    <a:pt x="14" y="0"/>
                  </a:lnTo>
                  <a:lnTo>
                    <a:pt x="18" y="0"/>
                  </a:lnTo>
                  <a:lnTo>
                    <a:pt x="23" y="0"/>
                  </a:lnTo>
                  <a:lnTo>
                    <a:pt x="28" y="0"/>
                  </a:lnTo>
                  <a:lnTo>
                    <a:pt x="32" y="0"/>
                  </a:lnTo>
                  <a:lnTo>
                    <a:pt x="37" y="0"/>
                  </a:lnTo>
                  <a:lnTo>
                    <a:pt x="41" y="0"/>
                  </a:lnTo>
                  <a:lnTo>
                    <a:pt x="46" y="0"/>
                  </a:lnTo>
                  <a:lnTo>
                    <a:pt x="51" y="0"/>
                  </a:lnTo>
                  <a:lnTo>
                    <a:pt x="55" y="0"/>
                  </a:lnTo>
                  <a:lnTo>
                    <a:pt x="60" y="0"/>
                  </a:lnTo>
                  <a:lnTo>
                    <a:pt x="65" y="0"/>
                  </a:lnTo>
                  <a:lnTo>
                    <a:pt x="69" y="4"/>
                  </a:lnTo>
                  <a:lnTo>
                    <a:pt x="74" y="4"/>
                  </a:lnTo>
                  <a:lnTo>
                    <a:pt x="79" y="4"/>
                  </a:lnTo>
                  <a:lnTo>
                    <a:pt x="83" y="4"/>
                  </a:lnTo>
                  <a:lnTo>
                    <a:pt x="88" y="4"/>
                  </a:lnTo>
                  <a:lnTo>
                    <a:pt x="93" y="4"/>
                  </a:lnTo>
                  <a:lnTo>
                    <a:pt x="97" y="4"/>
                  </a:lnTo>
                  <a:lnTo>
                    <a:pt x="102" y="4"/>
                  </a:lnTo>
                  <a:lnTo>
                    <a:pt x="107" y="4"/>
                  </a:lnTo>
                  <a:lnTo>
                    <a:pt x="111" y="4"/>
                  </a:lnTo>
                  <a:lnTo>
                    <a:pt x="116" y="4"/>
                  </a:lnTo>
                  <a:lnTo>
                    <a:pt x="121" y="4"/>
                  </a:lnTo>
                  <a:lnTo>
                    <a:pt x="125" y="4"/>
                  </a:lnTo>
                  <a:lnTo>
                    <a:pt x="130" y="4"/>
                  </a:lnTo>
                  <a:lnTo>
                    <a:pt x="135" y="4"/>
                  </a:lnTo>
                  <a:lnTo>
                    <a:pt x="139" y="4"/>
                  </a:lnTo>
                  <a:lnTo>
                    <a:pt x="144" y="4"/>
                  </a:lnTo>
                  <a:lnTo>
                    <a:pt x="149" y="4"/>
                  </a:lnTo>
                  <a:lnTo>
                    <a:pt x="153" y="4"/>
                  </a:lnTo>
                  <a:lnTo>
                    <a:pt x="158" y="4"/>
                  </a:lnTo>
                  <a:lnTo>
                    <a:pt x="163" y="4"/>
                  </a:lnTo>
                  <a:lnTo>
                    <a:pt x="167" y="4"/>
                  </a:lnTo>
                  <a:lnTo>
                    <a:pt x="172" y="4"/>
                  </a:lnTo>
                  <a:lnTo>
                    <a:pt x="177" y="4"/>
                  </a:lnTo>
                  <a:lnTo>
                    <a:pt x="181" y="4"/>
                  </a:lnTo>
                  <a:lnTo>
                    <a:pt x="186" y="4"/>
                  </a:lnTo>
                  <a:lnTo>
                    <a:pt x="190" y="4"/>
                  </a:lnTo>
                  <a:lnTo>
                    <a:pt x="200" y="4"/>
                  </a:lnTo>
                  <a:lnTo>
                    <a:pt x="204" y="4"/>
                  </a:lnTo>
                  <a:lnTo>
                    <a:pt x="209" y="4"/>
                  </a:lnTo>
                  <a:lnTo>
                    <a:pt x="214" y="4"/>
                  </a:lnTo>
                  <a:lnTo>
                    <a:pt x="218" y="4"/>
                  </a:lnTo>
                  <a:lnTo>
                    <a:pt x="223" y="4"/>
                  </a:lnTo>
                  <a:lnTo>
                    <a:pt x="228" y="4"/>
                  </a:lnTo>
                  <a:lnTo>
                    <a:pt x="232" y="4"/>
                  </a:lnTo>
                  <a:lnTo>
                    <a:pt x="237" y="4"/>
                  </a:lnTo>
                  <a:lnTo>
                    <a:pt x="242" y="4"/>
                  </a:lnTo>
                  <a:lnTo>
                    <a:pt x="246" y="4"/>
                  </a:lnTo>
                  <a:lnTo>
                    <a:pt x="251" y="4"/>
                  </a:lnTo>
                  <a:lnTo>
                    <a:pt x="256" y="4"/>
                  </a:lnTo>
                  <a:lnTo>
                    <a:pt x="260" y="4"/>
                  </a:lnTo>
                  <a:lnTo>
                    <a:pt x="270" y="4"/>
                  </a:lnTo>
                  <a:lnTo>
                    <a:pt x="274" y="4"/>
                  </a:lnTo>
                  <a:lnTo>
                    <a:pt x="279" y="4"/>
                  </a:lnTo>
                  <a:lnTo>
                    <a:pt x="284" y="4"/>
                  </a:lnTo>
                  <a:lnTo>
                    <a:pt x="288" y="4"/>
                  </a:lnTo>
                  <a:lnTo>
                    <a:pt x="293" y="4"/>
                  </a:lnTo>
                  <a:lnTo>
                    <a:pt x="298" y="4"/>
                  </a:lnTo>
                  <a:lnTo>
                    <a:pt x="302" y="4"/>
                  </a:lnTo>
                  <a:lnTo>
                    <a:pt x="312" y="4"/>
                  </a:lnTo>
                  <a:lnTo>
                    <a:pt x="316" y="4"/>
                  </a:lnTo>
                  <a:lnTo>
                    <a:pt x="321" y="4"/>
                  </a:lnTo>
                  <a:lnTo>
                    <a:pt x="326" y="9"/>
                  </a:lnTo>
                  <a:lnTo>
                    <a:pt x="330" y="9"/>
                  </a:lnTo>
                  <a:lnTo>
                    <a:pt x="340" y="9"/>
                  </a:lnTo>
                  <a:lnTo>
                    <a:pt x="344" y="9"/>
                  </a:lnTo>
                  <a:lnTo>
                    <a:pt x="349" y="9"/>
                  </a:lnTo>
                  <a:lnTo>
                    <a:pt x="353" y="9"/>
                  </a:lnTo>
                  <a:lnTo>
                    <a:pt x="358" y="9"/>
                  </a:lnTo>
                  <a:lnTo>
                    <a:pt x="367" y="9"/>
                  </a:lnTo>
                  <a:lnTo>
                    <a:pt x="372" y="9"/>
                  </a:lnTo>
                  <a:lnTo>
                    <a:pt x="377" y="9"/>
                  </a:lnTo>
                  <a:lnTo>
                    <a:pt x="381" y="9"/>
                  </a:lnTo>
                  <a:lnTo>
                    <a:pt x="391" y="9"/>
                  </a:lnTo>
                  <a:lnTo>
                    <a:pt x="395" y="9"/>
                  </a:lnTo>
                  <a:lnTo>
                    <a:pt x="400" y="9"/>
                  </a:lnTo>
                  <a:lnTo>
                    <a:pt x="405" y="9"/>
                  </a:lnTo>
                  <a:lnTo>
                    <a:pt x="414" y="9"/>
                  </a:lnTo>
                  <a:lnTo>
                    <a:pt x="419" y="9"/>
                  </a:lnTo>
                  <a:lnTo>
                    <a:pt x="423" y="9"/>
                  </a:lnTo>
                  <a:lnTo>
                    <a:pt x="428" y="9"/>
                  </a:lnTo>
                  <a:lnTo>
                    <a:pt x="437" y="9"/>
                  </a:lnTo>
                  <a:lnTo>
                    <a:pt x="442" y="9"/>
                  </a:lnTo>
                  <a:lnTo>
                    <a:pt x="447" y="9"/>
                  </a:lnTo>
                  <a:lnTo>
                    <a:pt x="456" y="9"/>
                  </a:lnTo>
                  <a:lnTo>
                    <a:pt x="461" y="9"/>
                  </a:lnTo>
                  <a:lnTo>
                    <a:pt x="465" y="9"/>
                  </a:lnTo>
                  <a:lnTo>
                    <a:pt x="475" y="9"/>
                  </a:lnTo>
                  <a:lnTo>
                    <a:pt x="479" y="9"/>
                  </a:lnTo>
                  <a:lnTo>
                    <a:pt x="489" y="9"/>
                  </a:lnTo>
                  <a:lnTo>
                    <a:pt x="493" y="9"/>
                  </a:lnTo>
                  <a:lnTo>
                    <a:pt x="498" y="9"/>
                  </a:lnTo>
                  <a:lnTo>
                    <a:pt x="507" y="9"/>
                  </a:lnTo>
                  <a:lnTo>
                    <a:pt x="512" y="9"/>
                  </a:lnTo>
                  <a:lnTo>
                    <a:pt x="521" y="9"/>
                  </a:lnTo>
                  <a:lnTo>
                    <a:pt x="526" y="9"/>
                  </a:lnTo>
                  <a:lnTo>
                    <a:pt x="535" y="9"/>
                  </a:lnTo>
                  <a:lnTo>
                    <a:pt x="540" y="9"/>
                  </a:lnTo>
                  <a:lnTo>
                    <a:pt x="549" y="9"/>
                  </a:lnTo>
                  <a:lnTo>
                    <a:pt x="554" y="9"/>
                  </a:lnTo>
                  <a:lnTo>
                    <a:pt x="563" y="9"/>
                  </a:lnTo>
                  <a:lnTo>
                    <a:pt x="568" y="9"/>
                  </a:lnTo>
                  <a:lnTo>
                    <a:pt x="577" y="9"/>
                  </a:lnTo>
                  <a:lnTo>
                    <a:pt x="582" y="9"/>
                  </a:lnTo>
                  <a:lnTo>
                    <a:pt x="591" y="9"/>
                  </a:lnTo>
                  <a:lnTo>
                    <a:pt x="596" y="9"/>
                  </a:lnTo>
                  <a:lnTo>
                    <a:pt x="605" y="9"/>
                  </a:lnTo>
                  <a:lnTo>
                    <a:pt x="610" y="9"/>
                  </a:lnTo>
                  <a:lnTo>
                    <a:pt x="619" y="9"/>
                  </a:lnTo>
                  <a:lnTo>
                    <a:pt x="624" y="9"/>
                  </a:lnTo>
                  <a:lnTo>
                    <a:pt x="633" y="9"/>
                  </a:lnTo>
                  <a:lnTo>
                    <a:pt x="642" y="9"/>
                  </a:lnTo>
                  <a:lnTo>
                    <a:pt x="647" y="9"/>
                  </a:lnTo>
                  <a:lnTo>
                    <a:pt x="656" y="9"/>
                  </a:lnTo>
                  <a:lnTo>
                    <a:pt x="666" y="9"/>
                  </a:lnTo>
                  <a:lnTo>
                    <a:pt x="670" y="9"/>
                  </a:lnTo>
                  <a:lnTo>
                    <a:pt x="679" y="9"/>
                  </a:lnTo>
                  <a:lnTo>
                    <a:pt x="689" y="9"/>
                  </a:lnTo>
                  <a:lnTo>
                    <a:pt x="693" y="9"/>
                  </a:lnTo>
                  <a:lnTo>
                    <a:pt x="703" y="9"/>
                  </a:lnTo>
                  <a:lnTo>
                    <a:pt x="712" y="9"/>
                  </a:lnTo>
                  <a:lnTo>
                    <a:pt x="721" y="9"/>
                  </a:lnTo>
                  <a:lnTo>
                    <a:pt x="726" y="9"/>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9" name="Freeform 64"/>
            <p:cNvSpPr>
              <a:spLocks/>
            </p:cNvSpPr>
            <p:nvPr/>
          </p:nvSpPr>
          <p:spPr bwMode="auto">
            <a:xfrm>
              <a:off x="3975070" y="2914359"/>
              <a:ext cx="192069" cy="0"/>
            </a:xfrm>
            <a:custGeom>
              <a:avLst/>
              <a:gdLst>
                <a:gd name="T0" fmla="*/ 0 w 121"/>
                <a:gd name="T1" fmla="*/ 2147483647 w 121"/>
                <a:gd name="T2" fmla="*/ 2147483647 w 121"/>
                <a:gd name="T3" fmla="*/ 2147483647 w 121"/>
                <a:gd name="T4" fmla="*/ 2147483647 w 121"/>
                <a:gd name="T5" fmla="*/ 2147483647 w 121"/>
                <a:gd name="T6" fmla="*/ 2147483647 w 121"/>
                <a:gd name="T7" fmla="*/ 2147483647 w 121"/>
                <a:gd name="T8" fmla="*/ 2147483647 w 121"/>
                <a:gd name="T9" fmla="*/ 2147483647 w 121"/>
                <a:gd name="T10" fmla="*/ 2147483647 w 121"/>
                <a:gd name="T11" fmla="*/ 2147483647 w 121"/>
                <a:gd name="T12" fmla="*/ 2147483647 w 121"/>
                <a:gd name="T13" fmla="*/ 2147483647 w 121"/>
                <a:gd name="T14" fmla="*/ 2147483647 w 121"/>
                <a:gd name="T15" fmla="*/ 0 60000 65536"/>
                <a:gd name="T16" fmla="*/ 0 60000 65536"/>
                <a:gd name="T17" fmla="*/ 0 60000 655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15">
                  <a:pos x="T0" y="0"/>
                </a:cxn>
                <a:cxn ang="T16">
                  <a:pos x="T1" y="0"/>
                </a:cxn>
                <a:cxn ang="T17">
                  <a:pos x="T2" y="0"/>
                </a:cxn>
                <a:cxn ang="T18">
                  <a:pos x="T3" y="0"/>
                </a:cxn>
                <a:cxn ang="T19">
                  <a:pos x="T4" y="0"/>
                </a:cxn>
                <a:cxn ang="T20">
                  <a:pos x="T5" y="0"/>
                </a:cxn>
                <a:cxn ang="T21">
                  <a:pos x="T6" y="0"/>
                </a:cxn>
                <a:cxn ang="T22">
                  <a:pos x="T7" y="0"/>
                </a:cxn>
                <a:cxn ang="T23">
                  <a:pos x="T8" y="0"/>
                </a:cxn>
                <a:cxn ang="T24">
                  <a:pos x="T9" y="0"/>
                </a:cxn>
                <a:cxn ang="T25">
                  <a:pos x="T10" y="0"/>
                </a:cxn>
                <a:cxn ang="T26">
                  <a:pos x="T11" y="0"/>
                </a:cxn>
                <a:cxn ang="T27">
                  <a:pos x="T12" y="0"/>
                </a:cxn>
                <a:cxn ang="T28">
                  <a:pos x="T13" y="0"/>
                </a:cxn>
                <a:cxn ang="T29">
                  <a:pos x="T14" y="0"/>
                </a:cxn>
              </a:cxnLst>
              <a:rect l="0" t="0" r="r" b="b"/>
              <a:pathLst>
                <a:path w="121">
                  <a:moveTo>
                    <a:pt x="0" y="0"/>
                  </a:moveTo>
                  <a:lnTo>
                    <a:pt x="9" y="0"/>
                  </a:lnTo>
                  <a:lnTo>
                    <a:pt x="19" y="0"/>
                  </a:lnTo>
                  <a:lnTo>
                    <a:pt x="28" y="0"/>
                  </a:lnTo>
                  <a:lnTo>
                    <a:pt x="37" y="0"/>
                  </a:lnTo>
                  <a:lnTo>
                    <a:pt x="47" y="0"/>
                  </a:lnTo>
                  <a:lnTo>
                    <a:pt x="51" y="0"/>
                  </a:lnTo>
                  <a:lnTo>
                    <a:pt x="61" y="0"/>
                  </a:lnTo>
                  <a:lnTo>
                    <a:pt x="70" y="0"/>
                  </a:lnTo>
                  <a:lnTo>
                    <a:pt x="79" y="0"/>
                  </a:lnTo>
                  <a:lnTo>
                    <a:pt x="89" y="0"/>
                  </a:lnTo>
                  <a:lnTo>
                    <a:pt x="98" y="0"/>
                  </a:lnTo>
                  <a:lnTo>
                    <a:pt x="107" y="0"/>
                  </a:lnTo>
                  <a:lnTo>
                    <a:pt x="116" y="0"/>
                  </a:lnTo>
                  <a:lnTo>
                    <a:pt x="121" y="0"/>
                  </a:lnTo>
                </a:path>
              </a:pathLst>
            </a:custGeom>
            <a:noFill/>
            <a:ln w="19050" cap="flat">
              <a:solidFill>
                <a:srgbClr val="6633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65" name="Group 564"/>
          <p:cNvGrpSpPr>
            <a:grpSpLocks/>
          </p:cNvGrpSpPr>
          <p:nvPr/>
        </p:nvGrpSpPr>
        <p:grpSpPr bwMode="auto">
          <a:xfrm>
            <a:off x="1209675" y="1101725"/>
            <a:ext cx="2935288" cy="2122488"/>
            <a:chOff x="1232139" y="792070"/>
            <a:chExt cx="2935000" cy="2122290"/>
          </a:xfrm>
        </p:grpSpPr>
        <p:sp>
          <p:nvSpPr>
            <p:cNvPr id="16522" name="Freeform 65"/>
            <p:cNvSpPr>
              <a:spLocks/>
            </p:cNvSpPr>
            <p:nvPr/>
          </p:nvSpPr>
          <p:spPr bwMode="auto">
            <a:xfrm>
              <a:off x="1232139" y="792070"/>
              <a:ext cx="680971" cy="2122289"/>
            </a:xfrm>
            <a:custGeom>
              <a:avLst/>
              <a:gdLst>
                <a:gd name="T0" fmla="*/ 2147483647 w 429"/>
                <a:gd name="T1" fmla="*/ 2147483647 h 1337"/>
                <a:gd name="T2" fmla="*/ 2147483647 w 429"/>
                <a:gd name="T3" fmla="*/ 2147483647 h 1337"/>
                <a:gd name="T4" fmla="*/ 2147483647 w 429"/>
                <a:gd name="T5" fmla="*/ 0 h 1337"/>
                <a:gd name="T6" fmla="*/ 2147483647 w 429"/>
                <a:gd name="T7" fmla="*/ 2147483647 h 1337"/>
                <a:gd name="T8" fmla="*/ 2147483647 w 429"/>
                <a:gd name="T9" fmla="*/ 2147483647 h 1337"/>
                <a:gd name="T10" fmla="*/ 2147483647 w 429"/>
                <a:gd name="T11" fmla="*/ 2147483647 h 1337"/>
                <a:gd name="T12" fmla="*/ 2147483647 w 429"/>
                <a:gd name="T13" fmla="*/ 2147483647 h 1337"/>
                <a:gd name="T14" fmla="*/ 2147483647 w 429"/>
                <a:gd name="T15" fmla="*/ 2147483647 h 1337"/>
                <a:gd name="T16" fmla="*/ 2147483647 w 429"/>
                <a:gd name="T17" fmla="*/ 2147483647 h 1337"/>
                <a:gd name="T18" fmla="*/ 2147483647 w 429"/>
                <a:gd name="T19" fmla="*/ 2147483647 h 1337"/>
                <a:gd name="T20" fmla="*/ 2147483647 w 429"/>
                <a:gd name="T21" fmla="*/ 2147483647 h 1337"/>
                <a:gd name="T22" fmla="*/ 2147483647 w 429"/>
                <a:gd name="T23" fmla="*/ 2147483647 h 1337"/>
                <a:gd name="T24" fmla="*/ 2147483647 w 429"/>
                <a:gd name="T25" fmla="*/ 2147483647 h 1337"/>
                <a:gd name="T26" fmla="*/ 2147483647 w 429"/>
                <a:gd name="T27" fmla="*/ 2147483647 h 1337"/>
                <a:gd name="T28" fmla="*/ 2147483647 w 429"/>
                <a:gd name="T29" fmla="*/ 2147483647 h 1337"/>
                <a:gd name="T30" fmla="*/ 2147483647 w 429"/>
                <a:gd name="T31" fmla="*/ 2147483647 h 1337"/>
                <a:gd name="T32" fmla="*/ 2147483647 w 429"/>
                <a:gd name="T33" fmla="*/ 2147483647 h 1337"/>
                <a:gd name="T34" fmla="*/ 2147483647 w 429"/>
                <a:gd name="T35" fmla="*/ 2147483647 h 1337"/>
                <a:gd name="T36" fmla="*/ 2147483647 w 429"/>
                <a:gd name="T37" fmla="*/ 2147483647 h 1337"/>
                <a:gd name="T38" fmla="*/ 2147483647 w 429"/>
                <a:gd name="T39" fmla="*/ 2147483647 h 1337"/>
                <a:gd name="T40" fmla="*/ 2147483647 w 429"/>
                <a:gd name="T41" fmla="*/ 2147483647 h 1337"/>
                <a:gd name="T42" fmla="*/ 2147483647 w 429"/>
                <a:gd name="T43" fmla="*/ 2147483647 h 1337"/>
                <a:gd name="T44" fmla="*/ 2147483647 w 429"/>
                <a:gd name="T45" fmla="*/ 2147483647 h 1337"/>
                <a:gd name="T46" fmla="*/ 2147483647 w 429"/>
                <a:gd name="T47" fmla="*/ 2147483647 h 1337"/>
                <a:gd name="T48" fmla="*/ 2147483647 w 429"/>
                <a:gd name="T49" fmla="*/ 2147483647 h 1337"/>
                <a:gd name="T50" fmla="*/ 2147483647 w 429"/>
                <a:gd name="T51" fmla="*/ 2147483647 h 1337"/>
                <a:gd name="T52" fmla="*/ 2147483647 w 429"/>
                <a:gd name="T53" fmla="*/ 2147483647 h 1337"/>
                <a:gd name="T54" fmla="*/ 2147483647 w 429"/>
                <a:gd name="T55" fmla="*/ 2147483647 h 1337"/>
                <a:gd name="T56" fmla="*/ 2147483647 w 429"/>
                <a:gd name="T57" fmla="*/ 2147483647 h 1337"/>
                <a:gd name="T58" fmla="*/ 2147483647 w 429"/>
                <a:gd name="T59" fmla="*/ 2147483647 h 1337"/>
                <a:gd name="T60" fmla="*/ 2147483647 w 429"/>
                <a:gd name="T61" fmla="*/ 2147483647 h 1337"/>
                <a:gd name="T62" fmla="*/ 2147483647 w 429"/>
                <a:gd name="T63" fmla="*/ 2147483647 h 1337"/>
                <a:gd name="T64" fmla="*/ 2147483647 w 429"/>
                <a:gd name="T65" fmla="*/ 2147483647 h 1337"/>
                <a:gd name="T66" fmla="*/ 2147483647 w 429"/>
                <a:gd name="T67" fmla="*/ 2147483647 h 1337"/>
                <a:gd name="T68" fmla="*/ 2147483647 w 429"/>
                <a:gd name="T69" fmla="*/ 2147483647 h 1337"/>
                <a:gd name="T70" fmla="*/ 2147483647 w 429"/>
                <a:gd name="T71" fmla="*/ 2147483647 h 1337"/>
                <a:gd name="T72" fmla="*/ 2147483647 w 429"/>
                <a:gd name="T73" fmla="*/ 2147483647 h 1337"/>
                <a:gd name="T74" fmla="*/ 2147483647 w 429"/>
                <a:gd name="T75" fmla="*/ 2147483647 h 1337"/>
                <a:gd name="T76" fmla="*/ 2147483647 w 429"/>
                <a:gd name="T77" fmla="*/ 2147483647 h 1337"/>
                <a:gd name="T78" fmla="*/ 2147483647 w 429"/>
                <a:gd name="T79" fmla="*/ 2147483647 h 1337"/>
                <a:gd name="T80" fmla="*/ 2147483647 w 429"/>
                <a:gd name="T81" fmla="*/ 2147483647 h 1337"/>
                <a:gd name="T82" fmla="*/ 2147483647 w 429"/>
                <a:gd name="T83" fmla="*/ 2147483647 h 133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29" h="1337">
                  <a:moveTo>
                    <a:pt x="0" y="1337"/>
                  </a:moveTo>
                  <a:lnTo>
                    <a:pt x="140" y="1337"/>
                  </a:lnTo>
                  <a:lnTo>
                    <a:pt x="140" y="741"/>
                  </a:lnTo>
                  <a:lnTo>
                    <a:pt x="145" y="736"/>
                  </a:lnTo>
                  <a:lnTo>
                    <a:pt x="145" y="154"/>
                  </a:lnTo>
                  <a:lnTo>
                    <a:pt x="149" y="149"/>
                  </a:lnTo>
                  <a:lnTo>
                    <a:pt x="149" y="10"/>
                  </a:lnTo>
                  <a:lnTo>
                    <a:pt x="154" y="5"/>
                  </a:lnTo>
                  <a:lnTo>
                    <a:pt x="154" y="0"/>
                  </a:lnTo>
                  <a:lnTo>
                    <a:pt x="154" y="5"/>
                  </a:lnTo>
                  <a:lnTo>
                    <a:pt x="159" y="10"/>
                  </a:lnTo>
                  <a:lnTo>
                    <a:pt x="159" y="24"/>
                  </a:lnTo>
                  <a:lnTo>
                    <a:pt x="163" y="28"/>
                  </a:lnTo>
                  <a:lnTo>
                    <a:pt x="163" y="52"/>
                  </a:lnTo>
                  <a:lnTo>
                    <a:pt x="168" y="56"/>
                  </a:lnTo>
                  <a:lnTo>
                    <a:pt x="168" y="80"/>
                  </a:lnTo>
                  <a:lnTo>
                    <a:pt x="173" y="84"/>
                  </a:lnTo>
                  <a:lnTo>
                    <a:pt x="173" y="108"/>
                  </a:lnTo>
                  <a:lnTo>
                    <a:pt x="177" y="112"/>
                  </a:lnTo>
                  <a:lnTo>
                    <a:pt x="177" y="131"/>
                  </a:lnTo>
                  <a:lnTo>
                    <a:pt x="182" y="135"/>
                  </a:lnTo>
                  <a:lnTo>
                    <a:pt x="182" y="159"/>
                  </a:lnTo>
                  <a:lnTo>
                    <a:pt x="187" y="163"/>
                  </a:lnTo>
                  <a:lnTo>
                    <a:pt x="187" y="182"/>
                  </a:lnTo>
                  <a:lnTo>
                    <a:pt x="191" y="187"/>
                  </a:lnTo>
                  <a:lnTo>
                    <a:pt x="191" y="205"/>
                  </a:lnTo>
                  <a:lnTo>
                    <a:pt x="196" y="210"/>
                  </a:lnTo>
                  <a:lnTo>
                    <a:pt x="196" y="229"/>
                  </a:lnTo>
                  <a:lnTo>
                    <a:pt x="201" y="233"/>
                  </a:lnTo>
                  <a:lnTo>
                    <a:pt x="201" y="247"/>
                  </a:lnTo>
                  <a:lnTo>
                    <a:pt x="205" y="252"/>
                  </a:lnTo>
                  <a:lnTo>
                    <a:pt x="205" y="271"/>
                  </a:lnTo>
                  <a:lnTo>
                    <a:pt x="210" y="275"/>
                  </a:lnTo>
                  <a:lnTo>
                    <a:pt x="210" y="294"/>
                  </a:lnTo>
                  <a:lnTo>
                    <a:pt x="215" y="298"/>
                  </a:lnTo>
                  <a:lnTo>
                    <a:pt x="215" y="312"/>
                  </a:lnTo>
                  <a:lnTo>
                    <a:pt x="219" y="317"/>
                  </a:lnTo>
                  <a:lnTo>
                    <a:pt x="219" y="336"/>
                  </a:lnTo>
                  <a:lnTo>
                    <a:pt x="224" y="340"/>
                  </a:lnTo>
                  <a:lnTo>
                    <a:pt x="224" y="354"/>
                  </a:lnTo>
                  <a:lnTo>
                    <a:pt x="228" y="359"/>
                  </a:lnTo>
                  <a:lnTo>
                    <a:pt x="228" y="378"/>
                  </a:lnTo>
                  <a:lnTo>
                    <a:pt x="233" y="382"/>
                  </a:lnTo>
                  <a:lnTo>
                    <a:pt x="233" y="396"/>
                  </a:lnTo>
                  <a:lnTo>
                    <a:pt x="238" y="401"/>
                  </a:lnTo>
                  <a:lnTo>
                    <a:pt x="238" y="415"/>
                  </a:lnTo>
                  <a:lnTo>
                    <a:pt x="242" y="420"/>
                  </a:lnTo>
                  <a:lnTo>
                    <a:pt x="242" y="434"/>
                  </a:lnTo>
                  <a:lnTo>
                    <a:pt x="247" y="438"/>
                  </a:lnTo>
                  <a:lnTo>
                    <a:pt x="247" y="457"/>
                  </a:lnTo>
                  <a:lnTo>
                    <a:pt x="252" y="461"/>
                  </a:lnTo>
                  <a:lnTo>
                    <a:pt x="252" y="475"/>
                  </a:lnTo>
                  <a:lnTo>
                    <a:pt x="256" y="480"/>
                  </a:lnTo>
                  <a:lnTo>
                    <a:pt x="256" y="489"/>
                  </a:lnTo>
                  <a:lnTo>
                    <a:pt x="261" y="494"/>
                  </a:lnTo>
                  <a:lnTo>
                    <a:pt x="261" y="508"/>
                  </a:lnTo>
                  <a:lnTo>
                    <a:pt x="266" y="513"/>
                  </a:lnTo>
                  <a:lnTo>
                    <a:pt x="266" y="527"/>
                  </a:lnTo>
                  <a:lnTo>
                    <a:pt x="270" y="531"/>
                  </a:lnTo>
                  <a:lnTo>
                    <a:pt x="270" y="545"/>
                  </a:lnTo>
                  <a:lnTo>
                    <a:pt x="275" y="550"/>
                  </a:lnTo>
                  <a:lnTo>
                    <a:pt x="275" y="564"/>
                  </a:lnTo>
                  <a:lnTo>
                    <a:pt x="280" y="569"/>
                  </a:lnTo>
                  <a:lnTo>
                    <a:pt x="280" y="583"/>
                  </a:lnTo>
                  <a:lnTo>
                    <a:pt x="284" y="587"/>
                  </a:lnTo>
                  <a:lnTo>
                    <a:pt x="284" y="597"/>
                  </a:lnTo>
                  <a:lnTo>
                    <a:pt x="289" y="601"/>
                  </a:lnTo>
                  <a:lnTo>
                    <a:pt x="289" y="615"/>
                  </a:lnTo>
                  <a:lnTo>
                    <a:pt x="294" y="620"/>
                  </a:lnTo>
                  <a:lnTo>
                    <a:pt x="294" y="629"/>
                  </a:lnTo>
                  <a:lnTo>
                    <a:pt x="298" y="634"/>
                  </a:lnTo>
                  <a:lnTo>
                    <a:pt x="298" y="648"/>
                  </a:lnTo>
                  <a:lnTo>
                    <a:pt x="303" y="652"/>
                  </a:lnTo>
                  <a:lnTo>
                    <a:pt x="303" y="662"/>
                  </a:lnTo>
                  <a:lnTo>
                    <a:pt x="308" y="666"/>
                  </a:lnTo>
                  <a:lnTo>
                    <a:pt x="308" y="676"/>
                  </a:lnTo>
                  <a:lnTo>
                    <a:pt x="312" y="680"/>
                  </a:lnTo>
                  <a:lnTo>
                    <a:pt x="312" y="694"/>
                  </a:lnTo>
                  <a:lnTo>
                    <a:pt x="317" y="699"/>
                  </a:lnTo>
                  <a:lnTo>
                    <a:pt x="317" y="708"/>
                  </a:lnTo>
                  <a:lnTo>
                    <a:pt x="322" y="713"/>
                  </a:lnTo>
                  <a:lnTo>
                    <a:pt x="322" y="722"/>
                  </a:lnTo>
                  <a:lnTo>
                    <a:pt x="326" y="727"/>
                  </a:lnTo>
                  <a:lnTo>
                    <a:pt x="326" y="736"/>
                  </a:lnTo>
                  <a:lnTo>
                    <a:pt x="331" y="741"/>
                  </a:lnTo>
                  <a:lnTo>
                    <a:pt x="331" y="750"/>
                  </a:lnTo>
                  <a:lnTo>
                    <a:pt x="336" y="755"/>
                  </a:lnTo>
                  <a:lnTo>
                    <a:pt x="336" y="769"/>
                  </a:lnTo>
                  <a:lnTo>
                    <a:pt x="340" y="773"/>
                  </a:lnTo>
                  <a:lnTo>
                    <a:pt x="340" y="778"/>
                  </a:lnTo>
                  <a:lnTo>
                    <a:pt x="345" y="783"/>
                  </a:lnTo>
                  <a:lnTo>
                    <a:pt x="345" y="792"/>
                  </a:lnTo>
                  <a:lnTo>
                    <a:pt x="350" y="797"/>
                  </a:lnTo>
                  <a:lnTo>
                    <a:pt x="350" y="806"/>
                  </a:lnTo>
                  <a:lnTo>
                    <a:pt x="354" y="811"/>
                  </a:lnTo>
                  <a:lnTo>
                    <a:pt x="354" y="820"/>
                  </a:lnTo>
                  <a:lnTo>
                    <a:pt x="359" y="825"/>
                  </a:lnTo>
                  <a:lnTo>
                    <a:pt x="359" y="834"/>
                  </a:lnTo>
                  <a:lnTo>
                    <a:pt x="364" y="839"/>
                  </a:lnTo>
                  <a:lnTo>
                    <a:pt x="364" y="843"/>
                  </a:lnTo>
                  <a:lnTo>
                    <a:pt x="368" y="848"/>
                  </a:lnTo>
                  <a:lnTo>
                    <a:pt x="368" y="857"/>
                  </a:lnTo>
                  <a:lnTo>
                    <a:pt x="373" y="862"/>
                  </a:lnTo>
                  <a:lnTo>
                    <a:pt x="373" y="867"/>
                  </a:lnTo>
                  <a:lnTo>
                    <a:pt x="378" y="871"/>
                  </a:lnTo>
                  <a:lnTo>
                    <a:pt x="378" y="881"/>
                  </a:lnTo>
                  <a:lnTo>
                    <a:pt x="382" y="885"/>
                  </a:lnTo>
                  <a:lnTo>
                    <a:pt x="382" y="890"/>
                  </a:lnTo>
                  <a:lnTo>
                    <a:pt x="387" y="895"/>
                  </a:lnTo>
                  <a:lnTo>
                    <a:pt x="387" y="904"/>
                  </a:lnTo>
                  <a:lnTo>
                    <a:pt x="391" y="909"/>
                  </a:lnTo>
                  <a:lnTo>
                    <a:pt x="391" y="913"/>
                  </a:lnTo>
                  <a:lnTo>
                    <a:pt x="396" y="918"/>
                  </a:lnTo>
                  <a:lnTo>
                    <a:pt x="396" y="923"/>
                  </a:lnTo>
                  <a:lnTo>
                    <a:pt x="401" y="927"/>
                  </a:lnTo>
                  <a:lnTo>
                    <a:pt x="401" y="932"/>
                  </a:lnTo>
                  <a:lnTo>
                    <a:pt x="405" y="936"/>
                  </a:lnTo>
                  <a:lnTo>
                    <a:pt x="405" y="946"/>
                  </a:lnTo>
                  <a:lnTo>
                    <a:pt x="410" y="950"/>
                  </a:lnTo>
                  <a:lnTo>
                    <a:pt x="410" y="955"/>
                  </a:lnTo>
                  <a:lnTo>
                    <a:pt x="415" y="960"/>
                  </a:lnTo>
                  <a:lnTo>
                    <a:pt x="415" y="964"/>
                  </a:lnTo>
                  <a:lnTo>
                    <a:pt x="419" y="969"/>
                  </a:lnTo>
                  <a:lnTo>
                    <a:pt x="419" y="974"/>
                  </a:lnTo>
                  <a:lnTo>
                    <a:pt x="424" y="978"/>
                  </a:lnTo>
                  <a:lnTo>
                    <a:pt x="424" y="983"/>
                  </a:lnTo>
                  <a:lnTo>
                    <a:pt x="429" y="988"/>
                  </a:lnTo>
                  <a:lnTo>
                    <a:pt x="429" y="992"/>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3" name="Freeform 66"/>
            <p:cNvSpPr>
              <a:spLocks/>
            </p:cNvSpPr>
            <p:nvPr/>
          </p:nvSpPr>
          <p:spPr bwMode="auto">
            <a:xfrm>
              <a:off x="1913110" y="2366723"/>
              <a:ext cx="901612" cy="525413"/>
            </a:xfrm>
            <a:custGeom>
              <a:avLst/>
              <a:gdLst>
                <a:gd name="T0" fmla="*/ 2147483647 w 568"/>
                <a:gd name="T1" fmla="*/ 2147483647 h 331"/>
                <a:gd name="T2" fmla="*/ 2147483647 w 568"/>
                <a:gd name="T3" fmla="*/ 2147483647 h 331"/>
                <a:gd name="T4" fmla="*/ 2147483647 w 568"/>
                <a:gd name="T5" fmla="*/ 2147483647 h 331"/>
                <a:gd name="T6" fmla="*/ 2147483647 w 568"/>
                <a:gd name="T7" fmla="*/ 2147483647 h 331"/>
                <a:gd name="T8" fmla="*/ 2147483647 w 568"/>
                <a:gd name="T9" fmla="*/ 2147483647 h 331"/>
                <a:gd name="T10" fmla="*/ 2147483647 w 568"/>
                <a:gd name="T11" fmla="*/ 2147483647 h 331"/>
                <a:gd name="T12" fmla="*/ 2147483647 w 568"/>
                <a:gd name="T13" fmla="*/ 2147483647 h 331"/>
                <a:gd name="T14" fmla="*/ 2147483647 w 568"/>
                <a:gd name="T15" fmla="*/ 2147483647 h 331"/>
                <a:gd name="T16" fmla="*/ 2147483647 w 568"/>
                <a:gd name="T17" fmla="*/ 2147483647 h 331"/>
                <a:gd name="T18" fmla="*/ 2147483647 w 568"/>
                <a:gd name="T19" fmla="*/ 2147483647 h 331"/>
                <a:gd name="T20" fmla="*/ 2147483647 w 568"/>
                <a:gd name="T21" fmla="*/ 2147483647 h 331"/>
                <a:gd name="T22" fmla="*/ 2147483647 w 568"/>
                <a:gd name="T23" fmla="*/ 2147483647 h 331"/>
                <a:gd name="T24" fmla="*/ 2147483647 w 568"/>
                <a:gd name="T25" fmla="*/ 2147483647 h 331"/>
                <a:gd name="T26" fmla="*/ 2147483647 w 568"/>
                <a:gd name="T27" fmla="*/ 2147483647 h 331"/>
                <a:gd name="T28" fmla="*/ 2147483647 w 568"/>
                <a:gd name="T29" fmla="*/ 2147483647 h 331"/>
                <a:gd name="T30" fmla="*/ 2147483647 w 568"/>
                <a:gd name="T31" fmla="*/ 2147483647 h 331"/>
                <a:gd name="T32" fmla="*/ 2147483647 w 568"/>
                <a:gd name="T33" fmla="*/ 2147483647 h 331"/>
                <a:gd name="T34" fmla="*/ 2147483647 w 568"/>
                <a:gd name="T35" fmla="*/ 2147483647 h 331"/>
                <a:gd name="T36" fmla="*/ 2147483647 w 568"/>
                <a:gd name="T37" fmla="*/ 2147483647 h 331"/>
                <a:gd name="T38" fmla="*/ 2147483647 w 568"/>
                <a:gd name="T39" fmla="*/ 2147483647 h 331"/>
                <a:gd name="T40" fmla="*/ 2147483647 w 568"/>
                <a:gd name="T41" fmla="*/ 2147483647 h 331"/>
                <a:gd name="T42" fmla="*/ 2147483647 w 568"/>
                <a:gd name="T43" fmla="*/ 2147483647 h 331"/>
                <a:gd name="T44" fmla="*/ 2147483647 w 568"/>
                <a:gd name="T45" fmla="*/ 2147483647 h 331"/>
                <a:gd name="T46" fmla="*/ 2147483647 w 568"/>
                <a:gd name="T47" fmla="*/ 2147483647 h 331"/>
                <a:gd name="T48" fmla="*/ 2147483647 w 568"/>
                <a:gd name="T49" fmla="*/ 2147483647 h 331"/>
                <a:gd name="T50" fmla="*/ 2147483647 w 568"/>
                <a:gd name="T51" fmla="*/ 2147483647 h 331"/>
                <a:gd name="T52" fmla="*/ 2147483647 w 568"/>
                <a:gd name="T53" fmla="*/ 2147483647 h 331"/>
                <a:gd name="T54" fmla="*/ 2147483647 w 568"/>
                <a:gd name="T55" fmla="*/ 2147483647 h 331"/>
                <a:gd name="T56" fmla="*/ 2147483647 w 568"/>
                <a:gd name="T57" fmla="*/ 2147483647 h 331"/>
                <a:gd name="T58" fmla="*/ 2147483647 w 568"/>
                <a:gd name="T59" fmla="*/ 2147483647 h 331"/>
                <a:gd name="T60" fmla="*/ 2147483647 w 568"/>
                <a:gd name="T61" fmla="*/ 2147483647 h 331"/>
                <a:gd name="T62" fmla="*/ 2147483647 w 568"/>
                <a:gd name="T63" fmla="*/ 2147483647 h 331"/>
                <a:gd name="T64" fmla="*/ 2147483647 w 568"/>
                <a:gd name="T65" fmla="*/ 2147483647 h 331"/>
                <a:gd name="T66" fmla="*/ 2147483647 w 568"/>
                <a:gd name="T67" fmla="*/ 2147483647 h 331"/>
                <a:gd name="T68" fmla="*/ 2147483647 w 568"/>
                <a:gd name="T69" fmla="*/ 2147483647 h 331"/>
                <a:gd name="T70" fmla="*/ 2147483647 w 568"/>
                <a:gd name="T71" fmla="*/ 2147483647 h 331"/>
                <a:gd name="T72" fmla="*/ 2147483647 w 568"/>
                <a:gd name="T73" fmla="*/ 2147483647 h 331"/>
                <a:gd name="T74" fmla="*/ 2147483647 w 568"/>
                <a:gd name="T75" fmla="*/ 2147483647 h 331"/>
                <a:gd name="T76" fmla="*/ 2147483647 w 568"/>
                <a:gd name="T77" fmla="*/ 2147483647 h 331"/>
                <a:gd name="T78" fmla="*/ 2147483647 w 568"/>
                <a:gd name="T79" fmla="*/ 2147483647 h 331"/>
                <a:gd name="T80" fmla="*/ 2147483647 w 568"/>
                <a:gd name="T81" fmla="*/ 2147483647 h 331"/>
                <a:gd name="T82" fmla="*/ 2147483647 w 568"/>
                <a:gd name="T83" fmla="*/ 2147483647 h 33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8" h="331">
                  <a:moveTo>
                    <a:pt x="0" y="0"/>
                  </a:moveTo>
                  <a:lnTo>
                    <a:pt x="4" y="5"/>
                  </a:lnTo>
                  <a:lnTo>
                    <a:pt x="4" y="10"/>
                  </a:lnTo>
                  <a:lnTo>
                    <a:pt x="9" y="14"/>
                  </a:lnTo>
                  <a:lnTo>
                    <a:pt x="9" y="19"/>
                  </a:lnTo>
                  <a:lnTo>
                    <a:pt x="18" y="28"/>
                  </a:lnTo>
                  <a:lnTo>
                    <a:pt x="18" y="33"/>
                  </a:lnTo>
                  <a:lnTo>
                    <a:pt x="23" y="38"/>
                  </a:lnTo>
                  <a:lnTo>
                    <a:pt x="23" y="42"/>
                  </a:lnTo>
                  <a:lnTo>
                    <a:pt x="28" y="47"/>
                  </a:lnTo>
                  <a:lnTo>
                    <a:pt x="28" y="52"/>
                  </a:lnTo>
                  <a:lnTo>
                    <a:pt x="37" y="61"/>
                  </a:lnTo>
                  <a:lnTo>
                    <a:pt x="37" y="66"/>
                  </a:lnTo>
                  <a:lnTo>
                    <a:pt x="42" y="70"/>
                  </a:lnTo>
                  <a:lnTo>
                    <a:pt x="46" y="75"/>
                  </a:lnTo>
                  <a:lnTo>
                    <a:pt x="46" y="84"/>
                  </a:lnTo>
                  <a:lnTo>
                    <a:pt x="51" y="89"/>
                  </a:lnTo>
                  <a:lnTo>
                    <a:pt x="60" y="98"/>
                  </a:lnTo>
                  <a:lnTo>
                    <a:pt x="60" y="103"/>
                  </a:lnTo>
                  <a:lnTo>
                    <a:pt x="65" y="107"/>
                  </a:lnTo>
                  <a:lnTo>
                    <a:pt x="74" y="117"/>
                  </a:lnTo>
                  <a:lnTo>
                    <a:pt x="74" y="121"/>
                  </a:lnTo>
                  <a:lnTo>
                    <a:pt x="79" y="126"/>
                  </a:lnTo>
                  <a:lnTo>
                    <a:pt x="88" y="135"/>
                  </a:lnTo>
                  <a:lnTo>
                    <a:pt x="88" y="140"/>
                  </a:lnTo>
                  <a:lnTo>
                    <a:pt x="93" y="145"/>
                  </a:lnTo>
                  <a:lnTo>
                    <a:pt x="98" y="149"/>
                  </a:lnTo>
                  <a:lnTo>
                    <a:pt x="102" y="154"/>
                  </a:lnTo>
                  <a:lnTo>
                    <a:pt x="107" y="159"/>
                  </a:lnTo>
                  <a:lnTo>
                    <a:pt x="112" y="163"/>
                  </a:lnTo>
                  <a:lnTo>
                    <a:pt x="116" y="168"/>
                  </a:lnTo>
                  <a:lnTo>
                    <a:pt x="125" y="177"/>
                  </a:lnTo>
                  <a:lnTo>
                    <a:pt x="125" y="182"/>
                  </a:lnTo>
                  <a:lnTo>
                    <a:pt x="130" y="187"/>
                  </a:lnTo>
                  <a:lnTo>
                    <a:pt x="135" y="187"/>
                  </a:lnTo>
                  <a:lnTo>
                    <a:pt x="139" y="191"/>
                  </a:lnTo>
                  <a:lnTo>
                    <a:pt x="144" y="196"/>
                  </a:lnTo>
                  <a:lnTo>
                    <a:pt x="149" y="201"/>
                  </a:lnTo>
                  <a:lnTo>
                    <a:pt x="153" y="205"/>
                  </a:lnTo>
                  <a:lnTo>
                    <a:pt x="158" y="210"/>
                  </a:lnTo>
                  <a:lnTo>
                    <a:pt x="163" y="215"/>
                  </a:lnTo>
                  <a:lnTo>
                    <a:pt x="167" y="215"/>
                  </a:lnTo>
                  <a:lnTo>
                    <a:pt x="172" y="219"/>
                  </a:lnTo>
                  <a:lnTo>
                    <a:pt x="177" y="224"/>
                  </a:lnTo>
                  <a:lnTo>
                    <a:pt x="181" y="229"/>
                  </a:lnTo>
                  <a:lnTo>
                    <a:pt x="186" y="229"/>
                  </a:lnTo>
                  <a:lnTo>
                    <a:pt x="191" y="233"/>
                  </a:lnTo>
                  <a:lnTo>
                    <a:pt x="195" y="238"/>
                  </a:lnTo>
                  <a:lnTo>
                    <a:pt x="200" y="238"/>
                  </a:lnTo>
                  <a:lnTo>
                    <a:pt x="205" y="243"/>
                  </a:lnTo>
                  <a:lnTo>
                    <a:pt x="209" y="247"/>
                  </a:lnTo>
                  <a:lnTo>
                    <a:pt x="214" y="247"/>
                  </a:lnTo>
                  <a:lnTo>
                    <a:pt x="219" y="252"/>
                  </a:lnTo>
                  <a:lnTo>
                    <a:pt x="223" y="252"/>
                  </a:lnTo>
                  <a:lnTo>
                    <a:pt x="228" y="257"/>
                  </a:lnTo>
                  <a:lnTo>
                    <a:pt x="233" y="257"/>
                  </a:lnTo>
                  <a:lnTo>
                    <a:pt x="237" y="261"/>
                  </a:lnTo>
                  <a:lnTo>
                    <a:pt x="242" y="266"/>
                  </a:lnTo>
                  <a:lnTo>
                    <a:pt x="247" y="266"/>
                  </a:lnTo>
                  <a:lnTo>
                    <a:pt x="251" y="266"/>
                  </a:lnTo>
                  <a:lnTo>
                    <a:pt x="256" y="270"/>
                  </a:lnTo>
                  <a:lnTo>
                    <a:pt x="261" y="270"/>
                  </a:lnTo>
                  <a:lnTo>
                    <a:pt x="265" y="275"/>
                  </a:lnTo>
                  <a:lnTo>
                    <a:pt x="270" y="275"/>
                  </a:lnTo>
                  <a:lnTo>
                    <a:pt x="275" y="280"/>
                  </a:lnTo>
                  <a:lnTo>
                    <a:pt x="279" y="280"/>
                  </a:lnTo>
                  <a:lnTo>
                    <a:pt x="284" y="280"/>
                  </a:lnTo>
                  <a:lnTo>
                    <a:pt x="288" y="284"/>
                  </a:lnTo>
                  <a:lnTo>
                    <a:pt x="293" y="284"/>
                  </a:lnTo>
                  <a:lnTo>
                    <a:pt x="298" y="289"/>
                  </a:lnTo>
                  <a:lnTo>
                    <a:pt x="302" y="289"/>
                  </a:lnTo>
                  <a:lnTo>
                    <a:pt x="307" y="289"/>
                  </a:lnTo>
                  <a:lnTo>
                    <a:pt x="312" y="289"/>
                  </a:lnTo>
                  <a:lnTo>
                    <a:pt x="316" y="294"/>
                  </a:lnTo>
                  <a:lnTo>
                    <a:pt x="321" y="294"/>
                  </a:lnTo>
                  <a:lnTo>
                    <a:pt x="326" y="294"/>
                  </a:lnTo>
                  <a:lnTo>
                    <a:pt x="330" y="298"/>
                  </a:lnTo>
                  <a:lnTo>
                    <a:pt x="335" y="298"/>
                  </a:lnTo>
                  <a:lnTo>
                    <a:pt x="340" y="298"/>
                  </a:lnTo>
                  <a:lnTo>
                    <a:pt x="344" y="303"/>
                  </a:lnTo>
                  <a:lnTo>
                    <a:pt x="349" y="303"/>
                  </a:lnTo>
                  <a:lnTo>
                    <a:pt x="354" y="303"/>
                  </a:lnTo>
                  <a:lnTo>
                    <a:pt x="358" y="303"/>
                  </a:lnTo>
                  <a:lnTo>
                    <a:pt x="363" y="303"/>
                  </a:lnTo>
                  <a:lnTo>
                    <a:pt x="368" y="308"/>
                  </a:lnTo>
                  <a:lnTo>
                    <a:pt x="372" y="308"/>
                  </a:lnTo>
                  <a:lnTo>
                    <a:pt x="377" y="308"/>
                  </a:lnTo>
                  <a:lnTo>
                    <a:pt x="382" y="308"/>
                  </a:lnTo>
                  <a:lnTo>
                    <a:pt x="386" y="312"/>
                  </a:lnTo>
                  <a:lnTo>
                    <a:pt x="391" y="312"/>
                  </a:lnTo>
                  <a:lnTo>
                    <a:pt x="396" y="312"/>
                  </a:lnTo>
                  <a:lnTo>
                    <a:pt x="400" y="312"/>
                  </a:lnTo>
                  <a:lnTo>
                    <a:pt x="405" y="312"/>
                  </a:lnTo>
                  <a:lnTo>
                    <a:pt x="410" y="317"/>
                  </a:lnTo>
                  <a:lnTo>
                    <a:pt x="414" y="317"/>
                  </a:lnTo>
                  <a:lnTo>
                    <a:pt x="419" y="317"/>
                  </a:lnTo>
                  <a:lnTo>
                    <a:pt x="424" y="317"/>
                  </a:lnTo>
                  <a:lnTo>
                    <a:pt x="428" y="317"/>
                  </a:lnTo>
                  <a:lnTo>
                    <a:pt x="433" y="317"/>
                  </a:lnTo>
                  <a:lnTo>
                    <a:pt x="438" y="322"/>
                  </a:lnTo>
                  <a:lnTo>
                    <a:pt x="442" y="322"/>
                  </a:lnTo>
                  <a:lnTo>
                    <a:pt x="447" y="322"/>
                  </a:lnTo>
                  <a:lnTo>
                    <a:pt x="451" y="322"/>
                  </a:lnTo>
                  <a:lnTo>
                    <a:pt x="456" y="322"/>
                  </a:lnTo>
                  <a:lnTo>
                    <a:pt x="461" y="322"/>
                  </a:lnTo>
                  <a:lnTo>
                    <a:pt x="465" y="322"/>
                  </a:lnTo>
                  <a:lnTo>
                    <a:pt x="470" y="326"/>
                  </a:lnTo>
                  <a:lnTo>
                    <a:pt x="475" y="326"/>
                  </a:lnTo>
                  <a:lnTo>
                    <a:pt x="479" y="326"/>
                  </a:lnTo>
                  <a:lnTo>
                    <a:pt x="484" y="326"/>
                  </a:lnTo>
                  <a:lnTo>
                    <a:pt x="489" y="326"/>
                  </a:lnTo>
                  <a:lnTo>
                    <a:pt x="493" y="326"/>
                  </a:lnTo>
                  <a:lnTo>
                    <a:pt x="498" y="326"/>
                  </a:lnTo>
                  <a:lnTo>
                    <a:pt x="503" y="326"/>
                  </a:lnTo>
                  <a:lnTo>
                    <a:pt x="507" y="326"/>
                  </a:lnTo>
                  <a:lnTo>
                    <a:pt x="512" y="331"/>
                  </a:lnTo>
                  <a:lnTo>
                    <a:pt x="517" y="331"/>
                  </a:lnTo>
                  <a:lnTo>
                    <a:pt x="521" y="331"/>
                  </a:lnTo>
                  <a:lnTo>
                    <a:pt x="526" y="331"/>
                  </a:lnTo>
                  <a:lnTo>
                    <a:pt x="531" y="331"/>
                  </a:lnTo>
                  <a:lnTo>
                    <a:pt x="535" y="331"/>
                  </a:lnTo>
                  <a:lnTo>
                    <a:pt x="540" y="331"/>
                  </a:lnTo>
                  <a:lnTo>
                    <a:pt x="545" y="331"/>
                  </a:lnTo>
                  <a:lnTo>
                    <a:pt x="549" y="331"/>
                  </a:lnTo>
                  <a:lnTo>
                    <a:pt x="554" y="331"/>
                  </a:lnTo>
                  <a:lnTo>
                    <a:pt x="559" y="331"/>
                  </a:lnTo>
                  <a:lnTo>
                    <a:pt x="563" y="331"/>
                  </a:lnTo>
                  <a:lnTo>
                    <a:pt x="568" y="331"/>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4" name="Freeform 67"/>
            <p:cNvSpPr>
              <a:spLocks/>
            </p:cNvSpPr>
            <p:nvPr/>
          </p:nvSpPr>
          <p:spPr bwMode="auto">
            <a:xfrm>
              <a:off x="2814722" y="2892137"/>
              <a:ext cx="1034948" cy="22223"/>
            </a:xfrm>
            <a:custGeom>
              <a:avLst/>
              <a:gdLst>
                <a:gd name="T0" fmla="*/ 2147483647 w 652"/>
                <a:gd name="T1" fmla="*/ 2147483647 h 14"/>
                <a:gd name="T2" fmla="*/ 2147483647 w 652"/>
                <a:gd name="T3" fmla="*/ 2147483647 h 14"/>
                <a:gd name="T4" fmla="*/ 2147483647 w 652"/>
                <a:gd name="T5" fmla="*/ 2147483647 h 14"/>
                <a:gd name="T6" fmla="*/ 2147483647 w 652"/>
                <a:gd name="T7" fmla="*/ 2147483647 h 14"/>
                <a:gd name="T8" fmla="*/ 2147483647 w 652"/>
                <a:gd name="T9" fmla="*/ 2147483647 h 14"/>
                <a:gd name="T10" fmla="*/ 2147483647 w 652"/>
                <a:gd name="T11" fmla="*/ 2147483647 h 14"/>
                <a:gd name="T12" fmla="*/ 2147483647 w 652"/>
                <a:gd name="T13" fmla="*/ 2147483647 h 14"/>
                <a:gd name="T14" fmla="*/ 2147483647 w 652"/>
                <a:gd name="T15" fmla="*/ 2147483647 h 14"/>
                <a:gd name="T16" fmla="*/ 2147483647 w 652"/>
                <a:gd name="T17" fmla="*/ 2147483647 h 14"/>
                <a:gd name="T18" fmla="*/ 2147483647 w 652"/>
                <a:gd name="T19" fmla="*/ 2147483647 h 14"/>
                <a:gd name="T20" fmla="*/ 2147483647 w 652"/>
                <a:gd name="T21" fmla="*/ 2147483647 h 14"/>
                <a:gd name="T22" fmla="*/ 2147483647 w 652"/>
                <a:gd name="T23" fmla="*/ 2147483647 h 14"/>
                <a:gd name="T24" fmla="*/ 2147483647 w 652"/>
                <a:gd name="T25" fmla="*/ 2147483647 h 14"/>
                <a:gd name="T26" fmla="*/ 2147483647 w 652"/>
                <a:gd name="T27" fmla="*/ 2147483647 h 14"/>
                <a:gd name="T28" fmla="*/ 2147483647 w 652"/>
                <a:gd name="T29" fmla="*/ 2147483647 h 14"/>
                <a:gd name="T30" fmla="*/ 2147483647 w 652"/>
                <a:gd name="T31" fmla="*/ 2147483647 h 14"/>
                <a:gd name="T32" fmla="*/ 2147483647 w 652"/>
                <a:gd name="T33" fmla="*/ 2147483647 h 14"/>
                <a:gd name="T34" fmla="*/ 2147483647 w 652"/>
                <a:gd name="T35" fmla="*/ 2147483647 h 14"/>
                <a:gd name="T36" fmla="*/ 2147483647 w 652"/>
                <a:gd name="T37" fmla="*/ 2147483647 h 14"/>
                <a:gd name="T38" fmla="*/ 2147483647 w 652"/>
                <a:gd name="T39" fmla="*/ 2147483647 h 14"/>
                <a:gd name="T40" fmla="*/ 2147483647 w 652"/>
                <a:gd name="T41" fmla="*/ 2147483647 h 14"/>
                <a:gd name="T42" fmla="*/ 2147483647 w 652"/>
                <a:gd name="T43" fmla="*/ 2147483647 h 14"/>
                <a:gd name="T44" fmla="*/ 2147483647 w 652"/>
                <a:gd name="T45" fmla="*/ 2147483647 h 14"/>
                <a:gd name="T46" fmla="*/ 2147483647 w 652"/>
                <a:gd name="T47" fmla="*/ 2147483647 h 14"/>
                <a:gd name="T48" fmla="*/ 2147483647 w 652"/>
                <a:gd name="T49" fmla="*/ 2147483647 h 14"/>
                <a:gd name="T50" fmla="*/ 2147483647 w 652"/>
                <a:gd name="T51" fmla="*/ 2147483647 h 14"/>
                <a:gd name="T52" fmla="*/ 2147483647 w 652"/>
                <a:gd name="T53" fmla="*/ 2147483647 h 14"/>
                <a:gd name="T54" fmla="*/ 2147483647 w 652"/>
                <a:gd name="T55" fmla="*/ 2147483647 h 14"/>
                <a:gd name="T56" fmla="*/ 2147483647 w 652"/>
                <a:gd name="T57" fmla="*/ 2147483647 h 14"/>
                <a:gd name="T58" fmla="*/ 2147483647 w 652"/>
                <a:gd name="T59" fmla="*/ 2147483647 h 14"/>
                <a:gd name="T60" fmla="*/ 2147483647 w 652"/>
                <a:gd name="T61" fmla="*/ 2147483647 h 14"/>
                <a:gd name="T62" fmla="*/ 2147483647 w 652"/>
                <a:gd name="T63" fmla="*/ 2147483647 h 14"/>
                <a:gd name="T64" fmla="*/ 2147483647 w 652"/>
                <a:gd name="T65" fmla="*/ 2147483647 h 14"/>
                <a:gd name="T66" fmla="*/ 2147483647 w 652"/>
                <a:gd name="T67" fmla="*/ 2147483647 h 14"/>
                <a:gd name="T68" fmla="*/ 2147483647 w 652"/>
                <a:gd name="T69" fmla="*/ 2147483647 h 14"/>
                <a:gd name="T70" fmla="*/ 2147483647 w 652"/>
                <a:gd name="T71" fmla="*/ 2147483647 h 14"/>
                <a:gd name="T72" fmla="*/ 2147483647 w 652"/>
                <a:gd name="T73" fmla="*/ 2147483647 h 14"/>
                <a:gd name="T74" fmla="*/ 2147483647 w 652"/>
                <a:gd name="T75" fmla="*/ 2147483647 h 14"/>
                <a:gd name="T76" fmla="*/ 2147483647 w 652"/>
                <a:gd name="T77" fmla="*/ 2147483647 h 14"/>
                <a:gd name="T78" fmla="*/ 2147483647 w 652"/>
                <a:gd name="T79" fmla="*/ 2147483647 h 14"/>
                <a:gd name="T80" fmla="*/ 2147483647 w 652"/>
                <a:gd name="T81" fmla="*/ 2147483647 h 14"/>
                <a:gd name="T82" fmla="*/ 2147483647 w 652"/>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52" h="14">
                  <a:moveTo>
                    <a:pt x="0" y="0"/>
                  </a:moveTo>
                  <a:lnTo>
                    <a:pt x="5" y="5"/>
                  </a:lnTo>
                  <a:lnTo>
                    <a:pt x="9" y="5"/>
                  </a:lnTo>
                  <a:lnTo>
                    <a:pt x="14" y="5"/>
                  </a:lnTo>
                  <a:lnTo>
                    <a:pt x="19" y="5"/>
                  </a:lnTo>
                  <a:lnTo>
                    <a:pt x="23" y="5"/>
                  </a:lnTo>
                  <a:lnTo>
                    <a:pt x="28" y="5"/>
                  </a:lnTo>
                  <a:lnTo>
                    <a:pt x="33" y="5"/>
                  </a:lnTo>
                  <a:lnTo>
                    <a:pt x="37" y="5"/>
                  </a:lnTo>
                  <a:lnTo>
                    <a:pt x="42" y="5"/>
                  </a:lnTo>
                  <a:lnTo>
                    <a:pt x="46" y="5"/>
                  </a:lnTo>
                  <a:lnTo>
                    <a:pt x="51" y="5"/>
                  </a:lnTo>
                  <a:lnTo>
                    <a:pt x="56" y="5"/>
                  </a:lnTo>
                  <a:lnTo>
                    <a:pt x="60" y="5"/>
                  </a:lnTo>
                  <a:lnTo>
                    <a:pt x="65" y="5"/>
                  </a:lnTo>
                  <a:lnTo>
                    <a:pt x="70" y="5"/>
                  </a:lnTo>
                  <a:lnTo>
                    <a:pt x="74" y="5"/>
                  </a:lnTo>
                  <a:lnTo>
                    <a:pt x="79" y="5"/>
                  </a:lnTo>
                  <a:lnTo>
                    <a:pt x="84" y="5"/>
                  </a:lnTo>
                  <a:lnTo>
                    <a:pt x="88" y="5"/>
                  </a:lnTo>
                  <a:lnTo>
                    <a:pt x="93" y="5"/>
                  </a:lnTo>
                  <a:lnTo>
                    <a:pt x="98" y="9"/>
                  </a:lnTo>
                  <a:lnTo>
                    <a:pt x="102" y="9"/>
                  </a:lnTo>
                  <a:lnTo>
                    <a:pt x="107" y="9"/>
                  </a:lnTo>
                  <a:lnTo>
                    <a:pt x="112" y="9"/>
                  </a:lnTo>
                  <a:lnTo>
                    <a:pt x="116" y="9"/>
                  </a:lnTo>
                  <a:lnTo>
                    <a:pt x="121" y="9"/>
                  </a:lnTo>
                  <a:lnTo>
                    <a:pt x="126" y="9"/>
                  </a:lnTo>
                  <a:lnTo>
                    <a:pt x="130" y="9"/>
                  </a:lnTo>
                  <a:lnTo>
                    <a:pt x="135" y="9"/>
                  </a:lnTo>
                  <a:lnTo>
                    <a:pt x="140" y="9"/>
                  </a:lnTo>
                  <a:lnTo>
                    <a:pt x="144" y="9"/>
                  </a:lnTo>
                  <a:lnTo>
                    <a:pt x="149" y="9"/>
                  </a:lnTo>
                  <a:lnTo>
                    <a:pt x="154" y="9"/>
                  </a:lnTo>
                  <a:lnTo>
                    <a:pt x="158" y="9"/>
                  </a:lnTo>
                  <a:lnTo>
                    <a:pt x="163" y="9"/>
                  </a:lnTo>
                  <a:lnTo>
                    <a:pt x="168" y="9"/>
                  </a:lnTo>
                  <a:lnTo>
                    <a:pt x="172" y="9"/>
                  </a:lnTo>
                  <a:lnTo>
                    <a:pt x="177" y="9"/>
                  </a:lnTo>
                  <a:lnTo>
                    <a:pt x="182" y="9"/>
                  </a:lnTo>
                  <a:lnTo>
                    <a:pt x="186" y="9"/>
                  </a:lnTo>
                  <a:lnTo>
                    <a:pt x="191" y="9"/>
                  </a:lnTo>
                  <a:lnTo>
                    <a:pt x="195" y="9"/>
                  </a:lnTo>
                  <a:lnTo>
                    <a:pt x="200" y="9"/>
                  </a:lnTo>
                  <a:lnTo>
                    <a:pt x="205" y="9"/>
                  </a:lnTo>
                  <a:lnTo>
                    <a:pt x="209" y="9"/>
                  </a:lnTo>
                  <a:lnTo>
                    <a:pt x="214" y="9"/>
                  </a:lnTo>
                  <a:lnTo>
                    <a:pt x="219" y="9"/>
                  </a:lnTo>
                  <a:lnTo>
                    <a:pt x="223" y="9"/>
                  </a:lnTo>
                  <a:lnTo>
                    <a:pt x="228" y="9"/>
                  </a:lnTo>
                  <a:lnTo>
                    <a:pt x="233" y="9"/>
                  </a:lnTo>
                  <a:lnTo>
                    <a:pt x="237" y="9"/>
                  </a:lnTo>
                  <a:lnTo>
                    <a:pt x="242" y="9"/>
                  </a:lnTo>
                  <a:lnTo>
                    <a:pt x="247" y="9"/>
                  </a:lnTo>
                  <a:lnTo>
                    <a:pt x="251" y="9"/>
                  </a:lnTo>
                  <a:lnTo>
                    <a:pt x="256" y="9"/>
                  </a:lnTo>
                  <a:lnTo>
                    <a:pt x="261" y="9"/>
                  </a:lnTo>
                  <a:lnTo>
                    <a:pt x="265" y="9"/>
                  </a:lnTo>
                  <a:lnTo>
                    <a:pt x="270" y="9"/>
                  </a:lnTo>
                  <a:lnTo>
                    <a:pt x="275" y="9"/>
                  </a:lnTo>
                  <a:lnTo>
                    <a:pt x="279" y="9"/>
                  </a:lnTo>
                  <a:lnTo>
                    <a:pt x="284" y="9"/>
                  </a:lnTo>
                  <a:lnTo>
                    <a:pt x="289" y="9"/>
                  </a:lnTo>
                  <a:lnTo>
                    <a:pt x="293" y="9"/>
                  </a:lnTo>
                  <a:lnTo>
                    <a:pt x="298" y="9"/>
                  </a:lnTo>
                  <a:lnTo>
                    <a:pt x="303" y="9"/>
                  </a:lnTo>
                  <a:lnTo>
                    <a:pt x="307" y="9"/>
                  </a:lnTo>
                  <a:lnTo>
                    <a:pt x="312" y="9"/>
                  </a:lnTo>
                  <a:lnTo>
                    <a:pt x="317" y="9"/>
                  </a:lnTo>
                  <a:lnTo>
                    <a:pt x="321" y="9"/>
                  </a:lnTo>
                  <a:lnTo>
                    <a:pt x="326" y="9"/>
                  </a:lnTo>
                  <a:lnTo>
                    <a:pt x="331" y="9"/>
                  </a:lnTo>
                  <a:lnTo>
                    <a:pt x="335" y="9"/>
                  </a:lnTo>
                  <a:lnTo>
                    <a:pt x="345" y="9"/>
                  </a:lnTo>
                  <a:lnTo>
                    <a:pt x="349" y="9"/>
                  </a:lnTo>
                  <a:lnTo>
                    <a:pt x="354" y="9"/>
                  </a:lnTo>
                  <a:lnTo>
                    <a:pt x="358" y="9"/>
                  </a:lnTo>
                  <a:lnTo>
                    <a:pt x="363" y="14"/>
                  </a:lnTo>
                  <a:lnTo>
                    <a:pt x="368" y="14"/>
                  </a:lnTo>
                  <a:lnTo>
                    <a:pt x="372" y="14"/>
                  </a:lnTo>
                  <a:lnTo>
                    <a:pt x="377" y="14"/>
                  </a:lnTo>
                  <a:lnTo>
                    <a:pt x="386" y="14"/>
                  </a:lnTo>
                  <a:lnTo>
                    <a:pt x="391" y="14"/>
                  </a:lnTo>
                  <a:lnTo>
                    <a:pt x="396" y="14"/>
                  </a:lnTo>
                  <a:lnTo>
                    <a:pt x="400" y="14"/>
                  </a:lnTo>
                  <a:lnTo>
                    <a:pt x="405" y="14"/>
                  </a:lnTo>
                  <a:lnTo>
                    <a:pt x="410" y="14"/>
                  </a:lnTo>
                  <a:lnTo>
                    <a:pt x="419" y="14"/>
                  </a:lnTo>
                  <a:lnTo>
                    <a:pt x="424" y="14"/>
                  </a:lnTo>
                  <a:lnTo>
                    <a:pt x="428" y="14"/>
                  </a:lnTo>
                  <a:lnTo>
                    <a:pt x="433" y="14"/>
                  </a:lnTo>
                  <a:lnTo>
                    <a:pt x="438" y="14"/>
                  </a:lnTo>
                  <a:lnTo>
                    <a:pt x="442" y="14"/>
                  </a:lnTo>
                  <a:lnTo>
                    <a:pt x="452" y="14"/>
                  </a:lnTo>
                  <a:lnTo>
                    <a:pt x="456" y="14"/>
                  </a:lnTo>
                  <a:lnTo>
                    <a:pt x="461" y="14"/>
                  </a:lnTo>
                  <a:lnTo>
                    <a:pt x="466" y="14"/>
                  </a:lnTo>
                  <a:lnTo>
                    <a:pt x="470" y="14"/>
                  </a:lnTo>
                  <a:lnTo>
                    <a:pt x="480" y="14"/>
                  </a:lnTo>
                  <a:lnTo>
                    <a:pt x="484" y="14"/>
                  </a:lnTo>
                  <a:lnTo>
                    <a:pt x="489" y="14"/>
                  </a:lnTo>
                  <a:lnTo>
                    <a:pt x="494" y="14"/>
                  </a:lnTo>
                  <a:lnTo>
                    <a:pt x="503" y="14"/>
                  </a:lnTo>
                  <a:lnTo>
                    <a:pt x="508" y="14"/>
                  </a:lnTo>
                  <a:lnTo>
                    <a:pt x="512" y="14"/>
                  </a:lnTo>
                  <a:lnTo>
                    <a:pt x="517" y="14"/>
                  </a:lnTo>
                  <a:lnTo>
                    <a:pt x="521" y="14"/>
                  </a:lnTo>
                  <a:lnTo>
                    <a:pt x="531" y="14"/>
                  </a:lnTo>
                  <a:lnTo>
                    <a:pt x="535" y="14"/>
                  </a:lnTo>
                  <a:lnTo>
                    <a:pt x="540" y="14"/>
                  </a:lnTo>
                  <a:lnTo>
                    <a:pt x="549" y="14"/>
                  </a:lnTo>
                  <a:lnTo>
                    <a:pt x="554" y="14"/>
                  </a:lnTo>
                  <a:lnTo>
                    <a:pt x="559" y="14"/>
                  </a:lnTo>
                  <a:lnTo>
                    <a:pt x="563" y="14"/>
                  </a:lnTo>
                  <a:lnTo>
                    <a:pt x="573" y="14"/>
                  </a:lnTo>
                  <a:lnTo>
                    <a:pt x="577" y="14"/>
                  </a:lnTo>
                  <a:lnTo>
                    <a:pt x="582" y="14"/>
                  </a:lnTo>
                  <a:lnTo>
                    <a:pt x="591" y="14"/>
                  </a:lnTo>
                  <a:lnTo>
                    <a:pt x="596" y="14"/>
                  </a:lnTo>
                  <a:lnTo>
                    <a:pt x="601" y="14"/>
                  </a:lnTo>
                  <a:lnTo>
                    <a:pt x="610" y="14"/>
                  </a:lnTo>
                  <a:lnTo>
                    <a:pt x="615" y="14"/>
                  </a:lnTo>
                  <a:lnTo>
                    <a:pt x="619" y="14"/>
                  </a:lnTo>
                  <a:lnTo>
                    <a:pt x="629" y="14"/>
                  </a:lnTo>
                  <a:lnTo>
                    <a:pt x="633" y="14"/>
                  </a:lnTo>
                  <a:lnTo>
                    <a:pt x="638" y="14"/>
                  </a:lnTo>
                  <a:lnTo>
                    <a:pt x="643" y="14"/>
                  </a:lnTo>
                  <a:lnTo>
                    <a:pt x="652" y="14"/>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5" name="Freeform 68"/>
            <p:cNvSpPr>
              <a:spLocks/>
            </p:cNvSpPr>
            <p:nvPr/>
          </p:nvSpPr>
          <p:spPr bwMode="auto">
            <a:xfrm>
              <a:off x="3849670" y="2914359"/>
              <a:ext cx="317469" cy="0"/>
            </a:xfrm>
            <a:custGeom>
              <a:avLst/>
              <a:gdLst>
                <a:gd name="T0" fmla="*/ 0 w 200"/>
                <a:gd name="T1" fmla="*/ 2147483647 w 200"/>
                <a:gd name="T2" fmla="*/ 2147483647 w 200"/>
                <a:gd name="T3" fmla="*/ 2147483647 w 200"/>
                <a:gd name="T4" fmla="*/ 2147483647 w 200"/>
                <a:gd name="T5" fmla="*/ 2147483647 w 200"/>
                <a:gd name="T6" fmla="*/ 2147483647 w 200"/>
                <a:gd name="T7" fmla="*/ 2147483647 w 200"/>
                <a:gd name="T8" fmla="*/ 2147483647 w 200"/>
                <a:gd name="T9" fmla="*/ 2147483647 w 200"/>
                <a:gd name="T10" fmla="*/ 2147483647 w 200"/>
                <a:gd name="T11" fmla="*/ 2147483647 w 200"/>
                <a:gd name="T12" fmla="*/ 2147483647 w 200"/>
                <a:gd name="T13" fmla="*/ 2147483647 w 200"/>
                <a:gd name="T14" fmla="*/ 2147483647 w 200"/>
                <a:gd name="T15" fmla="*/ 2147483647 w 200"/>
                <a:gd name="T16" fmla="*/ 2147483647 w 200"/>
                <a:gd name="T17" fmla="*/ 2147483647 w 200"/>
                <a:gd name="T18" fmla="*/ 2147483647 w 200"/>
                <a:gd name="T19" fmla="*/ 2147483647 w 200"/>
                <a:gd name="T20" fmla="*/ 2147483647 w 200"/>
                <a:gd name="T21" fmla="*/ 2147483647 w 200"/>
                <a:gd name="T22" fmla="*/ 2147483647 w 200"/>
                <a:gd name="T23" fmla="*/ 2147483647 w 200"/>
                <a:gd name="T24" fmla="*/ 2147483647 w 200"/>
                <a:gd name="T25" fmla="*/ 2147483647 w 200"/>
                <a:gd name="T26" fmla="*/ 2147483647 w 200"/>
                <a:gd name="T27" fmla="*/ 2147483647 w 200"/>
                <a:gd name="T28" fmla="*/ 2147483647 w 200"/>
                <a:gd name="T29" fmla="*/ 2147483647 w 200"/>
                <a:gd name="T30" fmla="*/ 2147483647 w 200"/>
                <a:gd name="T31" fmla="*/ 2147483647 w 200"/>
                <a:gd name="T32" fmla="*/ 2147483647 w 200"/>
                <a:gd name="T33" fmla="*/ 2147483647 w 200"/>
                <a:gd name="T34" fmla="*/ 2147483647 w 200"/>
                <a:gd name="T35" fmla="*/ 2147483647 w 200"/>
                <a:gd name="T36" fmla="*/ 2147483647 w 200"/>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Lst>
              <a:ahLst/>
              <a:cxnLst>
                <a:cxn ang="T37">
                  <a:pos x="T0" y="0"/>
                </a:cxn>
                <a:cxn ang="T38">
                  <a:pos x="T1" y="0"/>
                </a:cxn>
                <a:cxn ang="T39">
                  <a:pos x="T2" y="0"/>
                </a:cxn>
                <a:cxn ang="T40">
                  <a:pos x="T3" y="0"/>
                </a:cxn>
                <a:cxn ang="T41">
                  <a:pos x="T4" y="0"/>
                </a:cxn>
                <a:cxn ang="T42">
                  <a:pos x="T5" y="0"/>
                </a:cxn>
                <a:cxn ang="T43">
                  <a:pos x="T6" y="0"/>
                </a:cxn>
                <a:cxn ang="T44">
                  <a:pos x="T7" y="0"/>
                </a:cxn>
                <a:cxn ang="T45">
                  <a:pos x="T8" y="0"/>
                </a:cxn>
                <a:cxn ang="T46">
                  <a:pos x="T9" y="0"/>
                </a:cxn>
                <a:cxn ang="T47">
                  <a:pos x="T10" y="0"/>
                </a:cxn>
                <a:cxn ang="T48">
                  <a:pos x="T11" y="0"/>
                </a:cxn>
                <a:cxn ang="T49">
                  <a:pos x="T12" y="0"/>
                </a:cxn>
                <a:cxn ang="T50">
                  <a:pos x="T13" y="0"/>
                </a:cxn>
                <a:cxn ang="T51">
                  <a:pos x="T14" y="0"/>
                </a:cxn>
                <a:cxn ang="T52">
                  <a:pos x="T15" y="0"/>
                </a:cxn>
                <a:cxn ang="T53">
                  <a:pos x="T16" y="0"/>
                </a:cxn>
                <a:cxn ang="T54">
                  <a:pos x="T17" y="0"/>
                </a:cxn>
                <a:cxn ang="T55">
                  <a:pos x="T18" y="0"/>
                </a:cxn>
                <a:cxn ang="T56">
                  <a:pos x="T19" y="0"/>
                </a:cxn>
                <a:cxn ang="T57">
                  <a:pos x="T20" y="0"/>
                </a:cxn>
                <a:cxn ang="T58">
                  <a:pos x="T21" y="0"/>
                </a:cxn>
                <a:cxn ang="T59">
                  <a:pos x="T22" y="0"/>
                </a:cxn>
                <a:cxn ang="T60">
                  <a:pos x="T23" y="0"/>
                </a:cxn>
                <a:cxn ang="T61">
                  <a:pos x="T24" y="0"/>
                </a:cxn>
                <a:cxn ang="T62">
                  <a:pos x="T25" y="0"/>
                </a:cxn>
                <a:cxn ang="T63">
                  <a:pos x="T26" y="0"/>
                </a:cxn>
                <a:cxn ang="T64">
                  <a:pos x="T27" y="0"/>
                </a:cxn>
                <a:cxn ang="T65">
                  <a:pos x="T28" y="0"/>
                </a:cxn>
                <a:cxn ang="T66">
                  <a:pos x="T29" y="0"/>
                </a:cxn>
                <a:cxn ang="T67">
                  <a:pos x="T30" y="0"/>
                </a:cxn>
                <a:cxn ang="T68">
                  <a:pos x="T31" y="0"/>
                </a:cxn>
                <a:cxn ang="T69">
                  <a:pos x="T32" y="0"/>
                </a:cxn>
                <a:cxn ang="T70">
                  <a:pos x="T33" y="0"/>
                </a:cxn>
                <a:cxn ang="T71">
                  <a:pos x="T34" y="0"/>
                </a:cxn>
                <a:cxn ang="T72">
                  <a:pos x="T35" y="0"/>
                </a:cxn>
                <a:cxn ang="T73">
                  <a:pos x="T36" y="0"/>
                </a:cxn>
              </a:cxnLst>
              <a:rect l="0" t="0" r="r" b="b"/>
              <a:pathLst>
                <a:path w="200">
                  <a:moveTo>
                    <a:pt x="0" y="0"/>
                  </a:moveTo>
                  <a:lnTo>
                    <a:pt x="5" y="0"/>
                  </a:lnTo>
                  <a:lnTo>
                    <a:pt x="9" y="0"/>
                  </a:lnTo>
                  <a:lnTo>
                    <a:pt x="14" y="0"/>
                  </a:lnTo>
                  <a:lnTo>
                    <a:pt x="19" y="0"/>
                  </a:lnTo>
                  <a:lnTo>
                    <a:pt x="23" y="0"/>
                  </a:lnTo>
                  <a:lnTo>
                    <a:pt x="28" y="0"/>
                  </a:lnTo>
                  <a:lnTo>
                    <a:pt x="32" y="0"/>
                  </a:lnTo>
                  <a:lnTo>
                    <a:pt x="37" y="0"/>
                  </a:lnTo>
                  <a:lnTo>
                    <a:pt x="42" y="0"/>
                  </a:lnTo>
                  <a:lnTo>
                    <a:pt x="46" y="0"/>
                  </a:lnTo>
                  <a:lnTo>
                    <a:pt x="51" y="0"/>
                  </a:lnTo>
                  <a:lnTo>
                    <a:pt x="56" y="0"/>
                  </a:lnTo>
                  <a:lnTo>
                    <a:pt x="60" y="0"/>
                  </a:lnTo>
                  <a:lnTo>
                    <a:pt x="65" y="0"/>
                  </a:lnTo>
                  <a:lnTo>
                    <a:pt x="70" y="0"/>
                  </a:lnTo>
                  <a:lnTo>
                    <a:pt x="74" y="0"/>
                  </a:lnTo>
                  <a:lnTo>
                    <a:pt x="79" y="0"/>
                  </a:lnTo>
                  <a:lnTo>
                    <a:pt x="84" y="0"/>
                  </a:lnTo>
                  <a:lnTo>
                    <a:pt x="88" y="0"/>
                  </a:lnTo>
                  <a:lnTo>
                    <a:pt x="93" y="0"/>
                  </a:lnTo>
                  <a:lnTo>
                    <a:pt x="102" y="0"/>
                  </a:lnTo>
                  <a:lnTo>
                    <a:pt x="107" y="0"/>
                  </a:lnTo>
                  <a:lnTo>
                    <a:pt x="112" y="0"/>
                  </a:lnTo>
                  <a:lnTo>
                    <a:pt x="121" y="0"/>
                  </a:lnTo>
                  <a:lnTo>
                    <a:pt x="126" y="0"/>
                  </a:lnTo>
                  <a:lnTo>
                    <a:pt x="130" y="0"/>
                  </a:lnTo>
                  <a:lnTo>
                    <a:pt x="140" y="0"/>
                  </a:lnTo>
                  <a:lnTo>
                    <a:pt x="144" y="0"/>
                  </a:lnTo>
                  <a:lnTo>
                    <a:pt x="149" y="0"/>
                  </a:lnTo>
                  <a:lnTo>
                    <a:pt x="158" y="0"/>
                  </a:lnTo>
                  <a:lnTo>
                    <a:pt x="168" y="0"/>
                  </a:lnTo>
                  <a:lnTo>
                    <a:pt x="172" y="0"/>
                  </a:lnTo>
                  <a:lnTo>
                    <a:pt x="182" y="0"/>
                  </a:lnTo>
                  <a:lnTo>
                    <a:pt x="186" y="0"/>
                  </a:lnTo>
                  <a:lnTo>
                    <a:pt x="195" y="0"/>
                  </a:lnTo>
                  <a:lnTo>
                    <a:pt x="200" y="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70" name="Group 569"/>
          <p:cNvGrpSpPr>
            <a:grpSpLocks/>
          </p:cNvGrpSpPr>
          <p:nvPr/>
        </p:nvGrpSpPr>
        <p:grpSpPr bwMode="auto">
          <a:xfrm>
            <a:off x="5751513" y="1143000"/>
            <a:ext cx="3030537" cy="2130425"/>
            <a:chOff x="5773659" y="855641"/>
            <a:chExt cx="3030213" cy="2130196"/>
          </a:xfrm>
        </p:grpSpPr>
        <p:sp>
          <p:nvSpPr>
            <p:cNvPr id="16518" name="Freeform 65"/>
            <p:cNvSpPr>
              <a:spLocks/>
            </p:cNvSpPr>
            <p:nvPr/>
          </p:nvSpPr>
          <p:spPr bwMode="auto">
            <a:xfrm>
              <a:off x="5773659" y="855641"/>
              <a:ext cx="776204" cy="1849238"/>
            </a:xfrm>
            <a:custGeom>
              <a:avLst/>
              <a:gdLst>
                <a:gd name="T0" fmla="*/ 2147483647 w 489"/>
                <a:gd name="T1" fmla="*/ 2147483647 h 1165"/>
                <a:gd name="T2" fmla="*/ 2147483647 w 489"/>
                <a:gd name="T3" fmla="*/ 2147483647 h 1165"/>
                <a:gd name="T4" fmla="*/ 2147483647 w 489"/>
                <a:gd name="T5" fmla="*/ 2147483647 h 1165"/>
                <a:gd name="T6" fmla="*/ 2147483647 w 489"/>
                <a:gd name="T7" fmla="*/ 2147483647 h 1165"/>
                <a:gd name="T8" fmla="*/ 2147483647 w 489"/>
                <a:gd name="T9" fmla="*/ 2147483647 h 1165"/>
                <a:gd name="T10" fmla="*/ 2147483647 w 489"/>
                <a:gd name="T11" fmla="*/ 2147483647 h 1165"/>
                <a:gd name="T12" fmla="*/ 2147483647 w 489"/>
                <a:gd name="T13" fmla="*/ 2147483647 h 1165"/>
                <a:gd name="T14" fmla="*/ 2147483647 w 489"/>
                <a:gd name="T15" fmla="*/ 2147483647 h 1165"/>
                <a:gd name="T16" fmla="*/ 2147483647 w 489"/>
                <a:gd name="T17" fmla="*/ 2147483647 h 1165"/>
                <a:gd name="T18" fmla="*/ 2147483647 w 489"/>
                <a:gd name="T19" fmla="*/ 2147483647 h 1165"/>
                <a:gd name="T20" fmla="*/ 2147483647 w 489"/>
                <a:gd name="T21" fmla="*/ 2147483647 h 1165"/>
                <a:gd name="T22" fmla="*/ 2147483647 w 489"/>
                <a:gd name="T23" fmla="*/ 2147483647 h 1165"/>
                <a:gd name="T24" fmla="*/ 2147483647 w 489"/>
                <a:gd name="T25" fmla="*/ 2147483647 h 1165"/>
                <a:gd name="T26" fmla="*/ 2147483647 w 489"/>
                <a:gd name="T27" fmla="*/ 2147483647 h 1165"/>
                <a:gd name="T28" fmla="*/ 2147483647 w 489"/>
                <a:gd name="T29" fmla="*/ 2147483647 h 1165"/>
                <a:gd name="T30" fmla="*/ 2147483647 w 489"/>
                <a:gd name="T31" fmla="*/ 2147483647 h 1165"/>
                <a:gd name="T32" fmla="*/ 2147483647 w 489"/>
                <a:gd name="T33" fmla="*/ 2147483647 h 1165"/>
                <a:gd name="T34" fmla="*/ 2147483647 w 489"/>
                <a:gd name="T35" fmla="*/ 2147483647 h 1165"/>
                <a:gd name="T36" fmla="*/ 2147483647 w 489"/>
                <a:gd name="T37" fmla="*/ 2147483647 h 1165"/>
                <a:gd name="T38" fmla="*/ 2147483647 w 489"/>
                <a:gd name="T39" fmla="*/ 2147483647 h 1165"/>
                <a:gd name="T40" fmla="*/ 2147483647 w 489"/>
                <a:gd name="T41" fmla="*/ 2147483647 h 1165"/>
                <a:gd name="T42" fmla="*/ 2147483647 w 489"/>
                <a:gd name="T43" fmla="*/ 2147483647 h 1165"/>
                <a:gd name="T44" fmla="*/ 2147483647 w 489"/>
                <a:gd name="T45" fmla="*/ 2147483647 h 1165"/>
                <a:gd name="T46" fmla="*/ 2147483647 w 489"/>
                <a:gd name="T47" fmla="*/ 2147483647 h 1165"/>
                <a:gd name="T48" fmla="*/ 2147483647 w 489"/>
                <a:gd name="T49" fmla="*/ 2147483647 h 1165"/>
                <a:gd name="T50" fmla="*/ 2147483647 w 489"/>
                <a:gd name="T51" fmla="*/ 2147483647 h 1165"/>
                <a:gd name="T52" fmla="*/ 2147483647 w 489"/>
                <a:gd name="T53" fmla="*/ 2147483647 h 1165"/>
                <a:gd name="T54" fmla="*/ 2147483647 w 489"/>
                <a:gd name="T55" fmla="*/ 2147483647 h 1165"/>
                <a:gd name="T56" fmla="*/ 2147483647 w 489"/>
                <a:gd name="T57" fmla="*/ 2147483647 h 1165"/>
                <a:gd name="T58" fmla="*/ 2147483647 w 489"/>
                <a:gd name="T59" fmla="*/ 2147483647 h 1165"/>
                <a:gd name="T60" fmla="*/ 2147483647 w 489"/>
                <a:gd name="T61" fmla="*/ 2147483647 h 1165"/>
                <a:gd name="T62" fmla="*/ 2147483647 w 489"/>
                <a:gd name="T63" fmla="*/ 2147483647 h 1165"/>
                <a:gd name="T64" fmla="*/ 2147483647 w 489"/>
                <a:gd name="T65" fmla="*/ 2147483647 h 1165"/>
                <a:gd name="T66" fmla="*/ 2147483647 w 489"/>
                <a:gd name="T67" fmla="*/ 2147483647 h 1165"/>
                <a:gd name="T68" fmla="*/ 2147483647 w 489"/>
                <a:gd name="T69" fmla="*/ 2147483647 h 1165"/>
                <a:gd name="T70" fmla="*/ 2147483647 w 489"/>
                <a:gd name="T71" fmla="*/ 2147483647 h 1165"/>
                <a:gd name="T72" fmla="*/ 2147483647 w 489"/>
                <a:gd name="T73" fmla="*/ 2147483647 h 1165"/>
                <a:gd name="T74" fmla="*/ 2147483647 w 489"/>
                <a:gd name="T75" fmla="*/ 2147483647 h 1165"/>
                <a:gd name="T76" fmla="*/ 2147483647 w 489"/>
                <a:gd name="T77" fmla="*/ 2147483647 h 1165"/>
                <a:gd name="T78" fmla="*/ 2147483647 w 489"/>
                <a:gd name="T79" fmla="*/ 2147483647 h 1165"/>
                <a:gd name="T80" fmla="*/ 2147483647 w 489"/>
                <a:gd name="T81" fmla="*/ 2147483647 h 1165"/>
                <a:gd name="T82" fmla="*/ 2147483647 w 489"/>
                <a:gd name="T83" fmla="*/ 2147483647 h 11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9" h="1165">
                  <a:moveTo>
                    <a:pt x="0" y="0"/>
                  </a:moveTo>
                  <a:lnTo>
                    <a:pt x="144" y="0"/>
                  </a:lnTo>
                  <a:lnTo>
                    <a:pt x="144" y="28"/>
                  </a:lnTo>
                  <a:lnTo>
                    <a:pt x="149" y="33"/>
                  </a:lnTo>
                  <a:lnTo>
                    <a:pt x="149" y="84"/>
                  </a:lnTo>
                  <a:lnTo>
                    <a:pt x="153" y="89"/>
                  </a:lnTo>
                  <a:lnTo>
                    <a:pt x="153" y="131"/>
                  </a:lnTo>
                  <a:lnTo>
                    <a:pt x="158" y="135"/>
                  </a:lnTo>
                  <a:lnTo>
                    <a:pt x="158" y="168"/>
                  </a:lnTo>
                  <a:lnTo>
                    <a:pt x="163" y="173"/>
                  </a:lnTo>
                  <a:lnTo>
                    <a:pt x="163" y="205"/>
                  </a:lnTo>
                  <a:lnTo>
                    <a:pt x="167" y="210"/>
                  </a:lnTo>
                  <a:lnTo>
                    <a:pt x="167" y="238"/>
                  </a:lnTo>
                  <a:lnTo>
                    <a:pt x="172" y="243"/>
                  </a:lnTo>
                  <a:lnTo>
                    <a:pt x="172" y="266"/>
                  </a:lnTo>
                  <a:lnTo>
                    <a:pt x="177" y="271"/>
                  </a:lnTo>
                  <a:lnTo>
                    <a:pt x="177" y="294"/>
                  </a:lnTo>
                  <a:lnTo>
                    <a:pt x="181" y="298"/>
                  </a:lnTo>
                  <a:lnTo>
                    <a:pt x="181" y="322"/>
                  </a:lnTo>
                  <a:lnTo>
                    <a:pt x="186" y="326"/>
                  </a:lnTo>
                  <a:lnTo>
                    <a:pt x="186" y="350"/>
                  </a:lnTo>
                  <a:lnTo>
                    <a:pt x="191" y="354"/>
                  </a:lnTo>
                  <a:lnTo>
                    <a:pt x="191" y="378"/>
                  </a:lnTo>
                  <a:lnTo>
                    <a:pt x="195" y="382"/>
                  </a:lnTo>
                  <a:lnTo>
                    <a:pt x="195" y="401"/>
                  </a:lnTo>
                  <a:lnTo>
                    <a:pt x="200" y="406"/>
                  </a:lnTo>
                  <a:lnTo>
                    <a:pt x="200" y="424"/>
                  </a:lnTo>
                  <a:lnTo>
                    <a:pt x="205" y="429"/>
                  </a:lnTo>
                  <a:lnTo>
                    <a:pt x="205" y="447"/>
                  </a:lnTo>
                  <a:lnTo>
                    <a:pt x="209" y="452"/>
                  </a:lnTo>
                  <a:lnTo>
                    <a:pt x="209" y="471"/>
                  </a:lnTo>
                  <a:lnTo>
                    <a:pt x="214" y="475"/>
                  </a:lnTo>
                  <a:lnTo>
                    <a:pt x="214" y="489"/>
                  </a:lnTo>
                  <a:lnTo>
                    <a:pt x="219" y="494"/>
                  </a:lnTo>
                  <a:lnTo>
                    <a:pt x="219" y="513"/>
                  </a:lnTo>
                  <a:lnTo>
                    <a:pt x="223" y="517"/>
                  </a:lnTo>
                  <a:lnTo>
                    <a:pt x="223" y="536"/>
                  </a:lnTo>
                  <a:lnTo>
                    <a:pt x="228" y="541"/>
                  </a:lnTo>
                  <a:lnTo>
                    <a:pt x="228" y="555"/>
                  </a:lnTo>
                  <a:lnTo>
                    <a:pt x="233" y="559"/>
                  </a:lnTo>
                  <a:lnTo>
                    <a:pt x="233" y="573"/>
                  </a:lnTo>
                  <a:lnTo>
                    <a:pt x="237" y="578"/>
                  </a:lnTo>
                  <a:lnTo>
                    <a:pt x="237" y="592"/>
                  </a:lnTo>
                  <a:lnTo>
                    <a:pt x="242" y="597"/>
                  </a:lnTo>
                  <a:lnTo>
                    <a:pt x="242" y="610"/>
                  </a:lnTo>
                  <a:lnTo>
                    <a:pt x="247" y="615"/>
                  </a:lnTo>
                  <a:lnTo>
                    <a:pt x="247" y="629"/>
                  </a:lnTo>
                  <a:lnTo>
                    <a:pt x="251" y="634"/>
                  </a:lnTo>
                  <a:lnTo>
                    <a:pt x="251" y="648"/>
                  </a:lnTo>
                  <a:lnTo>
                    <a:pt x="256" y="652"/>
                  </a:lnTo>
                  <a:lnTo>
                    <a:pt x="256" y="666"/>
                  </a:lnTo>
                  <a:lnTo>
                    <a:pt x="261" y="671"/>
                  </a:lnTo>
                  <a:lnTo>
                    <a:pt x="261" y="680"/>
                  </a:lnTo>
                  <a:lnTo>
                    <a:pt x="265" y="685"/>
                  </a:lnTo>
                  <a:lnTo>
                    <a:pt x="265" y="699"/>
                  </a:lnTo>
                  <a:lnTo>
                    <a:pt x="270" y="704"/>
                  </a:lnTo>
                  <a:lnTo>
                    <a:pt x="270" y="718"/>
                  </a:lnTo>
                  <a:lnTo>
                    <a:pt x="275" y="722"/>
                  </a:lnTo>
                  <a:lnTo>
                    <a:pt x="275" y="732"/>
                  </a:lnTo>
                  <a:lnTo>
                    <a:pt x="279" y="736"/>
                  </a:lnTo>
                  <a:lnTo>
                    <a:pt x="279" y="746"/>
                  </a:lnTo>
                  <a:lnTo>
                    <a:pt x="284" y="750"/>
                  </a:lnTo>
                  <a:lnTo>
                    <a:pt x="284" y="760"/>
                  </a:lnTo>
                  <a:lnTo>
                    <a:pt x="288" y="764"/>
                  </a:lnTo>
                  <a:lnTo>
                    <a:pt x="288" y="778"/>
                  </a:lnTo>
                  <a:lnTo>
                    <a:pt x="293" y="783"/>
                  </a:lnTo>
                  <a:lnTo>
                    <a:pt x="293" y="792"/>
                  </a:lnTo>
                  <a:lnTo>
                    <a:pt x="298" y="797"/>
                  </a:lnTo>
                  <a:lnTo>
                    <a:pt x="298" y="806"/>
                  </a:lnTo>
                  <a:lnTo>
                    <a:pt x="302" y="811"/>
                  </a:lnTo>
                  <a:lnTo>
                    <a:pt x="302" y="820"/>
                  </a:lnTo>
                  <a:lnTo>
                    <a:pt x="307" y="825"/>
                  </a:lnTo>
                  <a:lnTo>
                    <a:pt x="307" y="834"/>
                  </a:lnTo>
                  <a:lnTo>
                    <a:pt x="312" y="839"/>
                  </a:lnTo>
                  <a:lnTo>
                    <a:pt x="312" y="848"/>
                  </a:lnTo>
                  <a:lnTo>
                    <a:pt x="316" y="853"/>
                  </a:lnTo>
                  <a:lnTo>
                    <a:pt x="316" y="857"/>
                  </a:lnTo>
                  <a:lnTo>
                    <a:pt x="321" y="862"/>
                  </a:lnTo>
                  <a:lnTo>
                    <a:pt x="321" y="871"/>
                  </a:lnTo>
                  <a:lnTo>
                    <a:pt x="326" y="876"/>
                  </a:lnTo>
                  <a:lnTo>
                    <a:pt x="326" y="885"/>
                  </a:lnTo>
                  <a:lnTo>
                    <a:pt x="330" y="890"/>
                  </a:lnTo>
                  <a:lnTo>
                    <a:pt x="330" y="895"/>
                  </a:lnTo>
                  <a:lnTo>
                    <a:pt x="335" y="899"/>
                  </a:lnTo>
                  <a:lnTo>
                    <a:pt x="335" y="909"/>
                  </a:lnTo>
                  <a:lnTo>
                    <a:pt x="340" y="913"/>
                  </a:lnTo>
                  <a:lnTo>
                    <a:pt x="340" y="918"/>
                  </a:lnTo>
                  <a:lnTo>
                    <a:pt x="344" y="923"/>
                  </a:lnTo>
                  <a:lnTo>
                    <a:pt x="344" y="932"/>
                  </a:lnTo>
                  <a:lnTo>
                    <a:pt x="354" y="941"/>
                  </a:lnTo>
                  <a:lnTo>
                    <a:pt x="354" y="950"/>
                  </a:lnTo>
                  <a:lnTo>
                    <a:pt x="358" y="955"/>
                  </a:lnTo>
                  <a:lnTo>
                    <a:pt x="358" y="960"/>
                  </a:lnTo>
                  <a:lnTo>
                    <a:pt x="363" y="964"/>
                  </a:lnTo>
                  <a:lnTo>
                    <a:pt x="363" y="974"/>
                  </a:lnTo>
                  <a:lnTo>
                    <a:pt x="372" y="983"/>
                  </a:lnTo>
                  <a:lnTo>
                    <a:pt x="372" y="988"/>
                  </a:lnTo>
                  <a:lnTo>
                    <a:pt x="377" y="992"/>
                  </a:lnTo>
                  <a:lnTo>
                    <a:pt x="377" y="1002"/>
                  </a:lnTo>
                  <a:lnTo>
                    <a:pt x="386" y="1011"/>
                  </a:lnTo>
                  <a:lnTo>
                    <a:pt x="386" y="1020"/>
                  </a:lnTo>
                  <a:lnTo>
                    <a:pt x="396" y="1030"/>
                  </a:lnTo>
                  <a:lnTo>
                    <a:pt x="396" y="1034"/>
                  </a:lnTo>
                  <a:lnTo>
                    <a:pt x="400" y="1039"/>
                  </a:lnTo>
                  <a:lnTo>
                    <a:pt x="400" y="1044"/>
                  </a:lnTo>
                  <a:lnTo>
                    <a:pt x="410" y="1053"/>
                  </a:lnTo>
                  <a:lnTo>
                    <a:pt x="410" y="1058"/>
                  </a:lnTo>
                  <a:lnTo>
                    <a:pt x="414" y="1062"/>
                  </a:lnTo>
                  <a:lnTo>
                    <a:pt x="414" y="1067"/>
                  </a:lnTo>
                  <a:lnTo>
                    <a:pt x="419" y="1072"/>
                  </a:lnTo>
                  <a:lnTo>
                    <a:pt x="424" y="1076"/>
                  </a:lnTo>
                  <a:lnTo>
                    <a:pt x="424" y="1081"/>
                  </a:lnTo>
                  <a:lnTo>
                    <a:pt x="433" y="1090"/>
                  </a:lnTo>
                  <a:lnTo>
                    <a:pt x="433" y="1095"/>
                  </a:lnTo>
                  <a:lnTo>
                    <a:pt x="438" y="1099"/>
                  </a:lnTo>
                  <a:lnTo>
                    <a:pt x="442" y="1104"/>
                  </a:lnTo>
                  <a:lnTo>
                    <a:pt x="442" y="1109"/>
                  </a:lnTo>
                  <a:lnTo>
                    <a:pt x="447" y="1113"/>
                  </a:lnTo>
                  <a:lnTo>
                    <a:pt x="451" y="1118"/>
                  </a:lnTo>
                  <a:lnTo>
                    <a:pt x="456" y="1123"/>
                  </a:lnTo>
                  <a:lnTo>
                    <a:pt x="456" y="1127"/>
                  </a:lnTo>
                  <a:lnTo>
                    <a:pt x="461" y="1132"/>
                  </a:lnTo>
                  <a:lnTo>
                    <a:pt x="465" y="1137"/>
                  </a:lnTo>
                  <a:lnTo>
                    <a:pt x="470" y="1141"/>
                  </a:lnTo>
                  <a:lnTo>
                    <a:pt x="479" y="1151"/>
                  </a:lnTo>
                  <a:lnTo>
                    <a:pt x="479" y="1155"/>
                  </a:lnTo>
                  <a:lnTo>
                    <a:pt x="484" y="1160"/>
                  </a:lnTo>
                  <a:lnTo>
                    <a:pt x="489" y="1165"/>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9" name="Freeform 66"/>
            <p:cNvSpPr>
              <a:spLocks/>
            </p:cNvSpPr>
            <p:nvPr/>
          </p:nvSpPr>
          <p:spPr bwMode="auto">
            <a:xfrm>
              <a:off x="6549863" y="2704880"/>
              <a:ext cx="938112" cy="273021"/>
            </a:xfrm>
            <a:custGeom>
              <a:avLst/>
              <a:gdLst>
                <a:gd name="T0" fmla="*/ 2147483647 w 591"/>
                <a:gd name="T1" fmla="*/ 2147483647 h 172"/>
                <a:gd name="T2" fmla="*/ 2147483647 w 591"/>
                <a:gd name="T3" fmla="*/ 2147483647 h 172"/>
                <a:gd name="T4" fmla="*/ 2147483647 w 591"/>
                <a:gd name="T5" fmla="*/ 2147483647 h 172"/>
                <a:gd name="T6" fmla="*/ 2147483647 w 591"/>
                <a:gd name="T7" fmla="*/ 2147483647 h 172"/>
                <a:gd name="T8" fmla="*/ 2147483647 w 591"/>
                <a:gd name="T9" fmla="*/ 2147483647 h 172"/>
                <a:gd name="T10" fmla="*/ 2147483647 w 591"/>
                <a:gd name="T11" fmla="*/ 2147483647 h 172"/>
                <a:gd name="T12" fmla="*/ 2147483647 w 591"/>
                <a:gd name="T13" fmla="*/ 2147483647 h 172"/>
                <a:gd name="T14" fmla="*/ 2147483647 w 591"/>
                <a:gd name="T15" fmla="*/ 2147483647 h 172"/>
                <a:gd name="T16" fmla="*/ 2147483647 w 591"/>
                <a:gd name="T17" fmla="*/ 2147483647 h 172"/>
                <a:gd name="T18" fmla="*/ 2147483647 w 591"/>
                <a:gd name="T19" fmla="*/ 2147483647 h 172"/>
                <a:gd name="T20" fmla="*/ 2147483647 w 591"/>
                <a:gd name="T21" fmla="*/ 2147483647 h 172"/>
                <a:gd name="T22" fmla="*/ 2147483647 w 591"/>
                <a:gd name="T23" fmla="*/ 2147483647 h 172"/>
                <a:gd name="T24" fmla="*/ 2147483647 w 591"/>
                <a:gd name="T25" fmla="*/ 2147483647 h 172"/>
                <a:gd name="T26" fmla="*/ 2147483647 w 591"/>
                <a:gd name="T27" fmla="*/ 2147483647 h 172"/>
                <a:gd name="T28" fmla="*/ 2147483647 w 591"/>
                <a:gd name="T29" fmla="*/ 2147483647 h 172"/>
                <a:gd name="T30" fmla="*/ 2147483647 w 591"/>
                <a:gd name="T31" fmla="*/ 2147483647 h 172"/>
                <a:gd name="T32" fmla="*/ 2147483647 w 591"/>
                <a:gd name="T33" fmla="*/ 2147483647 h 172"/>
                <a:gd name="T34" fmla="*/ 2147483647 w 591"/>
                <a:gd name="T35" fmla="*/ 2147483647 h 172"/>
                <a:gd name="T36" fmla="*/ 2147483647 w 591"/>
                <a:gd name="T37" fmla="*/ 2147483647 h 172"/>
                <a:gd name="T38" fmla="*/ 2147483647 w 591"/>
                <a:gd name="T39" fmla="*/ 2147483647 h 172"/>
                <a:gd name="T40" fmla="*/ 2147483647 w 591"/>
                <a:gd name="T41" fmla="*/ 2147483647 h 172"/>
                <a:gd name="T42" fmla="*/ 2147483647 w 591"/>
                <a:gd name="T43" fmla="*/ 2147483647 h 172"/>
                <a:gd name="T44" fmla="*/ 2147483647 w 591"/>
                <a:gd name="T45" fmla="*/ 2147483647 h 172"/>
                <a:gd name="T46" fmla="*/ 2147483647 w 591"/>
                <a:gd name="T47" fmla="*/ 2147483647 h 172"/>
                <a:gd name="T48" fmla="*/ 2147483647 w 591"/>
                <a:gd name="T49" fmla="*/ 2147483647 h 172"/>
                <a:gd name="T50" fmla="*/ 2147483647 w 591"/>
                <a:gd name="T51" fmla="*/ 2147483647 h 172"/>
                <a:gd name="T52" fmla="*/ 2147483647 w 591"/>
                <a:gd name="T53" fmla="*/ 2147483647 h 172"/>
                <a:gd name="T54" fmla="*/ 2147483647 w 591"/>
                <a:gd name="T55" fmla="*/ 2147483647 h 172"/>
                <a:gd name="T56" fmla="*/ 2147483647 w 591"/>
                <a:gd name="T57" fmla="*/ 2147483647 h 172"/>
                <a:gd name="T58" fmla="*/ 2147483647 w 591"/>
                <a:gd name="T59" fmla="*/ 2147483647 h 172"/>
                <a:gd name="T60" fmla="*/ 2147483647 w 591"/>
                <a:gd name="T61" fmla="*/ 2147483647 h 172"/>
                <a:gd name="T62" fmla="*/ 2147483647 w 591"/>
                <a:gd name="T63" fmla="*/ 2147483647 h 172"/>
                <a:gd name="T64" fmla="*/ 2147483647 w 591"/>
                <a:gd name="T65" fmla="*/ 2147483647 h 172"/>
                <a:gd name="T66" fmla="*/ 2147483647 w 591"/>
                <a:gd name="T67" fmla="*/ 2147483647 h 172"/>
                <a:gd name="T68" fmla="*/ 2147483647 w 591"/>
                <a:gd name="T69" fmla="*/ 2147483647 h 172"/>
                <a:gd name="T70" fmla="*/ 2147483647 w 591"/>
                <a:gd name="T71" fmla="*/ 2147483647 h 172"/>
                <a:gd name="T72" fmla="*/ 2147483647 w 591"/>
                <a:gd name="T73" fmla="*/ 2147483647 h 172"/>
                <a:gd name="T74" fmla="*/ 2147483647 w 591"/>
                <a:gd name="T75" fmla="*/ 2147483647 h 172"/>
                <a:gd name="T76" fmla="*/ 2147483647 w 591"/>
                <a:gd name="T77" fmla="*/ 2147483647 h 172"/>
                <a:gd name="T78" fmla="*/ 2147483647 w 591"/>
                <a:gd name="T79" fmla="*/ 2147483647 h 172"/>
                <a:gd name="T80" fmla="*/ 2147483647 w 591"/>
                <a:gd name="T81" fmla="*/ 2147483647 h 172"/>
                <a:gd name="T82" fmla="*/ 2147483647 w 591"/>
                <a:gd name="T83" fmla="*/ 2147483647 h 1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1" h="172">
                  <a:moveTo>
                    <a:pt x="0" y="0"/>
                  </a:moveTo>
                  <a:lnTo>
                    <a:pt x="4" y="4"/>
                  </a:lnTo>
                  <a:lnTo>
                    <a:pt x="9" y="9"/>
                  </a:lnTo>
                  <a:lnTo>
                    <a:pt x="14" y="14"/>
                  </a:lnTo>
                  <a:lnTo>
                    <a:pt x="18" y="18"/>
                  </a:lnTo>
                  <a:lnTo>
                    <a:pt x="23" y="23"/>
                  </a:lnTo>
                  <a:lnTo>
                    <a:pt x="28" y="28"/>
                  </a:lnTo>
                  <a:lnTo>
                    <a:pt x="32" y="28"/>
                  </a:lnTo>
                  <a:lnTo>
                    <a:pt x="37" y="32"/>
                  </a:lnTo>
                  <a:lnTo>
                    <a:pt x="42" y="37"/>
                  </a:lnTo>
                  <a:lnTo>
                    <a:pt x="46" y="42"/>
                  </a:lnTo>
                  <a:lnTo>
                    <a:pt x="51" y="46"/>
                  </a:lnTo>
                  <a:lnTo>
                    <a:pt x="56" y="51"/>
                  </a:lnTo>
                  <a:lnTo>
                    <a:pt x="60" y="56"/>
                  </a:lnTo>
                  <a:lnTo>
                    <a:pt x="65" y="56"/>
                  </a:lnTo>
                  <a:lnTo>
                    <a:pt x="70" y="60"/>
                  </a:lnTo>
                  <a:lnTo>
                    <a:pt x="74" y="65"/>
                  </a:lnTo>
                  <a:lnTo>
                    <a:pt x="79" y="65"/>
                  </a:lnTo>
                  <a:lnTo>
                    <a:pt x="84" y="70"/>
                  </a:lnTo>
                  <a:lnTo>
                    <a:pt x="88" y="74"/>
                  </a:lnTo>
                  <a:lnTo>
                    <a:pt x="93" y="74"/>
                  </a:lnTo>
                  <a:lnTo>
                    <a:pt x="98" y="79"/>
                  </a:lnTo>
                  <a:lnTo>
                    <a:pt x="102" y="79"/>
                  </a:lnTo>
                  <a:lnTo>
                    <a:pt x="107" y="84"/>
                  </a:lnTo>
                  <a:lnTo>
                    <a:pt x="112" y="84"/>
                  </a:lnTo>
                  <a:lnTo>
                    <a:pt x="116" y="88"/>
                  </a:lnTo>
                  <a:lnTo>
                    <a:pt x="121" y="93"/>
                  </a:lnTo>
                  <a:lnTo>
                    <a:pt x="125" y="93"/>
                  </a:lnTo>
                  <a:lnTo>
                    <a:pt x="130" y="97"/>
                  </a:lnTo>
                  <a:lnTo>
                    <a:pt x="135" y="97"/>
                  </a:lnTo>
                  <a:lnTo>
                    <a:pt x="139" y="97"/>
                  </a:lnTo>
                  <a:lnTo>
                    <a:pt x="144" y="102"/>
                  </a:lnTo>
                  <a:lnTo>
                    <a:pt x="149" y="107"/>
                  </a:lnTo>
                  <a:lnTo>
                    <a:pt x="153" y="107"/>
                  </a:lnTo>
                  <a:lnTo>
                    <a:pt x="158" y="107"/>
                  </a:lnTo>
                  <a:lnTo>
                    <a:pt x="163" y="111"/>
                  </a:lnTo>
                  <a:lnTo>
                    <a:pt x="167" y="111"/>
                  </a:lnTo>
                  <a:lnTo>
                    <a:pt x="172" y="116"/>
                  </a:lnTo>
                  <a:lnTo>
                    <a:pt x="177" y="116"/>
                  </a:lnTo>
                  <a:lnTo>
                    <a:pt x="181" y="116"/>
                  </a:lnTo>
                  <a:lnTo>
                    <a:pt x="186" y="121"/>
                  </a:lnTo>
                  <a:lnTo>
                    <a:pt x="191" y="121"/>
                  </a:lnTo>
                  <a:lnTo>
                    <a:pt x="195" y="121"/>
                  </a:lnTo>
                  <a:lnTo>
                    <a:pt x="200" y="125"/>
                  </a:lnTo>
                  <a:lnTo>
                    <a:pt x="205" y="125"/>
                  </a:lnTo>
                  <a:lnTo>
                    <a:pt x="209" y="125"/>
                  </a:lnTo>
                  <a:lnTo>
                    <a:pt x="214" y="130"/>
                  </a:lnTo>
                  <a:lnTo>
                    <a:pt x="219" y="130"/>
                  </a:lnTo>
                  <a:lnTo>
                    <a:pt x="223" y="130"/>
                  </a:lnTo>
                  <a:lnTo>
                    <a:pt x="228" y="130"/>
                  </a:lnTo>
                  <a:lnTo>
                    <a:pt x="233" y="135"/>
                  </a:lnTo>
                  <a:lnTo>
                    <a:pt x="237" y="135"/>
                  </a:lnTo>
                  <a:lnTo>
                    <a:pt x="242" y="135"/>
                  </a:lnTo>
                  <a:lnTo>
                    <a:pt x="247" y="135"/>
                  </a:lnTo>
                  <a:lnTo>
                    <a:pt x="251" y="139"/>
                  </a:lnTo>
                  <a:lnTo>
                    <a:pt x="256" y="139"/>
                  </a:lnTo>
                  <a:lnTo>
                    <a:pt x="261" y="139"/>
                  </a:lnTo>
                  <a:lnTo>
                    <a:pt x="265" y="139"/>
                  </a:lnTo>
                  <a:lnTo>
                    <a:pt x="270" y="144"/>
                  </a:lnTo>
                  <a:lnTo>
                    <a:pt x="275" y="144"/>
                  </a:lnTo>
                  <a:lnTo>
                    <a:pt x="279" y="144"/>
                  </a:lnTo>
                  <a:lnTo>
                    <a:pt x="284" y="144"/>
                  </a:lnTo>
                  <a:lnTo>
                    <a:pt x="288" y="144"/>
                  </a:lnTo>
                  <a:lnTo>
                    <a:pt x="293" y="149"/>
                  </a:lnTo>
                  <a:lnTo>
                    <a:pt x="298" y="149"/>
                  </a:lnTo>
                  <a:lnTo>
                    <a:pt x="302" y="149"/>
                  </a:lnTo>
                  <a:lnTo>
                    <a:pt x="307" y="149"/>
                  </a:lnTo>
                  <a:lnTo>
                    <a:pt x="312" y="149"/>
                  </a:lnTo>
                  <a:lnTo>
                    <a:pt x="316" y="149"/>
                  </a:lnTo>
                  <a:lnTo>
                    <a:pt x="321" y="153"/>
                  </a:lnTo>
                  <a:lnTo>
                    <a:pt x="326" y="153"/>
                  </a:lnTo>
                  <a:lnTo>
                    <a:pt x="330" y="153"/>
                  </a:lnTo>
                  <a:lnTo>
                    <a:pt x="335" y="153"/>
                  </a:lnTo>
                  <a:lnTo>
                    <a:pt x="340" y="153"/>
                  </a:lnTo>
                  <a:lnTo>
                    <a:pt x="344" y="153"/>
                  </a:lnTo>
                  <a:lnTo>
                    <a:pt x="349" y="153"/>
                  </a:lnTo>
                  <a:lnTo>
                    <a:pt x="354" y="158"/>
                  </a:lnTo>
                  <a:lnTo>
                    <a:pt x="358" y="158"/>
                  </a:lnTo>
                  <a:lnTo>
                    <a:pt x="363" y="158"/>
                  </a:lnTo>
                  <a:lnTo>
                    <a:pt x="368" y="158"/>
                  </a:lnTo>
                  <a:lnTo>
                    <a:pt x="372" y="158"/>
                  </a:lnTo>
                  <a:lnTo>
                    <a:pt x="377" y="158"/>
                  </a:lnTo>
                  <a:lnTo>
                    <a:pt x="382" y="158"/>
                  </a:lnTo>
                  <a:lnTo>
                    <a:pt x="386" y="158"/>
                  </a:lnTo>
                  <a:lnTo>
                    <a:pt x="391" y="163"/>
                  </a:lnTo>
                  <a:lnTo>
                    <a:pt x="396" y="163"/>
                  </a:lnTo>
                  <a:lnTo>
                    <a:pt x="400" y="163"/>
                  </a:lnTo>
                  <a:lnTo>
                    <a:pt x="405" y="163"/>
                  </a:lnTo>
                  <a:lnTo>
                    <a:pt x="410" y="163"/>
                  </a:lnTo>
                  <a:lnTo>
                    <a:pt x="414" y="163"/>
                  </a:lnTo>
                  <a:lnTo>
                    <a:pt x="419" y="163"/>
                  </a:lnTo>
                  <a:lnTo>
                    <a:pt x="424" y="163"/>
                  </a:lnTo>
                  <a:lnTo>
                    <a:pt x="428" y="163"/>
                  </a:lnTo>
                  <a:lnTo>
                    <a:pt x="433" y="163"/>
                  </a:lnTo>
                  <a:lnTo>
                    <a:pt x="438" y="163"/>
                  </a:lnTo>
                  <a:lnTo>
                    <a:pt x="442" y="163"/>
                  </a:lnTo>
                  <a:lnTo>
                    <a:pt x="447" y="167"/>
                  </a:lnTo>
                  <a:lnTo>
                    <a:pt x="451" y="167"/>
                  </a:lnTo>
                  <a:lnTo>
                    <a:pt x="456" y="167"/>
                  </a:lnTo>
                  <a:lnTo>
                    <a:pt x="461" y="167"/>
                  </a:lnTo>
                  <a:lnTo>
                    <a:pt x="465" y="167"/>
                  </a:lnTo>
                  <a:lnTo>
                    <a:pt x="470" y="167"/>
                  </a:lnTo>
                  <a:lnTo>
                    <a:pt x="475" y="167"/>
                  </a:lnTo>
                  <a:lnTo>
                    <a:pt x="479" y="167"/>
                  </a:lnTo>
                  <a:lnTo>
                    <a:pt x="484" y="167"/>
                  </a:lnTo>
                  <a:lnTo>
                    <a:pt x="489" y="167"/>
                  </a:lnTo>
                  <a:lnTo>
                    <a:pt x="493" y="167"/>
                  </a:lnTo>
                  <a:lnTo>
                    <a:pt x="498" y="167"/>
                  </a:lnTo>
                  <a:lnTo>
                    <a:pt x="503" y="167"/>
                  </a:lnTo>
                  <a:lnTo>
                    <a:pt x="507" y="167"/>
                  </a:lnTo>
                  <a:lnTo>
                    <a:pt x="512" y="167"/>
                  </a:lnTo>
                  <a:lnTo>
                    <a:pt x="517" y="167"/>
                  </a:lnTo>
                  <a:lnTo>
                    <a:pt x="521" y="167"/>
                  </a:lnTo>
                  <a:lnTo>
                    <a:pt x="526" y="172"/>
                  </a:lnTo>
                  <a:lnTo>
                    <a:pt x="531" y="172"/>
                  </a:lnTo>
                  <a:lnTo>
                    <a:pt x="535" y="172"/>
                  </a:lnTo>
                  <a:lnTo>
                    <a:pt x="540" y="172"/>
                  </a:lnTo>
                  <a:lnTo>
                    <a:pt x="545" y="172"/>
                  </a:lnTo>
                  <a:lnTo>
                    <a:pt x="549" y="172"/>
                  </a:lnTo>
                  <a:lnTo>
                    <a:pt x="554" y="172"/>
                  </a:lnTo>
                  <a:lnTo>
                    <a:pt x="559" y="172"/>
                  </a:lnTo>
                  <a:lnTo>
                    <a:pt x="563" y="172"/>
                  </a:lnTo>
                  <a:lnTo>
                    <a:pt x="568" y="172"/>
                  </a:lnTo>
                  <a:lnTo>
                    <a:pt x="573" y="172"/>
                  </a:lnTo>
                  <a:lnTo>
                    <a:pt x="577" y="172"/>
                  </a:lnTo>
                  <a:lnTo>
                    <a:pt x="582" y="172"/>
                  </a:lnTo>
                  <a:lnTo>
                    <a:pt x="587" y="172"/>
                  </a:lnTo>
                  <a:lnTo>
                    <a:pt x="591" y="172"/>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0" name="Freeform 67"/>
            <p:cNvSpPr>
              <a:spLocks/>
            </p:cNvSpPr>
            <p:nvPr/>
          </p:nvSpPr>
          <p:spPr bwMode="auto">
            <a:xfrm>
              <a:off x="7487976" y="2977901"/>
              <a:ext cx="1057162" cy="7936"/>
            </a:xfrm>
            <a:custGeom>
              <a:avLst/>
              <a:gdLst>
                <a:gd name="T0" fmla="*/ 2147483647 w 666"/>
                <a:gd name="T1" fmla="*/ 0 h 5"/>
                <a:gd name="T2" fmla="*/ 2147483647 w 666"/>
                <a:gd name="T3" fmla="*/ 0 h 5"/>
                <a:gd name="T4" fmla="*/ 2147483647 w 666"/>
                <a:gd name="T5" fmla="*/ 0 h 5"/>
                <a:gd name="T6" fmla="*/ 2147483647 w 666"/>
                <a:gd name="T7" fmla="*/ 0 h 5"/>
                <a:gd name="T8" fmla="*/ 2147483647 w 666"/>
                <a:gd name="T9" fmla="*/ 0 h 5"/>
                <a:gd name="T10" fmla="*/ 2147483647 w 666"/>
                <a:gd name="T11" fmla="*/ 0 h 5"/>
                <a:gd name="T12" fmla="*/ 2147483647 w 666"/>
                <a:gd name="T13" fmla="*/ 2147483647 h 5"/>
                <a:gd name="T14" fmla="*/ 2147483647 w 666"/>
                <a:gd name="T15" fmla="*/ 2147483647 h 5"/>
                <a:gd name="T16" fmla="*/ 2147483647 w 666"/>
                <a:gd name="T17" fmla="*/ 2147483647 h 5"/>
                <a:gd name="T18" fmla="*/ 2147483647 w 666"/>
                <a:gd name="T19" fmla="*/ 2147483647 h 5"/>
                <a:gd name="T20" fmla="*/ 2147483647 w 666"/>
                <a:gd name="T21" fmla="*/ 2147483647 h 5"/>
                <a:gd name="T22" fmla="*/ 2147483647 w 666"/>
                <a:gd name="T23" fmla="*/ 2147483647 h 5"/>
                <a:gd name="T24" fmla="*/ 2147483647 w 666"/>
                <a:gd name="T25" fmla="*/ 2147483647 h 5"/>
                <a:gd name="T26" fmla="*/ 2147483647 w 666"/>
                <a:gd name="T27" fmla="*/ 2147483647 h 5"/>
                <a:gd name="T28" fmla="*/ 2147483647 w 666"/>
                <a:gd name="T29" fmla="*/ 2147483647 h 5"/>
                <a:gd name="T30" fmla="*/ 2147483647 w 666"/>
                <a:gd name="T31" fmla="*/ 2147483647 h 5"/>
                <a:gd name="T32" fmla="*/ 2147483647 w 666"/>
                <a:gd name="T33" fmla="*/ 2147483647 h 5"/>
                <a:gd name="T34" fmla="*/ 2147483647 w 666"/>
                <a:gd name="T35" fmla="*/ 2147483647 h 5"/>
                <a:gd name="T36" fmla="*/ 2147483647 w 666"/>
                <a:gd name="T37" fmla="*/ 2147483647 h 5"/>
                <a:gd name="T38" fmla="*/ 2147483647 w 666"/>
                <a:gd name="T39" fmla="*/ 2147483647 h 5"/>
                <a:gd name="T40" fmla="*/ 2147483647 w 666"/>
                <a:gd name="T41" fmla="*/ 2147483647 h 5"/>
                <a:gd name="T42" fmla="*/ 2147483647 w 666"/>
                <a:gd name="T43" fmla="*/ 2147483647 h 5"/>
                <a:gd name="T44" fmla="*/ 2147483647 w 666"/>
                <a:gd name="T45" fmla="*/ 2147483647 h 5"/>
                <a:gd name="T46" fmla="*/ 2147483647 w 666"/>
                <a:gd name="T47" fmla="*/ 2147483647 h 5"/>
                <a:gd name="T48" fmla="*/ 2147483647 w 666"/>
                <a:gd name="T49" fmla="*/ 2147483647 h 5"/>
                <a:gd name="T50" fmla="*/ 2147483647 w 666"/>
                <a:gd name="T51" fmla="*/ 2147483647 h 5"/>
                <a:gd name="T52" fmla="*/ 2147483647 w 666"/>
                <a:gd name="T53" fmla="*/ 2147483647 h 5"/>
                <a:gd name="T54" fmla="*/ 2147483647 w 666"/>
                <a:gd name="T55" fmla="*/ 2147483647 h 5"/>
                <a:gd name="T56" fmla="*/ 2147483647 w 666"/>
                <a:gd name="T57" fmla="*/ 2147483647 h 5"/>
                <a:gd name="T58" fmla="*/ 2147483647 w 666"/>
                <a:gd name="T59" fmla="*/ 2147483647 h 5"/>
                <a:gd name="T60" fmla="*/ 2147483647 w 666"/>
                <a:gd name="T61" fmla="*/ 2147483647 h 5"/>
                <a:gd name="T62" fmla="*/ 2147483647 w 666"/>
                <a:gd name="T63" fmla="*/ 2147483647 h 5"/>
                <a:gd name="T64" fmla="*/ 2147483647 w 666"/>
                <a:gd name="T65" fmla="*/ 2147483647 h 5"/>
                <a:gd name="T66" fmla="*/ 2147483647 w 666"/>
                <a:gd name="T67" fmla="*/ 2147483647 h 5"/>
                <a:gd name="T68" fmla="*/ 2147483647 w 666"/>
                <a:gd name="T69" fmla="*/ 2147483647 h 5"/>
                <a:gd name="T70" fmla="*/ 2147483647 w 666"/>
                <a:gd name="T71" fmla="*/ 2147483647 h 5"/>
                <a:gd name="T72" fmla="*/ 2147483647 w 666"/>
                <a:gd name="T73" fmla="*/ 2147483647 h 5"/>
                <a:gd name="T74" fmla="*/ 2147483647 w 666"/>
                <a:gd name="T75" fmla="*/ 2147483647 h 5"/>
                <a:gd name="T76" fmla="*/ 2147483647 w 666"/>
                <a:gd name="T77" fmla="*/ 2147483647 h 5"/>
                <a:gd name="T78" fmla="*/ 2147483647 w 666"/>
                <a:gd name="T79" fmla="*/ 2147483647 h 5"/>
                <a:gd name="T80" fmla="*/ 2147483647 w 666"/>
                <a:gd name="T81" fmla="*/ 2147483647 h 5"/>
                <a:gd name="T82" fmla="*/ 2147483647 w 666"/>
                <a:gd name="T83" fmla="*/ 2147483647 h 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66" h="5">
                  <a:moveTo>
                    <a:pt x="0" y="0"/>
                  </a:moveTo>
                  <a:lnTo>
                    <a:pt x="5" y="0"/>
                  </a:lnTo>
                  <a:lnTo>
                    <a:pt x="10" y="0"/>
                  </a:lnTo>
                  <a:lnTo>
                    <a:pt x="14" y="0"/>
                  </a:lnTo>
                  <a:lnTo>
                    <a:pt x="19" y="0"/>
                  </a:lnTo>
                  <a:lnTo>
                    <a:pt x="23" y="0"/>
                  </a:lnTo>
                  <a:lnTo>
                    <a:pt x="28" y="0"/>
                  </a:lnTo>
                  <a:lnTo>
                    <a:pt x="33" y="0"/>
                  </a:lnTo>
                  <a:lnTo>
                    <a:pt x="37" y="0"/>
                  </a:lnTo>
                  <a:lnTo>
                    <a:pt x="42" y="0"/>
                  </a:lnTo>
                  <a:lnTo>
                    <a:pt x="47" y="0"/>
                  </a:lnTo>
                  <a:lnTo>
                    <a:pt x="51" y="0"/>
                  </a:lnTo>
                  <a:lnTo>
                    <a:pt x="56" y="0"/>
                  </a:lnTo>
                  <a:lnTo>
                    <a:pt x="61" y="0"/>
                  </a:lnTo>
                  <a:lnTo>
                    <a:pt x="65" y="0"/>
                  </a:lnTo>
                  <a:lnTo>
                    <a:pt x="70" y="0"/>
                  </a:lnTo>
                  <a:lnTo>
                    <a:pt x="75" y="0"/>
                  </a:lnTo>
                  <a:lnTo>
                    <a:pt x="79" y="0"/>
                  </a:lnTo>
                  <a:lnTo>
                    <a:pt x="84" y="0"/>
                  </a:lnTo>
                  <a:lnTo>
                    <a:pt x="89" y="0"/>
                  </a:lnTo>
                  <a:lnTo>
                    <a:pt x="93" y="5"/>
                  </a:lnTo>
                  <a:lnTo>
                    <a:pt x="98" y="5"/>
                  </a:lnTo>
                  <a:lnTo>
                    <a:pt x="103" y="5"/>
                  </a:lnTo>
                  <a:lnTo>
                    <a:pt x="107" y="5"/>
                  </a:lnTo>
                  <a:lnTo>
                    <a:pt x="112" y="5"/>
                  </a:lnTo>
                  <a:lnTo>
                    <a:pt x="117" y="5"/>
                  </a:lnTo>
                  <a:lnTo>
                    <a:pt x="121" y="5"/>
                  </a:lnTo>
                  <a:lnTo>
                    <a:pt x="126" y="5"/>
                  </a:lnTo>
                  <a:lnTo>
                    <a:pt x="131" y="5"/>
                  </a:lnTo>
                  <a:lnTo>
                    <a:pt x="135" y="5"/>
                  </a:lnTo>
                  <a:lnTo>
                    <a:pt x="140" y="5"/>
                  </a:lnTo>
                  <a:lnTo>
                    <a:pt x="145" y="5"/>
                  </a:lnTo>
                  <a:lnTo>
                    <a:pt x="149" y="5"/>
                  </a:lnTo>
                  <a:lnTo>
                    <a:pt x="154" y="5"/>
                  </a:lnTo>
                  <a:lnTo>
                    <a:pt x="159" y="5"/>
                  </a:lnTo>
                  <a:lnTo>
                    <a:pt x="163" y="5"/>
                  </a:lnTo>
                  <a:lnTo>
                    <a:pt x="168" y="5"/>
                  </a:lnTo>
                  <a:lnTo>
                    <a:pt x="172" y="5"/>
                  </a:lnTo>
                  <a:lnTo>
                    <a:pt x="177" y="5"/>
                  </a:lnTo>
                  <a:lnTo>
                    <a:pt x="182" y="5"/>
                  </a:lnTo>
                  <a:lnTo>
                    <a:pt x="186" y="5"/>
                  </a:lnTo>
                  <a:lnTo>
                    <a:pt x="191" y="5"/>
                  </a:lnTo>
                  <a:lnTo>
                    <a:pt x="196" y="5"/>
                  </a:lnTo>
                  <a:lnTo>
                    <a:pt x="200" y="5"/>
                  </a:lnTo>
                  <a:lnTo>
                    <a:pt x="205" y="5"/>
                  </a:lnTo>
                  <a:lnTo>
                    <a:pt x="210" y="5"/>
                  </a:lnTo>
                  <a:lnTo>
                    <a:pt x="214" y="5"/>
                  </a:lnTo>
                  <a:lnTo>
                    <a:pt x="219" y="5"/>
                  </a:lnTo>
                  <a:lnTo>
                    <a:pt x="224" y="5"/>
                  </a:lnTo>
                  <a:lnTo>
                    <a:pt x="228" y="5"/>
                  </a:lnTo>
                  <a:lnTo>
                    <a:pt x="233" y="5"/>
                  </a:lnTo>
                  <a:lnTo>
                    <a:pt x="238" y="5"/>
                  </a:lnTo>
                  <a:lnTo>
                    <a:pt x="242" y="5"/>
                  </a:lnTo>
                  <a:lnTo>
                    <a:pt x="247" y="5"/>
                  </a:lnTo>
                  <a:lnTo>
                    <a:pt x="252" y="5"/>
                  </a:lnTo>
                  <a:lnTo>
                    <a:pt x="256" y="5"/>
                  </a:lnTo>
                  <a:lnTo>
                    <a:pt x="261" y="5"/>
                  </a:lnTo>
                  <a:lnTo>
                    <a:pt x="266" y="5"/>
                  </a:lnTo>
                  <a:lnTo>
                    <a:pt x="270" y="5"/>
                  </a:lnTo>
                  <a:lnTo>
                    <a:pt x="275" y="5"/>
                  </a:lnTo>
                  <a:lnTo>
                    <a:pt x="280" y="5"/>
                  </a:lnTo>
                  <a:lnTo>
                    <a:pt x="289" y="5"/>
                  </a:lnTo>
                  <a:lnTo>
                    <a:pt x="294" y="5"/>
                  </a:lnTo>
                  <a:lnTo>
                    <a:pt x="298" y="5"/>
                  </a:lnTo>
                  <a:lnTo>
                    <a:pt x="303" y="5"/>
                  </a:lnTo>
                  <a:lnTo>
                    <a:pt x="308" y="5"/>
                  </a:lnTo>
                  <a:lnTo>
                    <a:pt x="312" y="5"/>
                  </a:lnTo>
                  <a:lnTo>
                    <a:pt x="317" y="5"/>
                  </a:lnTo>
                  <a:lnTo>
                    <a:pt x="326" y="5"/>
                  </a:lnTo>
                  <a:lnTo>
                    <a:pt x="331" y="5"/>
                  </a:lnTo>
                  <a:lnTo>
                    <a:pt x="335" y="5"/>
                  </a:lnTo>
                  <a:lnTo>
                    <a:pt x="340" y="5"/>
                  </a:lnTo>
                  <a:lnTo>
                    <a:pt x="345" y="5"/>
                  </a:lnTo>
                  <a:lnTo>
                    <a:pt x="354" y="5"/>
                  </a:lnTo>
                  <a:lnTo>
                    <a:pt x="359" y="5"/>
                  </a:lnTo>
                  <a:lnTo>
                    <a:pt x="363" y="5"/>
                  </a:lnTo>
                  <a:lnTo>
                    <a:pt x="368" y="5"/>
                  </a:lnTo>
                  <a:lnTo>
                    <a:pt x="373" y="5"/>
                  </a:lnTo>
                  <a:lnTo>
                    <a:pt x="382" y="5"/>
                  </a:lnTo>
                  <a:lnTo>
                    <a:pt x="387" y="5"/>
                  </a:lnTo>
                  <a:lnTo>
                    <a:pt x="391" y="5"/>
                  </a:lnTo>
                  <a:lnTo>
                    <a:pt x="396" y="5"/>
                  </a:lnTo>
                  <a:lnTo>
                    <a:pt x="401" y="5"/>
                  </a:lnTo>
                  <a:lnTo>
                    <a:pt x="410" y="5"/>
                  </a:lnTo>
                  <a:lnTo>
                    <a:pt x="415" y="5"/>
                  </a:lnTo>
                  <a:lnTo>
                    <a:pt x="419" y="5"/>
                  </a:lnTo>
                  <a:lnTo>
                    <a:pt x="424" y="5"/>
                  </a:lnTo>
                  <a:lnTo>
                    <a:pt x="433" y="5"/>
                  </a:lnTo>
                  <a:lnTo>
                    <a:pt x="438" y="5"/>
                  </a:lnTo>
                  <a:lnTo>
                    <a:pt x="443" y="5"/>
                  </a:lnTo>
                  <a:lnTo>
                    <a:pt x="447" y="5"/>
                  </a:lnTo>
                  <a:lnTo>
                    <a:pt x="457" y="5"/>
                  </a:lnTo>
                  <a:lnTo>
                    <a:pt x="461" y="5"/>
                  </a:lnTo>
                  <a:lnTo>
                    <a:pt x="466" y="5"/>
                  </a:lnTo>
                  <a:lnTo>
                    <a:pt x="471" y="5"/>
                  </a:lnTo>
                  <a:lnTo>
                    <a:pt x="480" y="5"/>
                  </a:lnTo>
                  <a:lnTo>
                    <a:pt x="485" y="5"/>
                  </a:lnTo>
                  <a:lnTo>
                    <a:pt x="489" y="5"/>
                  </a:lnTo>
                  <a:lnTo>
                    <a:pt x="494" y="5"/>
                  </a:lnTo>
                  <a:lnTo>
                    <a:pt x="503" y="5"/>
                  </a:lnTo>
                  <a:lnTo>
                    <a:pt x="508" y="5"/>
                  </a:lnTo>
                  <a:lnTo>
                    <a:pt x="512" y="5"/>
                  </a:lnTo>
                  <a:lnTo>
                    <a:pt x="522" y="5"/>
                  </a:lnTo>
                  <a:lnTo>
                    <a:pt x="526" y="5"/>
                  </a:lnTo>
                  <a:lnTo>
                    <a:pt x="531" y="5"/>
                  </a:lnTo>
                  <a:lnTo>
                    <a:pt x="540" y="5"/>
                  </a:lnTo>
                  <a:lnTo>
                    <a:pt x="545" y="5"/>
                  </a:lnTo>
                  <a:lnTo>
                    <a:pt x="550" y="5"/>
                  </a:lnTo>
                  <a:lnTo>
                    <a:pt x="559" y="5"/>
                  </a:lnTo>
                  <a:lnTo>
                    <a:pt x="564" y="5"/>
                  </a:lnTo>
                  <a:lnTo>
                    <a:pt x="573" y="5"/>
                  </a:lnTo>
                  <a:lnTo>
                    <a:pt x="578" y="5"/>
                  </a:lnTo>
                  <a:lnTo>
                    <a:pt x="582" y="5"/>
                  </a:lnTo>
                  <a:lnTo>
                    <a:pt x="592" y="5"/>
                  </a:lnTo>
                  <a:lnTo>
                    <a:pt x="596" y="5"/>
                  </a:lnTo>
                  <a:lnTo>
                    <a:pt x="606" y="5"/>
                  </a:lnTo>
                  <a:lnTo>
                    <a:pt x="610" y="5"/>
                  </a:lnTo>
                  <a:lnTo>
                    <a:pt x="615" y="5"/>
                  </a:lnTo>
                  <a:lnTo>
                    <a:pt x="620" y="5"/>
                  </a:lnTo>
                  <a:lnTo>
                    <a:pt x="624" y="5"/>
                  </a:lnTo>
                  <a:lnTo>
                    <a:pt x="629" y="5"/>
                  </a:lnTo>
                  <a:lnTo>
                    <a:pt x="638" y="5"/>
                  </a:lnTo>
                  <a:lnTo>
                    <a:pt x="643" y="5"/>
                  </a:lnTo>
                  <a:lnTo>
                    <a:pt x="648" y="5"/>
                  </a:lnTo>
                  <a:lnTo>
                    <a:pt x="652" y="5"/>
                  </a:lnTo>
                  <a:lnTo>
                    <a:pt x="657" y="5"/>
                  </a:lnTo>
                  <a:lnTo>
                    <a:pt x="661" y="5"/>
                  </a:lnTo>
                  <a:lnTo>
                    <a:pt x="666" y="5"/>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21" name="Freeform 68"/>
            <p:cNvSpPr>
              <a:spLocks/>
            </p:cNvSpPr>
            <p:nvPr/>
          </p:nvSpPr>
          <p:spPr bwMode="auto">
            <a:xfrm>
              <a:off x="8545138" y="2985837"/>
              <a:ext cx="258734" cy="0"/>
            </a:xfrm>
            <a:custGeom>
              <a:avLst/>
              <a:gdLst>
                <a:gd name="T0" fmla="*/ 0 w 163"/>
                <a:gd name="T1" fmla="*/ 2147483647 w 163"/>
                <a:gd name="T2" fmla="*/ 2147483647 w 163"/>
                <a:gd name="T3" fmla="*/ 2147483647 w 163"/>
                <a:gd name="T4" fmla="*/ 2147483647 w 163"/>
                <a:gd name="T5" fmla="*/ 2147483647 w 163"/>
                <a:gd name="T6" fmla="*/ 2147483647 w 163"/>
                <a:gd name="T7" fmla="*/ 2147483647 w 163"/>
                <a:gd name="T8" fmla="*/ 2147483647 w 163"/>
                <a:gd name="T9" fmla="*/ 2147483647 w 163"/>
                <a:gd name="T10" fmla="*/ 2147483647 w 163"/>
                <a:gd name="T11" fmla="*/ 2147483647 w 163"/>
                <a:gd name="T12" fmla="*/ 2147483647 w 163"/>
                <a:gd name="T13" fmla="*/ 2147483647 w 163"/>
                <a:gd name="T14" fmla="*/ 2147483647 w 163"/>
                <a:gd name="T15" fmla="*/ 2147483647 w 163"/>
                <a:gd name="T16" fmla="*/ 2147483647 w 163"/>
                <a:gd name="T17" fmla="*/ 2147483647 w 163"/>
                <a:gd name="T18" fmla="*/ 2147483647 w 163"/>
                <a:gd name="T19" fmla="*/ 2147483647 w 163"/>
                <a:gd name="T20" fmla="*/ 2147483647 w 163"/>
                <a:gd name="T21" fmla="*/ 2147483647 w 163"/>
                <a:gd name="T22" fmla="*/ 2147483647 w 163"/>
                <a:gd name="T23" fmla="*/ 2147483647 w 163"/>
                <a:gd name="T24" fmla="*/ 2147483647 w 163"/>
                <a:gd name="T25" fmla="*/ 2147483647 w 163"/>
                <a:gd name="T26" fmla="*/ 2147483647 w 163"/>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27">
                  <a:pos x="T0" y="0"/>
                </a:cxn>
                <a:cxn ang="T28">
                  <a:pos x="T1" y="0"/>
                </a:cxn>
                <a:cxn ang="T29">
                  <a:pos x="T2" y="0"/>
                </a:cxn>
                <a:cxn ang="T30">
                  <a:pos x="T3" y="0"/>
                </a:cxn>
                <a:cxn ang="T31">
                  <a:pos x="T4" y="0"/>
                </a:cxn>
                <a:cxn ang="T32">
                  <a:pos x="T5" y="0"/>
                </a:cxn>
                <a:cxn ang="T33">
                  <a:pos x="T6" y="0"/>
                </a:cxn>
                <a:cxn ang="T34">
                  <a:pos x="T7" y="0"/>
                </a:cxn>
                <a:cxn ang="T35">
                  <a:pos x="T8" y="0"/>
                </a:cxn>
                <a:cxn ang="T36">
                  <a:pos x="T9" y="0"/>
                </a:cxn>
                <a:cxn ang="T37">
                  <a:pos x="T10" y="0"/>
                </a:cxn>
                <a:cxn ang="T38">
                  <a:pos x="T11" y="0"/>
                </a:cxn>
                <a:cxn ang="T39">
                  <a:pos x="T12" y="0"/>
                </a:cxn>
                <a:cxn ang="T40">
                  <a:pos x="T13" y="0"/>
                </a:cxn>
                <a:cxn ang="T41">
                  <a:pos x="T14" y="0"/>
                </a:cxn>
                <a:cxn ang="T42">
                  <a:pos x="T15" y="0"/>
                </a:cxn>
                <a:cxn ang="T43">
                  <a:pos x="T16" y="0"/>
                </a:cxn>
                <a:cxn ang="T44">
                  <a:pos x="T17" y="0"/>
                </a:cxn>
                <a:cxn ang="T45">
                  <a:pos x="T18" y="0"/>
                </a:cxn>
                <a:cxn ang="T46">
                  <a:pos x="T19" y="0"/>
                </a:cxn>
                <a:cxn ang="T47">
                  <a:pos x="T20" y="0"/>
                </a:cxn>
                <a:cxn ang="T48">
                  <a:pos x="T21" y="0"/>
                </a:cxn>
                <a:cxn ang="T49">
                  <a:pos x="T22" y="0"/>
                </a:cxn>
                <a:cxn ang="T50">
                  <a:pos x="T23" y="0"/>
                </a:cxn>
                <a:cxn ang="T51">
                  <a:pos x="T24" y="0"/>
                </a:cxn>
                <a:cxn ang="T52">
                  <a:pos x="T25" y="0"/>
                </a:cxn>
                <a:cxn ang="T53">
                  <a:pos x="T26" y="0"/>
                </a:cxn>
              </a:cxnLst>
              <a:rect l="0" t="0" r="r" b="b"/>
              <a:pathLst>
                <a:path w="163">
                  <a:moveTo>
                    <a:pt x="0" y="0"/>
                  </a:moveTo>
                  <a:lnTo>
                    <a:pt x="9" y="0"/>
                  </a:lnTo>
                  <a:lnTo>
                    <a:pt x="14" y="0"/>
                  </a:lnTo>
                  <a:lnTo>
                    <a:pt x="19" y="0"/>
                  </a:lnTo>
                  <a:lnTo>
                    <a:pt x="23" y="0"/>
                  </a:lnTo>
                  <a:lnTo>
                    <a:pt x="28" y="0"/>
                  </a:lnTo>
                  <a:lnTo>
                    <a:pt x="33" y="0"/>
                  </a:lnTo>
                  <a:lnTo>
                    <a:pt x="37" y="0"/>
                  </a:lnTo>
                  <a:lnTo>
                    <a:pt x="42" y="0"/>
                  </a:lnTo>
                  <a:lnTo>
                    <a:pt x="51" y="0"/>
                  </a:lnTo>
                  <a:lnTo>
                    <a:pt x="56" y="0"/>
                  </a:lnTo>
                  <a:lnTo>
                    <a:pt x="61" y="0"/>
                  </a:lnTo>
                  <a:lnTo>
                    <a:pt x="65" y="0"/>
                  </a:lnTo>
                  <a:lnTo>
                    <a:pt x="75" y="0"/>
                  </a:lnTo>
                  <a:lnTo>
                    <a:pt x="79" y="0"/>
                  </a:lnTo>
                  <a:lnTo>
                    <a:pt x="84" y="0"/>
                  </a:lnTo>
                  <a:lnTo>
                    <a:pt x="93" y="0"/>
                  </a:lnTo>
                  <a:lnTo>
                    <a:pt x="98" y="0"/>
                  </a:lnTo>
                  <a:lnTo>
                    <a:pt x="103" y="0"/>
                  </a:lnTo>
                  <a:lnTo>
                    <a:pt x="112" y="0"/>
                  </a:lnTo>
                  <a:lnTo>
                    <a:pt x="121" y="0"/>
                  </a:lnTo>
                  <a:lnTo>
                    <a:pt x="126" y="0"/>
                  </a:lnTo>
                  <a:lnTo>
                    <a:pt x="135" y="0"/>
                  </a:lnTo>
                  <a:lnTo>
                    <a:pt x="145" y="0"/>
                  </a:lnTo>
                  <a:lnTo>
                    <a:pt x="149" y="0"/>
                  </a:lnTo>
                  <a:lnTo>
                    <a:pt x="158" y="0"/>
                  </a:lnTo>
                  <a:lnTo>
                    <a:pt x="163" y="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81" name="Group 580"/>
          <p:cNvGrpSpPr>
            <a:grpSpLocks/>
          </p:cNvGrpSpPr>
          <p:nvPr/>
        </p:nvGrpSpPr>
        <p:grpSpPr bwMode="auto">
          <a:xfrm>
            <a:off x="1209675" y="1590675"/>
            <a:ext cx="2935288" cy="1633538"/>
            <a:chOff x="1232139" y="1280974"/>
            <a:chExt cx="2935001" cy="1633385"/>
          </a:xfrm>
        </p:grpSpPr>
        <p:sp>
          <p:nvSpPr>
            <p:cNvPr id="16514" name="Freeform 73"/>
            <p:cNvSpPr>
              <a:spLocks/>
            </p:cNvSpPr>
            <p:nvPr/>
          </p:nvSpPr>
          <p:spPr bwMode="auto">
            <a:xfrm>
              <a:off x="1232139" y="1280974"/>
              <a:ext cx="814308" cy="1633384"/>
            </a:xfrm>
            <a:custGeom>
              <a:avLst/>
              <a:gdLst>
                <a:gd name="T0" fmla="*/ 2147483647 w 513"/>
                <a:gd name="T1" fmla="*/ 2147483647 h 1029"/>
                <a:gd name="T2" fmla="*/ 2147483647 w 513"/>
                <a:gd name="T3" fmla="*/ 2147483647 h 1029"/>
                <a:gd name="T4" fmla="*/ 2147483647 w 513"/>
                <a:gd name="T5" fmla="*/ 0 h 1029"/>
                <a:gd name="T6" fmla="*/ 2147483647 w 513"/>
                <a:gd name="T7" fmla="*/ 2147483647 h 1029"/>
                <a:gd name="T8" fmla="*/ 2147483647 w 513"/>
                <a:gd name="T9" fmla="*/ 2147483647 h 1029"/>
                <a:gd name="T10" fmla="*/ 2147483647 w 513"/>
                <a:gd name="T11" fmla="*/ 2147483647 h 1029"/>
                <a:gd name="T12" fmla="*/ 2147483647 w 513"/>
                <a:gd name="T13" fmla="*/ 2147483647 h 1029"/>
                <a:gd name="T14" fmla="*/ 2147483647 w 513"/>
                <a:gd name="T15" fmla="*/ 2147483647 h 1029"/>
                <a:gd name="T16" fmla="*/ 2147483647 w 513"/>
                <a:gd name="T17" fmla="*/ 2147483647 h 1029"/>
                <a:gd name="T18" fmla="*/ 2147483647 w 513"/>
                <a:gd name="T19" fmla="*/ 2147483647 h 1029"/>
                <a:gd name="T20" fmla="*/ 2147483647 w 513"/>
                <a:gd name="T21" fmla="*/ 2147483647 h 1029"/>
                <a:gd name="T22" fmla="*/ 2147483647 w 513"/>
                <a:gd name="T23" fmla="*/ 2147483647 h 1029"/>
                <a:gd name="T24" fmla="*/ 2147483647 w 513"/>
                <a:gd name="T25" fmla="*/ 2147483647 h 1029"/>
                <a:gd name="T26" fmla="*/ 2147483647 w 513"/>
                <a:gd name="T27" fmla="*/ 2147483647 h 1029"/>
                <a:gd name="T28" fmla="*/ 2147483647 w 513"/>
                <a:gd name="T29" fmla="*/ 2147483647 h 1029"/>
                <a:gd name="T30" fmla="*/ 2147483647 w 513"/>
                <a:gd name="T31" fmla="*/ 2147483647 h 1029"/>
                <a:gd name="T32" fmla="*/ 2147483647 w 513"/>
                <a:gd name="T33" fmla="*/ 2147483647 h 1029"/>
                <a:gd name="T34" fmla="*/ 2147483647 w 513"/>
                <a:gd name="T35" fmla="*/ 2147483647 h 1029"/>
                <a:gd name="T36" fmla="*/ 2147483647 w 513"/>
                <a:gd name="T37" fmla="*/ 2147483647 h 1029"/>
                <a:gd name="T38" fmla="*/ 2147483647 w 513"/>
                <a:gd name="T39" fmla="*/ 2147483647 h 1029"/>
                <a:gd name="T40" fmla="*/ 2147483647 w 513"/>
                <a:gd name="T41" fmla="*/ 2147483647 h 1029"/>
                <a:gd name="T42" fmla="*/ 2147483647 w 513"/>
                <a:gd name="T43" fmla="*/ 2147483647 h 1029"/>
                <a:gd name="T44" fmla="*/ 2147483647 w 513"/>
                <a:gd name="T45" fmla="*/ 2147483647 h 1029"/>
                <a:gd name="T46" fmla="*/ 2147483647 w 513"/>
                <a:gd name="T47" fmla="*/ 2147483647 h 1029"/>
                <a:gd name="T48" fmla="*/ 2147483647 w 513"/>
                <a:gd name="T49" fmla="*/ 2147483647 h 1029"/>
                <a:gd name="T50" fmla="*/ 2147483647 w 513"/>
                <a:gd name="T51" fmla="*/ 2147483647 h 1029"/>
                <a:gd name="T52" fmla="*/ 2147483647 w 513"/>
                <a:gd name="T53" fmla="*/ 2147483647 h 1029"/>
                <a:gd name="T54" fmla="*/ 2147483647 w 513"/>
                <a:gd name="T55" fmla="*/ 2147483647 h 1029"/>
                <a:gd name="T56" fmla="*/ 2147483647 w 513"/>
                <a:gd name="T57" fmla="*/ 2147483647 h 1029"/>
                <a:gd name="T58" fmla="*/ 2147483647 w 513"/>
                <a:gd name="T59" fmla="*/ 2147483647 h 1029"/>
                <a:gd name="T60" fmla="*/ 2147483647 w 513"/>
                <a:gd name="T61" fmla="*/ 2147483647 h 1029"/>
                <a:gd name="T62" fmla="*/ 2147483647 w 513"/>
                <a:gd name="T63" fmla="*/ 2147483647 h 1029"/>
                <a:gd name="T64" fmla="*/ 2147483647 w 513"/>
                <a:gd name="T65" fmla="*/ 2147483647 h 1029"/>
                <a:gd name="T66" fmla="*/ 2147483647 w 513"/>
                <a:gd name="T67" fmla="*/ 2147483647 h 1029"/>
                <a:gd name="T68" fmla="*/ 2147483647 w 513"/>
                <a:gd name="T69" fmla="*/ 2147483647 h 1029"/>
                <a:gd name="T70" fmla="*/ 2147483647 w 513"/>
                <a:gd name="T71" fmla="*/ 2147483647 h 1029"/>
                <a:gd name="T72" fmla="*/ 2147483647 w 513"/>
                <a:gd name="T73" fmla="*/ 2147483647 h 1029"/>
                <a:gd name="T74" fmla="*/ 2147483647 w 513"/>
                <a:gd name="T75" fmla="*/ 2147483647 h 1029"/>
                <a:gd name="T76" fmla="*/ 2147483647 w 513"/>
                <a:gd name="T77" fmla="*/ 2147483647 h 1029"/>
                <a:gd name="T78" fmla="*/ 2147483647 w 513"/>
                <a:gd name="T79" fmla="*/ 2147483647 h 1029"/>
                <a:gd name="T80" fmla="*/ 2147483647 w 513"/>
                <a:gd name="T81" fmla="*/ 2147483647 h 1029"/>
                <a:gd name="T82" fmla="*/ 2147483647 w 513"/>
                <a:gd name="T83" fmla="*/ 2147483647 h 10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13" h="1029">
                  <a:moveTo>
                    <a:pt x="0" y="1029"/>
                  </a:moveTo>
                  <a:lnTo>
                    <a:pt x="140" y="1029"/>
                  </a:lnTo>
                  <a:lnTo>
                    <a:pt x="140" y="642"/>
                  </a:lnTo>
                  <a:lnTo>
                    <a:pt x="145" y="638"/>
                  </a:lnTo>
                  <a:lnTo>
                    <a:pt x="145" y="153"/>
                  </a:lnTo>
                  <a:lnTo>
                    <a:pt x="149" y="149"/>
                  </a:lnTo>
                  <a:lnTo>
                    <a:pt x="149" y="18"/>
                  </a:lnTo>
                  <a:lnTo>
                    <a:pt x="154" y="14"/>
                  </a:lnTo>
                  <a:lnTo>
                    <a:pt x="154" y="0"/>
                  </a:lnTo>
                  <a:lnTo>
                    <a:pt x="163" y="9"/>
                  </a:lnTo>
                  <a:lnTo>
                    <a:pt x="163" y="23"/>
                  </a:lnTo>
                  <a:lnTo>
                    <a:pt x="168" y="28"/>
                  </a:lnTo>
                  <a:lnTo>
                    <a:pt x="168" y="37"/>
                  </a:lnTo>
                  <a:lnTo>
                    <a:pt x="173" y="42"/>
                  </a:lnTo>
                  <a:lnTo>
                    <a:pt x="173" y="56"/>
                  </a:lnTo>
                  <a:lnTo>
                    <a:pt x="177" y="60"/>
                  </a:lnTo>
                  <a:lnTo>
                    <a:pt x="177" y="70"/>
                  </a:lnTo>
                  <a:lnTo>
                    <a:pt x="182" y="74"/>
                  </a:lnTo>
                  <a:lnTo>
                    <a:pt x="182" y="84"/>
                  </a:lnTo>
                  <a:lnTo>
                    <a:pt x="187" y="88"/>
                  </a:lnTo>
                  <a:lnTo>
                    <a:pt x="187" y="98"/>
                  </a:lnTo>
                  <a:lnTo>
                    <a:pt x="191" y="102"/>
                  </a:lnTo>
                  <a:lnTo>
                    <a:pt x="191" y="112"/>
                  </a:lnTo>
                  <a:lnTo>
                    <a:pt x="196" y="116"/>
                  </a:lnTo>
                  <a:lnTo>
                    <a:pt x="196" y="126"/>
                  </a:lnTo>
                  <a:lnTo>
                    <a:pt x="201" y="130"/>
                  </a:lnTo>
                  <a:lnTo>
                    <a:pt x="201" y="139"/>
                  </a:lnTo>
                  <a:lnTo>
                    <a:pt x="205" y="144"/>
                  </a:lnTo>
                  <a:lnTo>
                    <a:pt x="205" y="153"/>
                  </a:lnTo>
                  <a:lnTo>
                    <a:pt x="210" y="158"/>
                  </a:lnTo>
                  <a:lnTo>
                    <a:pt x="210" y="167"/>
                  </a:lnTo>
                  <a:lnTo>
                    <a:pt x="215" y="172"/>
                  </a:lnTo>
                  <a:lnTo>
                    <a:pt x="215" y="177"/>
                  </a:lnTo>
                  <a:lnTo>
                    <a:pt x="219" y="181"/>
                  </a:lnTo>
                  <a:lnTo>
                    <a:pt x="219" y="191"/>
                  </a:lnTo>
                  <a:lnTo>
                    <a:pt x="224" y="195"/>
                  </a:lnTo>
                  <a:lnTo>
                    <a:pt x="224" y="205"/>
                  </a:lnTo>
                  <a:lnTo>
                    <a:pt x="228" y="209"/>
                  </a:lnTo>
                  <a:lnTo>
                    <a:pt x="228" y="219"/>
                  </a:lnTo>
                  <a:lnTo>
                    <a:pt x="238" y="228"/>
                  </a:lnTo>
                  <a:lnTo>
                    <a:pt x="238" y="242"/>
                  </a:lnTo>
                  <a:lnTo>
                    <a:pt x="242" y="247"/>
                  </a:lnTo>
                  <a:lnTo>
                    <a:pt x="242" y="251"/>
                  </a:lnTo>
                  <a:lnTo>
                    <a:pt x="247" y="256"/>
                  </a:lnTo>
                  <a:lnTo>
                    <a:pt x="247" y="265"/>
                  </a:lnTo>
                  <a:lnTo>
                    <a:pt x="252" y="270"/>
                  </a:lnTo>
                  <a:lnTo>
                    <a:pt x="252" y="275"/>
                  </a:lnTo>
                  <a:lnTo>
                    <a:pt x="256" y="279"/>
                  </a:lnTo>
                  <a:lnTo>
                    <a:pt x="256" y="289"/>
                  </a:lnTo>
                  <a:lnTo>
                    <a:pt x="261" y="293"/>
                  </a:lnTo>
                  <a:lnTo>
                    <a:pt x="261" y="298"/>
                  </a:lnTo>
                  <a:lnTo>
                    <a:pt x="266" y="302"/>
                  </a:lnTo>
                  <a:lnTo>
                    <a:pt x="266" y="312"/>
                  </a:lnTo>
                  <a:lnTo>
                    <a:pt x="270" y="316"/>
                  </a:lnTo>
                  <a:lnTo>
                    <a:pt x="270" y="321"/>
                  </a:lnTo>
                  <a:lnTo>
                    <a:pt x="275" y="326"/>
                  </a:lnTo>
                  <a:lnTo>
                    <a:pt x="275" y="335"/>
                  </a:lnTo>
                  <a:lnTo>
                    <a:pt x="284" y="344"/>
                  </a:lnTo>
                  <a:lnTo>
                    <a:pt x="284" y="358"/>
                  </a:lnTo>
                  <a:lnTo>
                    <a:pt x="294" y="368"/>
                  </a:lnTo>
                  <a:lnTo>
                    <a:pt x="294" y="377"/>
                  </a:lnTo>
                  <a:lnTo>
                    <a:pt x="298" y="382"/>
                  </a:lnTo>
                  <a:lnTo>
                    <a:pt x="298" y="391"/>
                  </a:lnTo>
                  <a:lnTo>
                    <a:pt x="308" y="400"/>
                  </a:lnTo>
                  <a:lnTo>
                    <a:pt x="308" y="410"/>
                  </a:lnTo>
                  <a:lnTo>
                    <a:pt x="312" y="414"/>
                  </a:lnTo>
                  <a:lnTo>
                    <a:pt x="312" y="419"/>
                  </a:lnTo>
                  <a:lnTo>
                    <a:pt x="317" y="424"/>
                  </a:lnTo>
                  <a:lnTo>
                    <a:pt x="317" y="428"/>
                  </a:lnTo>
                  <a:lnTo>
                    <a:pt x="322" y="433"/>
                  </a:lnTo>
                  <a:lnTo>
                    <a:pt x="322" y="442"/>
                  </a:lnTo>
                  <a:lnTo>
                    <a:pt x="331" y="452"/>
                  </a:lnTo>
                  <a:lnTo>
                    <a:pt x="331" y="461"/>
                  </a:lnTo>
                  <a:lnTo>
                    <a:pt x="336" y="465"/>
                  </a:lnTo>
                  <a:lnTo>
                    <a:pt x="336" y="470"/>
                  </a:lnTo>
                  <a:lnTo>
                    <a:pt x="340" y="475"/>
                  </a:lnTo>
                  <a:lnTo>
                    <a:pt x="340" y="479"/>
                  </a:lnTo>
                  <a:lnTo>
                    <a:pt x="345" y="484"/>
                  </a:lnTo>
                  <a:lnTo>
                    <a:pt x="345" y="489"/>
                  </a:lnTo>
                  <a:lnTo>
                    <a:pt x="350" y="493"/>
                  </a:lnTo>
                  <a:lnTo>
                    <a:pt x="350" y="498"/>
                  </a:lnTo>
                  <a:lnTo>
                    <a:pt x="354" y="503"/>
                  </a:lnTo>
                  <a:lnTo>
                    <a:pt x="354" y="507"/>
                  </a:lnTo>
                  <a:lnTo>
                    <a:pt x="359" y="512"/>
                  </a:lnTo>
                  <a:lnTo>
                    <a:pt x="359" y="517"/>
                  </a:lnTo>
                  <a:lnTo>
                    <a:pt x="364" y="521"/>
                  </a:lnTo>
                  <a:lnTo>
                    <a:pt x="364" y="531"/>
                  </a:lnTo>
                  <a:lnTo>
                    <a:pt x="368" y="535"/>
                  </a:lnTo>
                  <a:lnTo>
                    <a:pt x="373" y="540"/>
                  </a:lnTo>
                  <a:lnTo>
                    <a:pt x="373" y="545"/>
                  </a:lnTo>
                  <a:lnTo>
                    <a:pt x="378" y="549"/>
                  </a:lnTo>
                  <a:lnTo>
                    <a:pt x="378" y="554"/>
                  </a:lnTo>
                  <a:lnTo>
                    <a:pt x="387" y="563"/>
                  </a:lnTo>
                  <a:lnTo>
                    <a:pt x="387" y="573"/>
                  </a:lnTo>
                  <a:lnTo>
                    <a:pt x="391" y="577"/>
                  </a:lnTo>
                  <a:lnTo>
                    <a:pt x="391" y="582"/>
                  </a:lnTo>
                  <a:lnTo>
                    <a:pt x="396" y="587"/>
                  </a:lnTo>
                  <a:lnTo>
                    <a:pt x="401" y="591"/>
                  </a:lnTo>
                  <a:lnTo>
                    <a:pt x="401" y="596"/>
                  </a:lnTo>
                  <a:lnTo>
                    <a:pt x="405" y="601"/>
                  </a:lnTo>
                  <a:lnTo>
                    <a:pt x="405" y="605"/>
                  </a:lnTo>
                  <a:lnTo>
                    <a:pt x="410" y="610"/>
                  </a:lnTo>
                  <a:lnTo>
                    <a:pt x="410" y="615"/>
                  </a:lnTo>
                  <a:lnTo>
                    <a:pt x="415" y="619"/>
                  </a:lnTo>
                  <a:lnTo>
                    <a:pt x="419" y="624"/>
                  </a:lnTo>
                  <a:lnTo>
                    <a:pt x="419" y="628"/>
                  </a:lnTo>
                  <a:lnTo>
                    <a:pt x="424" y="633"/>
                  </a:lnTo>
                  <a:lnTo>
                    <a:pt x="429" y="638"/>
                  </a:lnTo>
                  <a:lnTo>
                    <a:pt x="429" y="642"/>
                  </a:lnTo>
                  <a:lnTo>
                    <a:pt x="438" y="652"/>
                  </a:lnTo>
                  <a:lnTo>
                    <a:pt x="438" y="656"/>
                  </a:lnTo>
                  <a:lnTo>
                    <a:pt x="443" y="661"/>
                  </a:lnTo>
                  <a:lnTo>
                    <a:pt x="443" y="666"/>
                  </a:lnTo>
                  <a:lnTo>
                    <a:pt x="452" y="675"/>
                  </a:lnTo>
                  <a:lnTo>
                    <a:pt x="452" y="680"/>
                  </a:lnTo>
                  <a:lnTo>
                    <a:pt x="457" y="684"/>
                  </a:lnTo>
                  <a:lnTo>
                    <a:pt x="466" y="694"/>
                  </a:lnTo>
                  <a:lnTo>
                    <a:pt x="466" y="698"/>
                  </a:lnTo>
                  <a:lnTo>
                    <a:pt x="475" y="708"/>
                  </a:lnTo>
                  <a:lnTo>
                    <a:pt x="475" y="712"/>
                  </a:lnTo>
                  <a:lnTo>
                    <a:pt x="480" y="717"/>
                  </a:lnTo>
                  <a:lnTo>
                    <a:pt x="489" y="726"/>
                  </a:lnTo>
                  <a:lnTo>
                    <a:pt x="489" y="731"/>
                  </a:lnTo>
                  <a:lnTo>
                    <a:pt x="499" y="740"/>
                  </a:lnTo>
                  <a:lnTo>
                    <a:pt x="499" y="745"/>
                  </a:lnTo>
                  <a:lnTo>
                    <a:pt x="503" y="750"/>
                  </a:lnTo>
                  <a:lnTo>
                    <a:pt x="508" y="754"/>
                  </a:lnTo>
                  <a:lnTo>
                    <a:pt x="513" y="759"/>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5" name="Freeform 74"/>
            <p:cNvSpPr>
              <a:spLocks/>
            </p:cNvSpPr>
            <p:nvPr/>
          </p:nvSpPr>
          <p:spPr bwMode="auto">
            <a:xfrm>
              <a:off x="2046447" y="2485775"/>
              <a:ext cx="915898" cy="398425"/>
            </a:xfrm>
            <a:custGeom>
              <a:avLst/>
              <a:gdLst>
                <a:gd name="T0" fmla="*/ 2147483647 w 577"/>
                <a:gd name="T1" fmla="*/ 2147483647 h 251"/>
                <a:gd name="T2" fmla="*/ 2147483647 w 577"/>
                <a:gd name="T3" fmla="*/ 2147483647 h 251"/>
                <a:gd name="T4" fmla="*/ 2147483647 w 577"/>
                <a:gd name="T5" fmla="*/ 2147483647 h 251"/>
                <a:gd name="T6" fmla="*/ 2147483647 w 577"/>
                <a:gd name="T7" fmla="*/ 2147483647 h 251"/>
                <a:gd name="T8" fmla="*/ 2147483647 w 577"/>
                <a:gd name="T9" fmla="*/ 2147483647 h 251"/>
                <a:gd name="T10" fmla="*/ 2147483647 w 577"/>
                <a:gd name="T11" fmla="*/ 2147483647 h 251"/>
                <a:gd name="T12" fmla="*/ 2147483647 w 577"/>
                <a:gd name="T13" fmla="*/ 2147483647 h 251"/>
                <a:gd name="T14" fmla="*/ 2147483647 w 577"/>
                <a:gd name="T15" fmla="*/ 2147483647 h 251"/>
                <a:gd name="T16" fmla="*/ 2147483647 w 577"/>
                <a:gd name="T17" fmla="*/ 2147483647 h 251"/>
                <a:gd name="T18" fmla="*/ 2147483647 w 577"/>
                <a:gd name="T19" fmla="*/ 2147483647 h 251"/>
                <a:gd name="T20" fmla="*/ 2147483647 w 577"/>
                <a:gd name="T21" fmla="*/ 2147483647 h 251"/>
                <a:gd name="T22" fmla="*/ 2147483647 w 577"/>
                <a:gd name="T23" fmla="*/ 2147483647 h 251"/>
                <a:gd name="T24" fmla="*/ 2147483647 w 577"/>
                <a:gd name="T25" fmla="*/ 2147483647 h 251"/>
                <a:gd name="T26" fmla="*/ 2147483647 w 577"/>
                <a:gd name="T27" fmla="*/ 2147483647 h 251"/>
                <a:gd name="T28" fmla="*/ 2147483647 w 577"/>
                <a:gd name="T29" fmla="*/ 2147483647 h 251"/>
                <a:gd name="T30" fmla="*/ 2147483647 w 577"/>
                <a:gd name="T31" fmla="*/ 2147483647 h 251"/>
                <a:gd name="T32" fmla="*/ 2147483647 w 577"/>
                <a:gd name="T33" fmla="*/ 2147483647 h 251"/>
                <a:gd name="T34" fmla="*/ 2147483647 w 577"/>
                <a:gd name="T35" fmla="*/ 2147483647 h 251"/>
                <a:gd name="T36" fmla="*/ 2147483647 w 577"/>
                <a:gd name="T37" fmla="*/ 2147483647 h 251"/>
                <a:gd name="T38" fmla="*/ 2147483647 w 577"/>
                <a:gd name="T39" fmla="*/ 2147483647 h 251"/>
                <a:gd name="T40" fmla="*/ 2147483647 w 577"/>
                <a:gd name="T41" fmla="*/ 2147483647 h 251"/>
                <a:gd name="T42" fmla="*/ 2147483647 w 577"/>
                <a:gd name="T43" fmla="*/ 2147483647 h 251"/>
                <a:gd name="T44" fmla="*/ 2147483647 w 577"/>
                <a:gd name="T45" fmla="*/ 2147483647 h 251"/>
                <a:gd name="T46" fmla="*/ 2147483647 w 577"/>
                <a:gd name="T47" fmla="*/ 2147483647 h 251"/>
                <a:gd name="T48" fmla="*/ 2147483647 w 577"/>
                <a:gd name="T49" fmla="*/ 2147483647 h 251"/>
                <a:gd name="T50" fmla="*/ 2147483647 w 577"/>
                <a:gd name="T51" fmla="*/ 2147483647 h 251"/>
                <a:gd name="T52" fmla="*/ 2147483647 w 577"/>
                <a:gd name="T53" fmla="*/ 2147483647 h 251"/>
                <a:gd name="T54" fmla="*/ 2147483647 w 577"/>
                <a:gd name="T55" fmla="*/ 2147483647 h 251"/>
                <a:gd name="T56" fmla="*/ 2147483647 w 577"/>
                <a:gd name="T57" fmla="*/ 2147483647 h 251"/>
                <a:gd name="T58" fmla="*/ 2147483647 w 577"/>
                <a:gd name="T59" fmla="*/ 2147483647 h 251"/>
                <a:gd name="T60" fmla="*/ 2147483647 w 577"/>
                <a:gd name="T61" fmla="*/ 2147483647 h 251"/>
                <a:gd name="T62" fmla="*/ 2147483647 w 577"/>
                <a:gd name="T63" fmla="*/ 2147483647 h 251"/>
                <a:gd name="T64" fmla="*/ 2147483647 w 577"/>
                <a:gd name="T65" fmla="*/ 2147483647 h 251"/>
                <a:gd name="T66" fmla="*/ 2147483647 w 577"/>
                <a:gd name="T67" fmla="*/ 2147483647 h 251"/>
                <a:gd name="T68" fmla="*/ 2147483647 w 577"/>
                <a:gd name="T69" fmla="*/ 2147483647 h 251"/>
                <a:gd name="T70" fmla="*/ 2147483647 w 577"/>
                <a:gd name="T71" fmla="*/ 2147483647 h 251"/>
                <a:gd name="T72" fmla="*/ 2147483647 w 577"/>
                <a:gd name="T73" fmla="*/ 2147483647 h 251"/>
                <a:gd name="T74" fmla="*/ 2147483647 w 577"/>
                <a:gd name="T75" fmla="*/ 2147483647 h 251"/>
                <a:gd name="T76" fmla="*/ 2147483647 w 577"/>
                <a:gd name="T77" fmla="*/ 2147483647 h 251"/>
                <a:gd name="T78" fmla="*/ 2147483647 w 577"/>
                <a:gd name="T79" fmla="*/ 2147483647 h 251"/>
                <a:gd name="T80" fmla="*/ 2147483647 w 577"/>
                <a:gd name="T81" fmla="*/ 2147483647 h 251"/>
                <a:gd name="T82" fmla="*/ 2147483647 w 577"/>
                <a:gd name="T83" fmla="*/ 2147483647 h 2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7" h="251">
                  <a:moveTo>
                    <a:pt x="0" y="0"/>
                  </a:moveTo>
                  <a:lnTo>
                    <a:pt x="9" y="9"/>
                  </a:lnTo>
                  <a:lnTo>
                    <a:pt x="4" y="9"/>
                  </a:lnTo>
                  <a:lnTo>
                    <a:pt x="9" y="9"/>
                  </a:lnTo>
                  <a:lnTo>
                    <a:pt x="18" y="19"/>
                  </a:lnTo>
                  <a:lnTo>
                    <a:pt x="18" y="23"/>
                  </a:lnTo>
                  <a:lnTo>
                    <a:pt x="23" y="28"/>
                  </a:lnTo>
                  <a:lnTo>
                    <a:pt x="28" y="32"/>
                  </a:lnTo>
                  <a:lnTo>
                    <a:pt x="32" y="37"/>
                  </a:lnTo>
                  <a:lnTo>
                    <a:pt x="37" y="42"/>
                  </a:lnTo>
                  <a:lnTo>
                    <a:pt x="41" y="46"/>
                  </a:lnTo>
                  <a:lnTo>
                    <a:pt x="46" y="51"/>
                  </a:lnTo>
                  <a:lnTo>
                    <a:pt x="51" y="56"/>
                  </a:lnTo>
                  <a:lnTo>
                    <a:pt x="55" y="60"/>
                  </a:lnTo>
                  <a:lnTo>
                    <a:pt x="60" y="65"/>
                  </a:lnTo>
                  <a:lnTo>
                    <a:pt x="65" y="70"/>
                  </a:lnTo>
                  <a:lnTo>
                    <a:pt x="69" y="70"/>
                  </a:lnTo>
                  <a:lnTo>
                    <a:pt x="79" y="79"/>
                  </a:lnTo>
                  <a:lnTo>
                    <a:pt x="74" y="79"/>
                  </a:lnTo>
                  <a:lnTo>
                    <a:pt x="79" y="79"/>
                  </a:lnTo>
                  <a:lnTo>
                    <a:pt x="83" y="84"/>
                  </a:lnTo>
                  <a:lnTo>
                    <a:pt x="88" y="88"/>
                  </a:lnTo>
                  <a:lnTo>
                    <a:pt x="93" y="93"/>
                  </a:lnTo>
                  <a:lnTo>
                    <a:pt x="97" y="98"/>
                  </a:lnTo>
                  <a:lnTo>
                    <a:pt x="102" y="98"/>
                  </a:lnTo>
                  <a:lnTo>
                    <a:pt x="111" y="107"/>
                  </a:lnTo>
                  <a:lnTo>
                    <a:pt x="107" y="107"/>
                  </a:lnTo>
                  <a:lnTo>
                    <a:pt x="111" y="107"/>
                  </a:lnTo>
                  <a:lnTo>
                    <a:pt x="116" y="112"/>
                  </a:lnTo>
                  <a:lnTo>
                    <a:pt x="121" y="112"/>
                  </a:lnTo>
                  <a:lnTo>
                    <a:pt x="125" y="116"/>
                  </a:lnTo>
                  <a:lnTo>
                    <a:pt x="130" y="121"/>
                  </a:lnTo>
                  <a:lnTo>
                    <a:pt x="135" y="121"/>
                  </a:lnTo>
                  <a:lnTo>
                    <a:pt x="139" y="126"/>
                  </a:lnTo>
                  <a:lnTo>
                    <a:pt x="144" y="130"/>
                  </a:lnTo>
                  <a:lnTo>
                    <a:pt x="149" y="135"/>
                  </a:lnTo>
                  <a:lnTo>
                    <a:pt x="153" y="135"/>
                  </a:lnTo>
                  <a:lnTo>
                    <a:pt x="158" y="140"/>
                  </a:lnTo>
                  <a:lnTo>
                    <a:pt x="163" y="140"/>
                  </a:lnTo>
                  <a:lnTo>
                    <a:pt x="167" y="144"/>
                  </a:lnTo>
                  <a:lnTo>
                    <a:pt x="172" y="149"/>
                  </a:lnTo>
                  <a:lnTo>
                    <a:pt x="177" y="149"/>
                  </a:lnTo>
                  <a:lnTo>
                    <a:pt x="181" y="154"/>
                  </a:lnTo>
                  <a:lnTo>
                    <a:pt x="186" y="154"/>
                  </a:lnTo>
                  <a:lnTo>
                    <a:pt x="191" y="158"/>
                  </a:lnTo>
                  <a:lnTo>
                    <a:pt x="195" y="158"/>
                  </a:lnTo>
                  <a:lnTo>
                    <a:pt x="200" y="163"/>
                  </a:lnTo>
                  <a:lnTo>
                    <a:pt x="204" y="163"/>
                  </a:lnTo>
                  <a:lnTo>
                    <a:pt x="209" y="168"/>
                  </a:lnTo>
                  <a:lnTo>
                    <a:pt x="214" y="168"/>
                  </a:lnTo>
                  <a:lnTo>
                    <a:pt x="218" y="172"/>
                  </a:lnTo>
                  <a:lnTo>
                    <a:pt x="223" y="172"/>
                  </a:lnTo>
                  <a:lnTo>
                    <a:pt x="228" y="177"/>
                  </a:lnTo>
                  <a:lnTo>
                    <a:pt x="232" y="177"/>
                  </a:lnTo>
                  <a:lnTo>
                    <a:pt x="237" y="177"/>
                  </a:lnTo>
                  <a:lnTo>
                    <a:pt x="242" y="182"/>
                  </a:lnTo>
                  <a:lnTo>
                    <a:pt x="246" y="182"/>
                  </a:lnTo>
                  <a:lnTo>
                    <a:pt x="251" y="186"/>
                  </a:lnTo>
                  <a:lnTo>
                    <a:pt x="256" y="186"/>
                  </a:lnTo>
                  <a:lnTo>
                    <a:pt x="260" y="191"/>
                  </a:lnTo>
                  <a:lnTo>
                    <a:pt x="265" y="191"/>
                  </a:lnTo>
                  <a:lnTo>
                    <a:pt x="270" y="191"/>
                  </a:lnTo>
                  <a:lnTo>
                    <a:pt x="274" y="195"/>
                  </a:lnTo>
                  <a:lnTo>
                    <a:pt x="279" y="195"/>
                  </a:lnTo>
                  <a:lnTo>
                    <a:pt x="284" y="195"/>
                  </a:lnTo>
                  <a:lnTo>
                    <a:pt x="288" y="200"/>
                  </a:lnTo>
                  <a:lnTo>
                    <a:pt x="293" y="200"/>
                  </a:lnTo>
                  <a:lnTo>
                    <a:pt x="298" y="200"/>
                  </a:lnTo>
                  <a:lnTo>
                    <a:pt x="302" y="205"/>
                  </a:lnTo>
                  <a:lnTo>
                    <a:pt x="307" y="205"/>
                  </a:lnTo>
                  <a:lnTo>
                    <a:pt x="312" y="205"/>
                  </a:lnTo>
                  <a:lnTo>
                    <a:pt x="316" y="209"/>
                  </a:lnTo>
                  <a:lnTo>
                    <a:pt x="321" y="209"/>
                  </a:lnTo>
                  <a:lnTo>
                    <a:pt x="326" y="209"/>
                  </a:lnTo>
                  <a:lnTo>
                    <a:pt x="330" y="209"/>
                  </a:lnTo>
                  <a:lnTo>
                    <a:pt x="335" y="214"/>
                  </a:lnTo>
                  <a:lnTo>
                    <a:pt x="340" y="214"/>
                  </a:lnTo>
                  <a:lnTo>
                    <a:pt x="344" y="214"/>
                  </a:lnTo>
                  <a:lnTo>
                    <a:pt x="349" y="219"/>
                  </a:lnTo>
                  <a:lnTo>
                    <a:pt x="354" y="219"/>
                  </a:lnTo>
                  <a:lnTo>
                    <a:pt x="358" y="219"/>
                  </a:lnTo>
                  <a:lnTo>
                    <a:pt x="363" y="219"/>
                  </a:lnTo>
                  <a:lnTo>
                    <a:pt x="367" y="219"/>
                  </a:lnTo>
                  <a:lnTo>
                    <a:pt x="372" y="223"/>
                  </a:lnTo>
                  <a:lnTo>
                    <a:pt x="377" y="223"/>
                  </a:lnTo>
                  <a:lnTo>
                    <a:pt x="381" y="223"/>
                  </a:lnTo>
                  <a:lnTo>
                    <a:pt x="386" y="223"/>
                  </a:lnTo>
                  <a:lnTo>
                    <a:pt x="391" y="228"/>
                  </a:lnTo>
                  <a:lnTo>
                    <a:pt x="395" y="228"/>
                  </a:lnTo>
                  <a:lnTo>
                    <a:pt x="400" y="228"/>
                  </a:lnTo>
                  <a:lnTo>
                    <a:pt x="405" y="228"/>
                  </a:lnTo>
                  <a:lnTo>
                    <a:pt x="409" y="228"/>
                  </a:lnTo>
                  <a:lnTo>
                    <a:pt x="414" y="233"/>
                  </a:lnTo>
                  <a:lnTo>
                    <a:pt x="419" y="233"/>
                  </a:lnTo>
                  <a:lnTo>
                    <a:pt x="423" y="233"/>
                  </a:lnTo>
                  <a:lnTo>
                    <a:pt x="428" y="233"/>
                  </a:lnTo>
                  <a:lnTo>
                    <a:pt x="433" y="233"/>
                  </a:lnTo>
                  <a:lnTo>
                    <a:pt x="437" y="233"/>
                  </a:lnTo>
                  <a:lnTo>
                    <a:pt x="442" y="237"/>
                  </a:lnTo>
                  <a:lnTo>
                    <a:pt x="447" y="237"/>
                  </a:lnTo>
                  <a:lnTo>
                    <a:pt x="451" y="237"/>
                  </a:lnTo>
                  <a:lnTo>
                    <a:pt x="456" y="237"/>
                  </a:lnTo>
                  <a:lnTo>
                    <a:pt x="461" y="237"/>
                  </a:lnTo>
                  <a:lnTo>
                    <a:pt x="465" y="237"/>
                  </a:lnTo>
                  <a:lnTo>
                    <a:pt x="470" y="242"/>
                  </a:lnTo>
                  <a:lnTo>
                    <a:pt x="475" y="242"/>
                  </a:lnTo>
                  <a:lnTo>
                    <a:pt x="479" y="242"/>
                  </a:lnTo>
                  <a:lnTo>
                    <a:pt x="484" y="242"/>
                  </a:lnTo>
                  <a:lnTo>
                    <a:pt x="489" y="242"/>
                  </a:lnTo>
                  <a:lnTo>
                    <a:pt x="493" y="242"/>
                  </a:lnTo>
                  <a:lnTo>
                    <a:pt x="498" y="242"/>
                  </a:lnTo>
                  <a:lnTo>
                    <a:pt x="503" y="242"/>
                  </a:lnTo>
                  <a:lnTo>
                    <a:pt x="507" y="242"/>
                  </a:lnTo>
                  <a:lnTo>
                    <a:pt x="512" y="247"/>
                  </a:lnTo>
                  <a:lnTo>
                    <a:pt x="517" y="247"/>
                  </a:lnTo>
                  <a:lnTo>
                    <a:pt x="521" y="247"/>
                  </a:lnTo>
                  <a:lnTo>
                    <a:pt x="526" y="247"/>
                  </a:lnTo>
                  <a:lnTo>
                    <a:pt x="530" y="247"/>
                  </a:lnTo>
                  <a:lnTo>
                    <a:pt x="535" y="247"/>
                  </a:lnTo>
                  <a:lnTo>
                    <a:pt x="540" y="247"/>
                  </a:lnTo>
                  <a:lnTo>
                    <a:pt x="544" y="247"/>
                  </a:lnTo>
                  <a:lnTo>
                    <a:pt x="549" y="251"/>
                  </a:lnTo>
                  <a:lnTo>
                    <a:pt x="554" y="251"/>
                  </a:lnTo>
                  <a:lnTo>
                    <a:pt x="558" y="251"/>
                  </a:lnTo>
                  <a:lnTo>
                    <a:pt x="563" y="251"/>
                  </a:lnTo>
                  <a:lnTo>
                    <a:pt x="568" y="251"/>
                  </a:lnTo>
                  <a:lnTo>
                    <a:pt x="572" y="251"/>
                  </a:lnTo>
                  <a:lnTo>
                    <a:pt x="577" y="251"/>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6" name="Freeform 75"/>
            <p:cNvSpPr>
              <a:spLocks/>
            </p:cNvSpPr>
            <p:nvPr/>
          </p:nvSpPr>
          <p:spPr bwMode="auto">
            <a:xfrm>
              <a:off x="2962344" y="2884199"/>
              <a:ext cx="1057171" cy="30159"/>
            </a:xfrm>
            <a:custGeom>
              <a:avLst/>
              <a:gdLst>
                <a:gd name="T0" fmla="*/ 2147483647 w 666"/>
                <a:gd name="T1" fmla="*/ 0 h 19"/>
                <a:gd name="T2" fmla="*/ 2147483647 w 666"/>
                <a:gd name="T3" fmla="*/ 0 h 19"/>
                <a:gd name="T4" fmla="*/ 2147483647 w 666"/>
                <a:gd name="T5" fmla="*/ 2147483647 h 19"/>
                <a:gd name="T6" fmla="*/ 2147483647 w 666"/>
                <a:gd name="T7" fmla="*/ 2147483647 h 19"/>
                <a:gd name="T8" fmla="*/ 2147483647 w 666"/>
                <a:gd name="T9" fmla="*/ 2147483647 h 19"/>
                <a:gd name="T10" fmla="*/ 2147483647 w 666"/>
                <a:gd name="T11" fmla="*/ 2147483647 h 19"/>
                <a:gd name="T12" fmla="*/ 2147483647 w 666"/>
                <a:gd name="T13" fmla="*/ 2147483647 h 19"/>
                <a:gd name="T14" fmla="*/ 2147483647 w 666"/>
                <a:gd name="T15" fmla="*/ 2147483647 h 19"/>
                <a:gd name="T16" fmla="*/ 2147483647 w 666"/>
                <a:gd name="T17" fmla="*/ 2147483647 h 19"/>
                <a:gd name="T18" fmla="*/ 2147483647 w 666"/>
                <a:gd name="T19" fmla="*/ 2147483647 h 19"/>
                <a:gd name="T20" fmla="*/ 2147483647 w 666"/>
                <a:gd name="T21" fmla="*/ 2147483647 h 19"/>
                <a:gd name="T22" fmla="*/ 2147483647 w 666"/>
                <a:gd name="T23" fmla="*/ 2147483647 h 19"/>
                <a:gd name="T24" fmla="*/ 2147483647 w 666"/>
                <a:gd name="T25" fmla="*/ 2147483647 h 19"/>
                <a:gd name="T26" fmla="*/ 2147483647 w 666"/>
                <a:gd name="T27" fmla="*/ 2147483647 h 19"/>
                <a:gd name="T28" fmla="*/ 2147483647 w 666"/>
                <a:gd name="T29" fmla="*/ 2147483647 h 19"/>
                <a:gd name="T30" fmla="*/ 2147483647 w 666"/>
                <a:gd name="T31" fmla="*/ 2147483647 h 19"/>
                <a:gd name="T32" fmla="*/ 2147483647 w 666"/>
                <a:gd name="T33" fmla="*/ 2147483647 h 19"/>
                <a:gd name="T34" fmla="*/ 2147483647 w 666"/>
                <a:gd name="T35" fmla="*/ 2147483647 h 19"/>
                <a:gd name="T36" fmla="*/ 2147483647 w 666"/>
                <a:gd name="T37" fmla="*/ 2147483647 h 19"/>
                <a:gd name="T38" fmla="*/ 2147483647 w 666"/>
                <a:gd name="T39" fmla="*/ 2147483647 h 19"/>
                <a:gd name="T40" fmla="*/ 2147483647 w 666"/>
                <a:gd name="T41" fmla="*/ 2147483647 h 19"/>
                <a:gd name="T42" fmla="*/ 2147483647 w 666"/>
                <a:gd name="T43" fmla="*/ 2147483647 h 19"/>
                <a:gd name="T44" fmla="*/ 2147483647 w 666"/>
                <a:gd name="T45" fmla="*/ 2147483647 h 19"/>
                <a:gd name="T46" fmla="*/ 2147483647 w 666"/>
                <a:gd name="T47" fmla="*/ 2147483647 h 19"/>
                <a:gd name="T48" fmla="*/ 2147483647 w 666"/>
                <a:gd name="T49" fmla="*/ 2147483647 h 19"/>
                <a:gd name="T50" fmla="*/ 2147483647 w 666"/>
                <a:gd name="T51" fmla="*/ 2147483647 h 19"/>
                <a:gd name="T52" fmla="*/ 2147483647 w 666"/>
                <a:gd name="T53" fmla="*/ 2147483647 h 19"/>
                <a:gd name="T54" fmla="*/ 2147483647 w 666"/>
                <a:gd name="T55" fmla="*/ 2147483647 h 19"/>
                <a:gd name="T56" fmla="*/ 2147483647 w 666"/>
                <a:gd name="T57" fmla="*/ 2147483647 h 19"/>
                <a:gd name="T58" fmla="*/ 2147483647 w 666"/>
                <a:gd name="T59" fmla="*/ 2147483647 h 19"/>
                <a:gd name="T60" fmla="*/ 2147483647 w 666"/>
                <a:gd name="T61" fmla="*/ 2147483647 h 19"/>
                <a:gd name="T62" fmla="*/ 2147483647 w 666"/>
                <a:gd name="T63" fmla="*/ 2147483647 h 19"/>
                <a:gd name="T64" fmla="*/ 2147483647 w 666"/>
                <a:gd name="T65" fmla="*/ 2147483647 h 19"/>
                <a:gd name="T66" fmla="*/ 2147483647 w 666"/>
                <a:gd name="T67" fmla="*/ 2147483647 h 19"/>
                <a:gd name="T68" fmla="*/ 2147483647 w 666"/>
                <a:gd name="T69" fmla="*/ 2147483647 h 19"/>
                <a:gd name="T70" fmla="*/ 2147483647 w 666"/>
                <a:gd name="T71" fmla="*/ 2147483647 h 19"/>
                <a:gd name="T72" fmla="*/ 2147483647 w 666"/>
                <a:gd name="T73" fmla="*/ 2147483647 h 19"/>
                <a:gd name="T74" fmla="*/ 2147483647 w 666"/>
                <a:gd name="T75" fmla="*/ 2147483647 h 19"/>
                <a:gd name="T76" fmla="*/ 2147483647 w 666"/>
                <a:gd name="T77" fmla="*/ 2147483647 h 19"/>
                <a:gd name="T78" fmla="*/ 2147483647 w 666"/>
                <a:gd name="T79" fmla="*/ 2147483647 h 19"/>
                <a:gd name="T80" fmla="*/ 2147483647 w 666"/>
                <a:gd name="T81" fmla="*/ 2147483647 h 19"/>
                <a:gd name="T82" fmla="*/ 2147483647 w 666"/>
                <a:gd name="T83" fmla="*/ 2147483647 h 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66" h="19">
                  <a:moveTo>
                    <a:pt x="0" y="0"/>
                  </a:moveTo>
                  <a:lnTo>
                    <a:pt x="5" y="0"/>
                  </a:lnTo>
                  <a:lnTo>
                    <a:pt x="9" y="0"/>
                  </a:lnTo>
                  <a:lnTo>
                    <a:pt x="14" y="0"/>
                  </a:lnTo>
                  <a:lnTo>
                    <a:pt x="19" y="0"/>
                  </a:lnTo>
                  <a:lnTo>
                    <a:pt x="23" y="0"/>
                  </a:lnTo>
                  <a:lnTo>
                    <a:pt x="28" y="5"/>
                  </a:lnTo>
                  <a:lnTo>
                    <a:pt x="33" y="5"/>
                  </a:lnTo>
                  <a:lnTo>
                    <a:pt x="37" y="5"/>
                  </a:lnTo>
                  <a:lnTo>
                    <a:pt x="42" y="5"/>
                  </a:lnTo>
                  <a:lnTo>
                    <a:pt x="47" y="5"/>
                  </a:lnTo>
                  <a:lnTo>
                    <a:pt x="51" y="5"/>
                  </a:lnTo>
                  <a:lnTo>
                    <a:pt x="56" y="5"/>
                  </a:lnTo>
                  <a:lnTo>
                    <a:pt x="61" y="5"/>
                  </a:lnTo>
                  <a:lnTo>
                    <a:pt x="65" y="5"/>
                  </a:lnTo>
                  <a:lnTo>
                    <a:pt x="70" y="5"/>
                  </a:lnTo>
                  <a:lnTo>
                    <a:pt x="75" y="5"/>
                  </a:lnTo>
                  <a:lnTo>
                    <a:pt x="79" y="5"/>
                  </a:lnTo>
                  <a:lnTo>
                    <a:pt x="84" y="5"/>
                  </a:lnTo>
                  <a:lnTo>
                    <a:pt x="89" y="5"/>
                  </a:lnTo>
                  <a:lnTo>
                    <a:pt x="93" y="5"/>
                  </a:lnTo>
                  <a:lnTo>
                    <a:pt x="98" y="5"/>
                  </a:lnTo>
                  <a:lnTo>
                    <a:pt x="102" y="5"/>
                  </a:lnTo>
                  <a:lnTo>
                    <a:pt x="107" y="10"/>
                  </a:lnTo>
                  <a:lnTo>
                    <a:pt x="112" y="10"/>
                  </a:lnTo>
                  <a:lnTo>
                    <a:pt x="116" y="10"/>
                  </a:lnTo>
                  <a:lnTo>
                    <a:pt x="121" y="10"/>
                  </a:lnTo>
                  <a:lnTo>
                    <a:pt x="126" y="10"/>
                  </a:lnTo>
                  <a:lnTo>
                    <a:pt x="130" y="10"/>
                  </a:lnTo>
                  <a:lnTo>
                    <a:pt x="135" y="10"/>
                  </a:lnTo>
                  <a:lnTo>
                    <a:pt x="140" y="10"/>
                  </a:lnTo>
                  <a:lnTo>
                    <a:pt x="144" y="10"/>
                  </a:lnTo>
                  <a:lnTo>
                    <a:pt x="149" y="10"/>
                  </a:lnTo>
                  <a:lnTo>
                    <a:pt x="154" y="10"/>
                  </a:lnTo>
                  <a:lnTo>
                    <a:pt x="158" y="10"/>
                  </a:lnTo>
                  <a:lnTo>
                    <a:pt x="163" y="10"/>
                  </a:lnTo>
                  <a:lnTo>
                    <a:pt x="168" y="10"/>
                  </a:lnTo>
                  <a:lnTo>
                    <a:pt x="172" y="10"/>
                  </a:lnTo>
                  <a:lnTo>
                    <a:pt x="177" y="10"/>
                  </a:lnTo>
                  <a:lnTo>
                    <a:pt x="182" y="10"/>
                  </a:lnTo>
                  <a:lnTo>
                    <a:pt x="186" y="10"/>
                  </a:lnTo>
                  <a:lnTo>
                    <a:pt x="191" y="10"/>
                  </a:lnTo>
                  <a:lnTo>
                    <a:pt x="196" y="10"/>
                  </a:lnTo>
                  <a:lnTo>
                    <a:pt x="200" y="10"/>
                  </a:lnTo>
                  <a:lnTo>
                    <a:pt x="205" y="10"/>
                  </a:lnTo>
                  <a:lnTo>
                    <a:pt x="210" y="10"/>
                  </a:lnTo>
                  <a:lnTo>
                    <a:pt x="214" y="10"/>
                  </a:lnTo>
                  <a:lnTo>
                    <a:pt x="219" y="10"/>
                  </a:lnTo>
                  <a:lnTo>
                    <a:pt x="224" y="14"/>
                  </a:lnTo>
                  <a:lnTo>
                    <a:pt x="228" y="14"/>
                  </a:lnTo>
                  <a:lnTo>
                    <a:pt x="233" y="14"/>
                  </a:lnTo>
                  <a:lnTo>
                    <a:pt x="238" y="14"/>
                  </a:lnTo>
                  <a:lnTo>
                    <a:pt x="242" y="14"/>
                  </a:lnTo>
                  <a:lnTo>
                    <a:pt x="247" y="14"/>
                  </a:lnTo>
                  <a:lnTo>
                    <a:pt x="252" y="14"/>
                  </a:lnTo>
                  <a:lnTo>
                    <a:pt x="256" y="14"/>
                  </a:lnTo>
                  <a:lnTo>
                    <a:pt x="261" y="14"/>
                  </a:lnTo>
                  <a:lnTo>
                    <a:pt x="265" y="14"/>
                  </a:lnTo>
                  <a:lnTo>
                    <a:pt x="270" y="14"/>
                  </a:lnTo>
                  <a:lnTo>
                    <a:pt x="275" y="14"/>
                  </a:lnTo>
                  <a:lnTo>
                    <a:pt x="279" y="14"/>
                  </a:lnTo>
                  <a:lnTo>
                    <a:pt x="284" y="14"/>
                  </a:lnTo>
                  <a:lnTo>
                    <a:pt x="289" y="14"/>
                  </a:lnTo>
                  <a:lnTo>
                    <a:pt x="293" y="14"/>
                  </a:lnTo>
                  <a:lnTo>
                    <a:pt x="298" y="14"/>
                  </a:lnTo>
                  <a:lnTo>
                    <a:pt x="303" y="14"/>
                  </a:lnTo>
                  <a:lnTo>
                    <a:pt x="307" y="14"/>
                  </a:lnTo>
                  <a:lnTo>
                    <a:pt x="312" y="14"/>
                  </a:lnTo>
                  <a:lnTo>
                    <a:pt x="317" y="14"/>
                  </a:lnTo>
                  <a:lnTo>
                    <a:pt x="321" y="14"/>
                  </a:lnTo>
                  <a:lnTo>
                    <a:pt x="326" y="14"/>
                  </a:lnTo>
                  <a:lnTo>
                    <a:pt x="331" y="14"/>
                  </a:lnTo>
                  <a:lnTo>
                    <a:pt x="335" y="14"/>
                  </a:lnTo>
                  <a:lnTo>
                    <a:pt x="340" y="14"/>
                  </a:lnTo>
                  <a:lnTo>
                    <a:pt x="345" y="14"/>
                  </a:lnTo>
                  <a:lnTo>
                    <a:pt x="349" y="14"/>
                  </a:lnTo>
                  <a:lnTo>
                    <a:pt x="354" y="14"/>
                  </a:lnTo>
                  <a:lnTo>
                    <a:pt x="359" y="14"/>
                  </a:lnTo>
                  <a:lnTo>
                    <a:pt x="363" y="14"/>
                  </a:lnTo>
                  <a:lnTo>
                    <a:pt x="368" y="14"/>
                  </a:lnTo>
                  <a:lnTo>
                    <a:pt x="373" y="14"/>
                  </a:lnTo>
                  <a:lnTo>
                    <a:pt x="377" y="14"/>
                  </a:lnTo>
                  <a:lnTo>
                    <a:pt x="382" y="14"/>
                  </a:lnTo>
                  <a:lnTo>
                    <a:pt x="387" y="14"/>
                  </a:lnTo>
                  <a:lnTo>
                    <a:pt x="396" y="14"/>
                  </a:lnTo>
                  <a:lnTo>
                    <a:pt x="401" y="14"/>
                  </a:lnTo>
                  <a:lnTo>
                    <a:pt x="405" y="14"/>
                  </a:lnTo>
                  <a:lnTo>
                    <a:pt x="410" y="14"/>
                  </a:lnTo>
                  <a:lnTo>
                    <a:pt x="415" y="14"/>
                  </a:lnTo>
                  <a:lnTo>
                    <a:pt x="419" y="14"/>
                  </a:lnTo>
                  <a:lnTo>
                    <a:pt x="428" y="14"/>
                  </a:lnTo>
                  <a:lnTo>
                    <a:pt x="433" y="14"/>
                  </a:lnTo>
                  <a:lnTo>
                    <a:pt x="438" y="14"/>
                  </a:lnTo>
                  <a:lnTo>
                    <a:pt x="442" y="14"/>
                  </a:lnTo>
                  <a:lnTo>
                    <a:pt x="452" y="14"/>
                  </a:lnTo>
                  <a:lnTo>
                    <a:pt x="456" y="14"/>
                  </a:lnTo>
                  <a:lnTo>
                    <a:pt x="461" y="14"/>
                  </a:lnTo>
                  <a:lnTo>
                    <a:pt x="466" y="14"/>
                  </a:lnTo>
                  <a:lnTo>
                    <a:pt x="475" y="14"/>
                  </a:lnTo>
                  <a:lnTo>
                    <a:pt x="480" y="14"/>
                  </a:lnTo>
                  <a:lnTo>
                    <a:pt x="484" y="14"/>
                  </a:lnTo>
                  <a:lnTo>
                    <a:pt x="494" y="14"/>
                  </a:lnTo>
                  <a:lnTo>
                    <a:pt x="498" y="14"/>
                  </a:lnTo>
                  <a:lnTo>
                    <a:pt x="503" y="14"/>
                  </a:lnTo>
                  <a:lnTo>
                    <a:pt x="512" y="14"/>
                  </a:lnTo>
                  <a:lnTo>
                    <a:pt x="517" y="14"/>
                  </a:lnTo>
                  <a:lnTo>
                    <a:pt x="526" y="14"/>
                  </a:lnTo>
                  <a:lnTo>
                    <a:pt x="531" y="14"/>
                  </a:lnTo>
                  <a:lnTo>
                    <a:pt x="536" y="14"/>
                  </a:lnTo>
                  <a:lnTo>
                    <a:pt x="545" y="14"/>
                  </a:lnTo>
                  <a:lnTo>
                    <a:pt x="550" y="14"/>
                  </a:lnTo>
                  <a:lnTo>
                    <a:pt x="559" y="19"/>
                  </a:lnTo>
                  <a:lnTo>
                    <a:pt x="564" y="19"/>
                  </a:lnTo>
                  <a:lnTo>
                    <a:pt x="568" y="19"/>
                  </a:lnTo>
                  <a:lnTo>
                    <a:pt x="578" y="19"/>
                  </a:lnTo>
                  <a:lnTo>
                    <a:pt x="582" y="19"/>
                  </a:lnTo>
                  <a:lnTo>
                    <a:pt x="591" y="19"/>
                  </a:lnTo>
                  <a:lnTo>
                    <a:pt x="596" y="19"/>
                  </a:lnTo>
                  <a:lnTo>
                    <a:pt x="605" y="19"/>
                  </a:lnTo>
                  <a:lnTo>
                    <a:pt x="610" y="19"/>
                  </a:lnTo>
                  <a:lnTo>
                    <a:pt x="615" y="19"/>
                  </a:lnTo>
                  <a:lnTo>
                    <a:pt x="624" y="19"/>
                  </a:lnTo>
                  <a:lnTo>
                    <a:pt x="629" y="19"/>
                  </a:lnTo>
                  <a:lnTo>
                    <a:pt x="638" y="19"/>
                  </a:lnTo>
                  <a:lnTo>
                    <a:pt x="643" y="19"/>
                  </a:lnTo>
                  <a:lnTo>
                    <a:pt x="652" y="19"/>
                  </a:lnTo>
                  <a:lnTo>
                    <a:pt x="657" y="19"/>
                  </a:lnTo>
                  <a:lnTo>
                    <a:pt x="666" y="19"/>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7" name="Freeform 76"/>
            <p:cNvSpPr>
              <a:spLocks/>
            </p:cNvSpPr>
            <p:nvPr/>
          </p:nvSpPr>
          <p:spPr bwMode="auto">
            <a:xfrm>
              <a:off x="4019516" y="2914359"/>
              <a:ext cx="147624" cy="0"/>
            </a:xfrm>
            <a:custGeom>
              <a:avLst/>
              <a:gdLst>
                <a:gd name="T0" fmla="*/ 0 w 93"/>
                <a:gd name="T1" fmla="*/ 2147483647 w 93"/>
                <a:gd name="T2" fmla="*/ 2147483647 w 93"/>
                <a:gd name="T3" fmla="*/ 2147483647 w 93"/>
                <a:gd name="T4" fmla="*/ 2147483647 w 93"/>
                <a:gd name="T5" fmla="*/ 2147483647 w 93"/>
                <a:gd name="T6" fmla="*/ 2147483647 w 93"/>
                <a:gd name="T7" fmla="*/ 2147483647 w 93"/>
                <a:gd name="T8" fmla="*/ 2147483647 w 93"/>
                <a:gd name="T9" fmla="*/ 2147483647 w 93"/>
                <a:gd name="T10" fmla="*/ 2147483647 w 93"/>
                <a:gd name="T11" fmla="*/ 2147483647 w 93"/>
                <a:gd name="T12" fmla="*/ 2147483647 w 93"/>
                <a:gd name="T13" fmla="*/ 2147483647 w 93"/>
                <a:gd name="T14" fmla="*/ 0 60000 65536"/>
                <a:gd name="T15" fmla="*/ 0 60000 65536"/>
                <a:gd name="T16" fmla="*/ 0 60000 65536"/>
                <a:gd name="T17" fmla="*/ 0 60000 655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60000 65536"/>
              </a:gdLst>
              <a:ahLst/>
              <a:cxnLst>
                <a:cxn ang="T14">
                  <a:pos x="T0" y="0"/>
                </a:cxn>
                <a:cxn ang="T15">
                  <a:pos x="T1" y="0"/>
                </a:cxn>
                <a:cxn ang="T16">
                  <a:pos x="T2" y="0"/>
                </a:cxn>
                <a:cxn ang="T17">
                  <a:pos x="T3" y="0"/>
                </a:cxn>
                <a:cxn ang="T18">
                  <a:pos x="T4" y="0"/>
                </a:cxn>
                <a:cxn ang="T19">
                  <a:pos x="T5" y="0"/>
                </a:cxn>
                <a:cxn ang="T20">
                  <a:pos x="T6" y="0"/>
                </a:cxn>
                <a:cxn ang="T21">
                  <a:pos x="T7" y="0"/>
                </a:cxn>
                <a:cxn ang="T22">
                  <a:pos x="T8" y="0"/>
                </a:cxn>
                <a:cxn ang="T23">
                  <a:pos x="T9" y="0"/>
                </a:cxn>
                <a:cxn ang="T24">
                  <a:pos x="T10" y="0"/>
                </a:cxn>
                <a:cxn ang="T25">
                  <a:pos x="T11" y="0"/>
                </a:cxn>
                <a:cxn ang="T26">
                  <a:pos x="T12" y="0"/>
                </a:cxn>
                <a:cxn ang="T27">
                  <a:pos x="T13" y="0"/>
                </a:cxn>
              </a:cxnLst>
              <a:rect l="0" t="0" r="r" b="b"/>
              <a:pathLst>
                <a:path w="93">
                  <a:moveTo>
                    <a:pt x="0" y="0"/>
                  </a:moveTo>
                  <a:lnTo>
                    <a:pt x="5" y="0"/>
                  </a:lnTo>
                  <a:lnTo>
                    <a:pt x="14" y="0"/>
                  </a:lnTo>
                  <a:lnTo>
                    <a:pt x="19" y="0"/>
                  </a:lnTo>
                  <a:lnTo>
                    <a:pt x="28" y="0"/>
                  </a:lnTo>
                  <a:lnTo>
                    <a:pt x="33" y="0"/>
                  </a:lnTo>
                  <a:lnTo>
                    <a:pt x="42" y="0"/>
                  </a:lnTo>
                  <a:lnTo>
                    <a:pt x="47" y="0"/>
                  </a:lnTo>
                  <a:lnTo>
                    <a:pt x="56" y="0"/>
                  </a:lnTo>
                  <a:lnTo>
                    <a:pt x="61" y="0"/>
                  </a:lnTo>
                  <a:lnTo>
                    <a:pt x="70" y="0"/>
                  </a:lnTo>
                  <a:lnTo>
                    <a:pt x="75" y="0"/>
                  </a:lnTo>
                  <a:lnTo>
                    <a:pt x="84" y="0"/>
                  </a:lnTo>
                  <a:lnTo>
                    <a:pt x="93" y="0"/>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86" name="Group 585"/>
          <p:cNvGrpSpPr>
            <a:grpSpLocks/>
          </p:cNvGrpSpPr>
          <p:nvPr/>
        </p:nvGrpSpPr>
        <p:grpSpPr bwMode="auto">
          <a:xfrm>
            <a:off x="5751513" y="1143000"/>
            <a:ext cx="3030537" cy="2130425"/>
            <a:chOff x="5773659" y="855641"/>
            <a:chExt cx="3030213" cy="2130196"/>
          </a:xfrm>
        </p:grpSpPr>
        <p:sp>
          <p:nvSpPr>
            <p:cNvPr id="16510" name="Freeform 73"/>
            <p:cNvSpPr>
              <a:spLocks/>
            </p:cNvSpPr>
            <p:nvPr/>
          </p:nvSpPr>
          <p:spPr bwMode="auto">
            <a:xfrm>
              <a:off x="5773659" y="855641"/>
              <a:ext cx="768268" cy="1663521"/>
            </a:xfrm>
            <a:custGeom>
              <a:avLst/>
              <a:gdLst>
                <a:gd name="T0" fmla="*/ 2147483647 w 484"/>
                <a:gd name="T1" fmla="*/ 2147483647 h 1048"/>
                <a:gd name="T2" fmla="*/ 2147483647 w 484"/>
                <a:gd name="T3" fmla="*/ 2147483647 h 1048"/>
                <a:gd name="T4" fmla="*/ 2147483647 w 484"/>
                <a:gd name="T5" fmla="*/ 2147483647 h 1048"/>
                <a:gd name="T6" fmla="*/ 2147483647 w 484"/>
                <a:gd name="T7" fmla="*/ 2147483647 h 1048"/>
                <a:gd name="T8" fmla="*/ 2147483647 w 484"/>
                <a:gd name="T9" fmla="*/ 2147483647 h 1048"/>
                <a:gd name="T10" fmla="*/ 2147483647 w 484"/>
                <a:gd name="T11" fmla="*/ 2147483647 h 1048"/>
                <a:gd name="T12" fmla="*/ 2147483647 w 484"/>
                <a:gd name="T13" fmla="*/ 2147483647 h 1048"/>
                <a:gd name="T14" fmla="*/ 2147483647 w 484"/>
                <a:gd name="T15" fmla="*/ 2147483647 h 1048"/>
                <a:gd name="T16" fmla="*/ 2147483647 w 484"/>
                <a:gd name="T17" fmla="*/ 2147483647 h 1048"/>
                <a:gd name="T18" fmla="*/ 2147483647 w 484"/>
                <a:gd name="T19" fmla="*/ 2147483647 h 1048"/>
                <a:gd name="T20" fmla="*/ 2147483647 w 484"/>
                <a:gd name="T21" fmla="*/ 2147483647 h 1048"/>
                <a:gd name="T22" fmla="*/ 2147483647 w 484"/>
                <a:gd name="T23" fmla="*/ 2147483647 h 1048"/>
                <a:gd name="T24" fmla="*/ 2147483647 w 484"/>
                <a:gd name="T25" fmla="*/ 2147483647 h 1048"/>
                <a:gd name="T26" fmla="*/ 2147483647 w 484"/>
                <a:gd name="T27" fmla="*/ 2147483647 h 1048"/>
                <a:gd name="T28" fmla="*/ 2147483647 w 484"/>
                <a:gd name="T29" fmla="*/ 2147483647 h 1048"/>
                <a:gd name="T30" fmla="*/ 2147483647 w 484"/>
                <a:gd name="T31" fmla="*/ 2147483647 h 1048"/>
                <a:gd name="T32" fmla="*/ 2147483647 w 484"/>
                <a:gd name="T33" fmla="*/ 2147483647 h 1048"/>
                <a:gd name="T34" fmla="*/ 2147483647 w 484"/>
                <a:gd name="T35" fmla="*/ 2147483647 h 1048"/>
                <a:gd name="T36" fmla="*/ 2147483647 w 484"/>
                <a:gd name="T37" fmla="*/ 2147483647 h 1048"/>
                <a:gd name="T38" fmla="*/ 2147483647 w 484"/>
                <a:gd name="T39" fmla="*/ 2147483647 h 1048"/>
                <a:gd name="T40" fmla="*/ 2147483647 w 484"/>
                <a:gd name="T41" fmla="*/ 2147483647 h 1048"/>
                <a:gd name="T42" fmla="*/ 2147483647 w 484"/>
                <a:gd name="T43" fmla="*/ 2147483647 h 1048"/>
                <a:gd name="T44" fmla="*/ 2147483647 w 484"/>
                <a:gd name="T45" fmla="*/ 2147483647 h 1048"/>
                <a:gd name="T46" fmla="*/ 2147483647 w 484"/>
                <a:gd name="T47" fmla="*/ 2147483647 h 1048"/>
                <a:gd name="T48" fmla="*/ 2147483647 w 484"/>
                <a:gd name="T49" fmla="*/ 2147483647 h 1048"/>
                <a:gd name="T50" fmla="*/ 2147483647 w 484"/>
                <a:gd name="T51" fmla="*/ 2147483647 h 1048"/>
                <a:gd name="T52" fmla="*/ 2147483647 w 484"/>
                <a:gd name="T53" fmla="*/ 2147483647 h 1048"/>
                <a:gd name="T54" fmla="*/ 2147483647 w 484"/>
                <a:gd name="T55" fmla="*/ 2147483647 h 1048"/>
                <a:gd name="T56" fmla="*/ 2147483647 w 484"/>
                <a:gd name="T57" fmla="*/ 2147483647 h 1048"/>
                <a:gd name="T58" fmla="*/ 2147483647 w 484"/>
                <a:gd name="T59" fmla="*/ 2147483647 h 1048"/>
                <a:gd name="T60" fmla="*/ 2147483647 w 484"/>
                <a:gd name="T61" fmla="*/ 2147483647 h 1048"/>
                <a:gd name="T62" fmla="*/ 2147483647 w 484"/>
                <a:gd name="T63" fmla="*/ 2147483647 h 1048"/>
                <a:gd name="T64" fmla="*/ 2147483647 w 484"/>
                <a:gd name="T65" fmla="*/ 2147483647 h 1048"/>
                <a:gd name="T66" fmla="*/ 2147483647 w 484"/>
                <a:gd name="T67" fmla="*/ 2147483647 h 1048"/>
                <a:gd name="T68" fmla="*/ 2147483647 w 484"/>
                <a:gd name="T69" fmla="*/ 2147483647 h 1048"/>
                <a:gd name="T70" fmla="*/ 2147483647 w 484"/>
                <a:gd name="T71" fmla="*/ 2147483647 h 1048"/>
                <a:gd name="T72" fmla="*/ 2147483647 w 484"/>
                <a:gd name="T73" fmla="*/ 2147483647 h 1048"/>
                <a:gd name="T74" fmla="*/ 2147483647 w 484"/>
                <a:gd name="T75" fmla="*/ 2147483647 h 1048"/>
                <a:gd name="T76" fmla="*/ 2147483647 w 484"/>
                <a:gd name="T77" fmla="*/ 2147483647 h 1048"/>
                <a:gd name="T78" fmla="*/ 2147483647 w 484"/>
                <a:gd name="T79" fmla="*/ 2147483647 h 1048"/>
                <a:gd name="T80" fmla="*/ 2147483647 w 484"/>
                <a:gd name="T81" fmla="*/ 2147483647 h 1048"/>
                <a:gd name="T82" fmla="*/ 2147483647 w 484"/>
                <a:gd name="T83" fmla="*/ 2147483647 h 10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4" h="1048">
                  <a:moveTo>
                    <a:pt x="0" y="0"/>
                  </a:moveTo>
                  <a:lnTo>
                    <a:pt x="144" y="0"/>
                  </a:lnTo>
                  <a:lnTo>
                    <a:pt x="144" y="19"/>
                  </a:lnTo>
                  <a:lnTo>
                    <a:pt x="149" y="24"/>
                  </a:lnTo>
                  <a:lnTo>
                    <a:pt x="149" y="61"/>
                  </a:lnTo>
                  <a:lnTo>
                    <a:pt x="153" y="66"/>
                  </a:lnTo>
                  <a:lnTo>
                    <a:pt x="153" y="98"/>
                  </a:lnTo>
                  <a:lnTo>
                    <a:pt x="158" y="103"/>
                  </a:lnTo>
                  <a:lnTo>
                    <a:pt x="158" y="126"/>
                  </a:lnTo>
                  <a:lnTo>
                    <a:pt x="163" y="131"/>
                  </a:lnTo>
                  <a:lnTo>
                    <a:pt x="163" y="154"/>
                  </a:lnTo>
                  <a:lnTo>
                    <a:pt x="167" y="159"/>
                  </a:lnTo>
                  <a:lnTo>
                    <a:pt x="167" y="182"/>
                  </a:lnTo>
                  <a:lnTo>
                    <a:pt x="172" y="187"/>
                  </a:lnTo>
                  <a:lnTo>
                    <a:pt x="172" y="205"/>
                  </a:lnTo>
                  <a:lnTo>
                    <a:pt x="177" y="210"/>
                  </a:lnTo>
                  <a:lnTo>
                    <a:pt x="177" y="229"/>
                  </a:lnTo>
                  <a:lnTo>
                    <a:pt x="181" y="233"/>
                  </a:lnTo>
                  <a:lnTo>
                    <a:pt x="181" y="252"/>
                  </a:lnTo>
                  <a:lnTo>
                    <a:pt x="186" y="257"/>
                  </a:lnTo>
                  <a:lnTo>
                    <a:pt x="186" y="275"/>
                  </a:lnTo>
                  <a:lnTo>
                    <a:pt x="191" y="280"/>
                  </a:lnTo>
                  <a:lnTo>
                    <a:pt x="191" y="294"/>
                  </a:lnTo>
                  <a:lnTo>
                    <a:pt x="195" y="298"/>
                  </a:lnTo>
                  <a:lnTo>
                    <a:pt x="195" y="312"/>
                  </a:lnTo>
                  <a:lnTo>
                    <a:pt x="200" y="317"/>
                  </a:lnTo>
                  <a:lnTo>
                    <a:pt x="200" y="336"/>
                  </a:lnTo>
                  <a:lnTo>
                    <a:pt x="205" y="340"/>
                  </a:lnTo>
                  <a:lnTo>
                    <a:pt x="205" y="354"/>
                  </a:lnTo>
                  <a:lnTo>
                    <a:pt x="209" y="359"/>
                  </a:lnTo>
                  <a:lnTo>
                    <a:pt x="209" y="373"/>
                  </a:lnTo>
                  <a:lnTo>
                    <a:pt x="214" y="378"/>
                  </a:lnTo>
                  <a:lnTo>
                    <a:pt x="214" y="392"/>
                  </a:lnTo>
                  <a:lnTo>
                    <a:pt x="219" y="396"/>
                  </a:lnTo>
                  <a:lnTo>
                    <a:pt x="219" y="410"/>
                  </a:lnTo>
                  <a:lnTo>
                    <a:pt x="223" y="415"/>
                  </a:lnTo>
                  <a:lnTo>
                    <a:pt x="223" y="424"/>
                  </a:lnTo>
                  <a:lnTo>
                    <a:pt x="228" y="429"/>
                  </a:lnTo>
                  <a:lnTo>
                    <a:pt x="228" y="443"/>
                  </a:lnTo>
                  <a:lnTo>
                    <a:pt x="233" y="447"/>
                  </a:lnTo>
                  <a:lnTo>
                    <a:pt x="233" y="461"/>
                  </a:lnTo>
                  <a:lnTo>
                    <a:pt x="237" y="466"/>
                  </a:lnTo>
                  <a:lnTo>
                    <a:pt x="237" y="480"/>
                  </a:lnTo>
                  <a:lnTo>
                    <a:pt x="242" y="485"/>
                  </a:lnTo>
                  <a:lnTo>
                    <a:pt x="242" y="494"/>
                  </a:lnTo>
                  <a:lnTo>
                    <a:pt x="247" y="499"/>
                  </a:lnTo>
                  <a:lnTo>
                    <a:pt x="247" y="513"/>
                  </a:lnTo>
                  <a:lnTo>
                    <a:pt x="251" y="517"/>
                  </a:lnTo>
                  <a:lnTo>
                    <a:pt x="251" y="527"/>
                  </a:lnTo>
                  <a:lnTo>
                    <a:pt x="256" y="531"/>
                  </a:lnTo>
                  <a:lnTo>
                    <a:pt x="256" y="541"/>
                  </a:lnTo>
                  <a:lnTo>
                    <a:pt x="261" y="545"/>
                  </a:lnTo>
                  <a:lnTo>
                    <a:pt x="261" y="559"/>
                  </a:lnTo>
                  <a:lnTo>
                    <a:pt x="265" y="564"/>
                  </a:lnTo>
                  <a:lnTo>
                    <a:pt x="265" y="573"/>
                  </a:lnTo>
                  <a:lnTo>
                    <a:pt x="270" y="578"/>
                  </a:lnTo>
                  <a:lnTo>
                    <a:pt x="270" y="587"/>
                  </a:lnTo>
                  <a:lnTo>
                    <a:pt x="275" y="592"/>
                  </a:lnTo>
                  <a:lnTo>
                    <a:pt x="275" y="601"/>
                  </a:lnTo>
                  <a:lnTo>
                    <a:pt x="279" y="606"/>
                  </a:lnTo>
                  <a:lnTo>
                    <a:pt x="279" y="615"/>
                  </a:lnTo>
                  <a:lnTo>
                    <a:pt x="284" y="620"/>
                  </a:lnTo>
                  <a:lnTo>
                    <a:pt x="284" y="634"/>
                  </a:lnTo>
                  <a:lnTo>
                    <a:pt x="288" y="638"/>
                  </a:lnTo>
                  <a:lnTo>
                    <a:pt x="288" y="643"/>
                  </a:lnTo>
                  <a:lnTo>
                    <a:pt x="293" y="648"/>
                  </a:lnTo>
                  <a:lnTo>
                    <a:pt x="293" y="662"/>
                  </a:lnTo>
                  <a:lnTo>
                    <a:pt x="298" y="666"/>
                  </a:lnTo>
                  <a:lnTo>
                    <a:pt x="298" y="671"/>
                  </a:lnTo>
                  <a:lnTo>
                    <a:pt x="302" y="676"/>
                  </a:lnTo>
                  <a:lnTo>
                    <a:pt x="302" y="685"/>
                  </a:lnTo>
                  <a:lnTo>
                    <a:pt x="307" y="690"/>
                  </a:lnTo>
                  <a:lnTo>
                    <a:pt x="307" y="699"/>
                  </a:lnTo>
                  <a:lnTo>
                    <a:pt x="312" y="704"/>
                  </a:lnTo>
                  <a:lnTo>
                    <a:pt x="312" y="713"/>
                  </a:lnTo>
                  <a:lnTo>
                    <a:pt x="316" y="718"/>
                  </a:lnTo>
                  <a:lnTo>
                    <a:pt x="316" y="722"/>
                  </a:lnTo>
                  <a:lnTo>
                    <a:pt x="321" y="727"/>
                  </a:lnTo>
                  <a:lnTo>
                    <a:pt x="321" y="736"/>
                  </a:lnTo>
                  <a:lnTo>
                    <a:pt x="326" y="741"/>
                  </a:lnTo>
                  <a:lnTo>
                    <a:pt x="326" y="746"/>
                  </a:lnTo>
                  <a:lnTo>
                    <a:pt x="330" y="750"/>
                  </a:lnTo>
                  <a:lnTo>
                    <a:pt x="330" y="760"/>
                  </a:lnTo>
                  <a:lnTo>
                    <a:pt x="335" y="764"/>
                  </a:lnTo>
                  <a:lnTo>
                    <a:pt x="335" y="773"/>
                  </a:lnTo>
                  <a:lnTo>
                    <a:pt x="344" y="783"/>
                  </a:lnTo>
                  <a:lnTo>
                    <a:pt x="344" y="792"/>
                  </a:lnTo>
                  <a:lnTo>
                    <a:pt x="349" y="797"/>
                  </a:lnTo>
                  <a:lnTo>
                    <a:pt x="349" y="806"/>
                  </a:lnTo>
                  <a:lnTo>
                    <a:pt x="354" y="811"/>
                  </a:lnTo>
                  <a:lnTo>
                    <a:pt x="354" y="815"/>
                  </a:lnTo>
                  <a:lnTo>
                    <a:pt x="358" y="820"/>
                  </a:lnTo>
                  <a:lnTo>
                    <a:pt x="358" y="829"/>
                  </a:lnTo>
                  <a:lnTo>
                    <a:pt x="363" y="834"/>
                  </a:lnTo>
                  <a:lnTo>
                    <a:pt x="368" y="839"/>
                  </a:lnTo>
                  <a:lnTo>
                    <a:pt x="368" y="848"/>
                  </a:lnTo>
                  <a:lnTo>
                    <a:pt x="372" y="853"/>
                  </a:lnTo>
                  <a:lnTo>
                    <a:pt x="372" y="857"/>
                  </a:lnTo>
                  <a:lnTo>
                    <a:pt x="382" y="867"/>
                  </a:lnTo>
                  <a:lnTo>
                    <a:pt x="382" y="876"/>
                  </a:lnTo>
                  <a:lnTo>
                    <a:pt x="386" y="881"/>
                  </a:lnTo>
                  <a:lnTo>
                    <a:pt x="386" y="885"/>
                  </a:lnTo>
                  <a:lnTo>
                    <a:pt x="391" y="890"/>
                  </a:lnTo>
                  <a:lnTo>
                    <a:pt x="391" y="895"/>
                  </a:lnTo>
                  <a:lnTo>
                    <a:pt x="396" y="899"/>
                  </a:lnTo>
                  <a:lnTo>
                    <a:pt x="396" y="904"/>
                  </a:lnTo>
                  <a:lnTo>
                    <a:pt x="405" y="913"/>
                  </a:lnTo>
                  <a:lnTo>
                    <a:pt x="405" y="923"/>
                  </a:lnTo>
                  <a:lnTo>
                    <a:pt x="414" y="932"/>
                  </a:lnTo>
                  <a:lnTo>
                    <a:pt x="414" y="941"/>
                  </a:lnTo>
                  <a:lnTo>
                    <a:pt x="419" y="946"/>
                  </a:lnTo>
                  <a:lnTo>
                    <a:pt x="424" y="950"/>
                  </a:lnTo>
                  <a:lnTo>
                    <a:pt x="424" y="955"/>
                  </a:lnTo>
                  <a:lnTo>
                    <a:pt x="428" y="960"/>
                  </a:lnTo>
                  <a:lnTo>
                    <a:pt x="433" y="964"/>
                  </a:lnTo>
                  <a:lnTo>
                    <a:pt x="433" y="969"/>
                  </a:lnTo>
                  <a:lnTo>
                    <a:pt x="442" y="978"/>
                  </a:lnTo>
                  <a:lnTo>
                    <a:pt x="442" y="988"/>
                  </a:lnTo>
                  <a:lnTo>
                    <a:pt x="447" y="992"/>
                  </a:lnTo>
                  <a:lnTo>
                    <a:pt x="456" y="1002"/>
                  </a:lnTo>
                  <a:lnTo>
                    <a:pt x="456" y="1006"/>
                  </a:lnTo>
                  <a:lnTo>
                    <a:pt x="461" y="1011"/>
                  </a:lnTo>
                  <a:lnTo>
                    <a:pt x="465" y="1016"/>
                  </a:lnTo>
                  <a:lnTo>
                    <a:pt x="465" y="1025"/>
                  </a:lnTo>
                  <a:lnTo>
                    <a:pt x="470" y="1030"/>
                  </a:lnTo>
                  <a:lnTo>
                    <a:pt x="475" y="1034"/>
                  </a:lnTo>
                  <a:lnTo>
                    <a:pt x="484" y="1044"/>
                  </a:lnTo>
                  <a:lnTo>
                    <a:pt x="484" y="1048"/>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1" name="Freeform 74"/>
            <p:cNvSpPr>
              <a:spLocks/>
            </p:cNvSpPr>
            <p:nvPr/>
          </p:nvSpPr>
          <p:spPr bwMode="auto">
            <a:xfrm>
              <a:off x="6541927" y="2519162"/>
              <a:ext cx="923826" cy="436515"/>
            </a:xfrm>
            <a:custGeom>
              <a:avLst/>
              <a:gdLst>
                <a:gd name="T0" fmla="*/ 2147483647 w 582"/>
                <a:gd name="T1" fmla="*/ 2147483647 h 275"/>
                <a:gd name="T2" fmla="*/ 2147483647 w 582"/>
                <a:gd name="T3" fmla="*/ 2147483647 h 275"/>
                <a:gd name="T4" fmla="*/ 2147483647 w 582"/>
                <a:gd name="T5" fmla="*/ 2147483647 h 275"/>
                <a:gd name="T6" fmla="*/ 2147483647 w 582"/>
                <a:gd name="T7" fmla="*/ 2147483647 h 275"/>
                <a:gd name="T8" fmla="*/ 2147483647 w 582"/>
                <a:gd name="T9" fmla="*/ 2147483647 h 275"/>
                <a:gd name="T10" fmla="*/ 2147483647 w 582"/>
                <a:gd name="T11" fmla="*/ 2147483647 h 275"/>
                <a:gd name="T12" fmla="*/ 2147483647 w 582"/>
                <a:gd name="T13" fmla="*/ 2147483647 h 275"/>
                <a:gd name="T14" fmla="*/ 2147483647 w 582"/>
                <a:gd name="T15" fmla="*/ 2147483647 h 275"/>
                <a:gd name="T16" fmla="*/ 2147483647 w 582"/>
                <a:gd name="T17" fmla="*/ 2147483647 h 275"/>
                <a:gd name="T18" fmla="*/ 2147483647 w 582"/>
                <a:gd name="T19" fmla="*/ 2147483647 h 275"/>
                <a:gd name="T20" fmla="*/ 2147483647 w 582"/>
                <a:gd name="T21" fmla="*/ 2147483647 h 275"/>
                <a:gd name="T22" fmla="*/ 2147483647 w 582"/>
                <a:gd name="T23" fmla="*/ 2147483647 h 275"/>
                <a:gd name="T24" fmla="*/ 2147483647 w 582"/>
                <a:gd name="T25" fmla="*/ 2147483647 h 275"/>
                <a:gd name="T26" fmla="*/ 2147483647 w 582"/>
                <a:gd name="T27" fmla="*/ 2147483647 h 275"/>
                <a:gd name="T28" fmla="*/ 2147483647 w 582"/>
                <a:gd name="T29" fmla="*/ 2147483647 h 275"/>
                <a:gd name="T30" fmla="*/ 2147483647 w 582"/>
                <a:gd name="T31" fmla="*/ 2147483647 h 275"/>
                <a:gd name="T32" fmla="*/ 2147483647 w 582"/>
                <a:gd name="T33" fmla="*/ 2147483647 h 275"/>
                <a:gd name="T34" fmla="*/ 2147483647 w 582"/>
                <a:gd name="T35" fmla="*/ 2147483647 h 275"/>
                <a:gd name="T36" fmla="*/ 2147483647 w 582"/>
                <a:gd name="T37" fmla="*/ 2147483647 h 275"/>
                <a:gd name="T38" fmla="*/ 2147483647 w 582"/>
                <a:gd name="T39" fmla="*/ 2147483647 h 275"/>
                <a:gd name="T40" fmla="*/ 2147483647 w 582"/>
                <a:gd name="T41" fmla="*/ 2147483647 h 275"/>
                <a:gd name="T42" fmla="*/ 2147483647 w 582"/>
                <a:gd name="T43" fmla="*/ 2147483647 h 275"/>
                <a:gd name="T44" fmla="*/ 2147483647 w 582"/>
                <a:gd name="T45" fmla="*/ 2147483647 h 275"/>
                <a:gd name="T46" fmla="*/ 2147483647 w 582"/>
                <a:gd name="T47" fmla="*/ 2147483647 h 275"/>
                <a:gd name="T48" fmla="*/ 2147483647 w 582"/>
                <a:gd name="T49" fmla="*/ 2147483647 h 275"/>
                <a:gd name="T50" fmla="*/ 2147483647 w 582"/>
                <a:gd name="T51" fmla="*/ 2147483647 h 275"/>
                <a:gd name="T52" fmla="*/ 2147483647 w 582"/>
                <a:gd name="T53" fmla="*/ 2147483647 h 275"/>
                <a:gd name="T54" fmla="*/ 2147483647 w 582"/>
                <a:gd name="T55" fmla="*/ 2147483647 h 275"/>
                <a:gd name="T56" fmla="*/ 2147483647 w 582"/>
                <a:gd name="T57" fmla="*/ 2147483647 h 275"/>
                <a:gd name="T58" fmla="*/ 2147483647 w 582"/>
                <a:gd name="T59" fmla="*/ 2147483647 h 275"/>
                <a:gd name="T60" fmla="*/ 2147483647 w 582"/>
                <a:gd name="T61" fmla="*/ 2147483647 h 275"/>
                <a:gd name="T62" fmla="*/ 2147483647 w 582"/>
                <a:gd name="T63" fmla="*/ 2147483647 h 275"/>
                <a:gd name="T64" fmla="*/ 2147483647 w 582"/>
                <a:gd name="T65" fmla="*/ 2147483647 h 275"/>
                <a:gd name="T66" fmla="*/ 2147483647 w 582"/>
                <a:gd name="T67" fmla="*/ 2147483647 h 275"/>
                <a:gd name="T68" fmla="*/ 2147483647 w 582"/>
                <a:gd name="T69" fmla="*/ 2147483647 h 275"/>
                <a:gd name="T70" fmla="*/ 2147483647 w 582"/>
                <a:gd name="T71" fmla="*/ 2147483647 h 275"/>
                <a:gd name="T72" fmla="*/ 2147483647 w 582"/>
                <a:gd name="T73" fmla="*/ 2147483647 h 275"/>
                <a:gd name="T74" fmla="*/ 2147483647 w 582"/>
                <a:gd name="T75" fmla="*/ 2147483647 h 275"/>
                <a:gd name="T76" fmla="*/ 2147483647 w 582"/>
                <a:gd name="T77" fmla="*/ 2147483647 h 275"/>
                <a:gd name="T78" fmla="*/ 2147483647 w 582"/>
                <a:gd name="T79" fmla="*/ 2147483647 h 275"/>
                <a:gd name="T80" fmla="*/ 2147483647 w 582"/>
                <a:gd name="T81" fmla="*/ 2147483647 h 275"/>
                <a:gd name="T82" fmla="*/ 2147483647 w 582"/>
                <a:gd name="T83" fmla="*/ 2147483647 h 2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2" h="275">
                  <a:moveTo>
                    <a:pt x="0" y="0"/>
                  </a:moveTo>
                  <a:lnTo>
                    <a:pt x="5" y="5"/>
                  </a:lnTo>
                  <a:lnTo>
                    <a:pt x="9" y="10"/>
                  </a:lnTo>
                  <a:lnTo>
                    <a:pt x="19" y="19"/>
                  </a:lnTo>
                  <a:lnTo>
                    <a:pt x="19" y="24"/>
                  </a:lnTo>
                  <a:lnTo>
                    <a:pt x="23" y="28"/>
                  </a:lnTo>
                  <a:lnTo>
                    <a:pt x="33" y="38"/>
                  </a:lnTo>
                  <a:lnTo>
                    <a:pt x="28" y="38"/>
                  </a:lnTo>
                  <a:lnTo>
                    <a:pt x="33" y="38"/>
                  </a:lnTo>
                  <a:lnTo>
                    <a:pt x="42" y="47"/>
                  </a:lnTo>
                  <a:lnTo>
                    <a:pt x="42" y="51"/>
                  </a:lnTo>
                  <a:lnTo>
                    <a:pt x="47" y="56"/>
                  </a:lnTo>
                  <a:lnTo>
                    <a:pt x="51" y="61"/>
                  </a:lnTo>
                  <a:lnTo>
                    <a:pt x="56" y="65"/>
                  </a:lnTo>
                  <a:lnTo>
                    <a:pt x="61" y="70"/>
                  </a:lnTo>
                  <a:lnTo>
                    <a:pt x="65" y="75"/>
                  </a:lnTo>
                  <a:lnTo>
                    <a:pt x="70" y="79"/>
                  </a:lnTo>
                  <a:lnTo>
                    <a:pt x="75" y="84"/>
                  </a:lnTo>
                  <a:lnTo>
                    <a:pt x="79" y="89"/>
                  </a:lnTo>
                  <a:lnTo>
                    <a:pt x="84" y="93"/>
                  </a:lnTo>
                  <a:lnTo>
                    <a:pt x="89" y="98"/>
                  </a:lnTo>
                  <a:lnTo>
                    <a:pt x="93" y="103"/>
                  </a:lnTo>
                  <a:lnTo>
                    <a:pt x="98" y="107"/>
                  </a:lnTo>
                  <a:lnTo>
                    <a:pt x="103" y="112"/>
                  </a:lnTo>
                  <a:lnTo>
                    <a:pt x="107" y="112"/>
                  </a:lnTo>
                  <a:lnTo>
                    <a:pt x="112" y="117"/>
                  </a:lnTo>
                  <a:lnTo>
                    <a:pt x="117" y="121"/>
                  </a:lnTo>
                  <a:lnTo>
                    <a:pt x="121" y="126"/>
                  </a:lnTo>
                  <a:lnTo>
                    <a:pt x="126" y="126"/>
                  </a:lnTo>
                  <a:lnTo>
                    <a:pt x="135" y="135"/>
                  </a:lnTo>
                  <a:lnTo>
                    <a:pt x="130" y="135"/>
                  </a:lnTo>
                  <a:lnTo>
                    <a:pt x="135" y="135"/>
                  </a:lnTo>
                  <a:lnTo>
                    <a:pt x="140" y="140"/>
                  </a:lnTo>
                  <a:lnTo>
                    <a:pt x="144" y="140"/>
                  </a:lnTo>
                  <a:lnTo>
                    <a:pt x="149" y="145"/>
                  </a:lnTo>
                  <a:lnTo>
                    <a:pt x="154" y="149"/>
                  </a:lnTo>
                  <a:lnTo>
                    <a:pt x="158" y="149"/>
                  </a:lnTo>
                  <a:lnTo>
                    <a:pt x="163" y="154"/>
                  </a:lnTo>
                  <a:lnTo>
                    <a:pt x="168" y="159"/>
                  </a:lnTo>
                  <a:lnTo>
                    <a:pt x="172" y="163"/>
                  </a:lnTo>
                  <a:lnTo>
                    <a:pt x="177" y="163"/>
                  </a:lnTo>
                  <a:lnTo>
                    <a:pt x="182" y="168"/>
                  </a:lnTo>
                  <a:lnTo>
                    <a:pt x="186" y="168"/>
                  </a:lnTo>
                  <a:lnTo>
                    <a:pt x="191" y="173"/>
                  </a:lnTo>
                  <a:lnTo>
                    <a:pt x="196" y="177"/>
                  </a:lnTo>
                  <a:lnTo>
                    <a:pt x="200" y="177"/>
                  </a:lnTo>
                  <a:lnTo>
                    <a:pt x="205" y="182"/>
                  </a:lnTo>
                  <a:lnTo>
                    <a:pt x="210" y="182"/>
                  </a:lnTo>
                  <a:lnTo>
                    <a:pt x="214" y="182"/>
                  </a:lnTo>
                  <a:lnTo>
                    <a:pt x="219" y="187"/>
                  </a:lnTo>
                  <a:lnTo>
                    <a:pt x="224" y="191"/>
                  </a:lnTo>
                  <a:lnTo>
                    <a:pt x="228" y="191"/>
                  </a:lnTo>
                  <a:lnTo>
                    <a:pt x="233" y="196"/>
                  </a:lnTo>
                  <a:lnTo>
                    <a:pt x="238" y="196"/>
                  </a:lnTo>
                  <a:lnTo>
                    <a:pt x="242" y="201"/>
                  </a:lnTo>
                  <a:lnTo>
                    <a:pt x="247" y="201"/>
                  </a:lnTo>
                  <a:lnTo>
                    <a:pt x="252" y="201"/>
                  </a:lnTo>
                  <a:lnTo>
                    <a:pt x="256" y="205"/>
                  </a:lnTo>
                  <a:lnTo>
                    <a:pt x="261" y="205"/>
                  </a:lnTo>
                  <a:lnTo>
                    <a:pt x="266" y="210"/>
                  </a:lnTo>
                  <a:lnTo>
                    <a:pt x="270" y="210"/>
                  </a:lnTo>
                  <a:lnTo>
                    <a:pt x="275" y="210"/>
                  </a:lnTo>
                  <a:lnTo>
                    <a:pt x="280" y="214"/>
                  </a:lnTo>
                  <a:lnTo>
                    <a:pt x="284" y="214"/>
                  </a:lnTo>
                  <a:lnTo>
                    <a:pt x="289" y="219"/>
                  </a:lnTo>
                  <a:lnTo>
                    <a:pt x="293" y="219"/>
                  </a:lnTo>
                  <a:lnTo>
                    <a:pt x="298" y="219"/>
                  </a:lnTo>
                  <a:lnTo>
                    <a:pt x="303" y="219"/>
                  </a:lnTo>
                  <a:lnTo>
                    <a:pt x="307" y="224"/>
                  </a:lnTo>
                  <a:lnTo>
                    <a:pt x="312" y="224"/>
                  </a:lnTo>
                  <a:lnTo>
                    <a:pt x="317" y="228"/>
                  </a:lnTo>
                  <a:lnTo>
                    <a:pt x="321" y="228"/>
                  </a:lnTo>
                  <a:lnTo>
                    <a:pt x="326" y="228"/>
                  </a:lnTo>
                  <a:lnTo>
                    <a:pt x="331" y="233"/>
                  </a:lnTo>
                  <a:lnTo>
                    <a:pt x="335" y="233"/>
                  </a:lnTo>
                  <a:lnTo>
                    <a:pt x="340" y="233"/>
                  </a:lnTo>
                  <a:lnTo>
                    <a:pt x="345" y="233"/>
                  </a:lnTo>
                  <a:lnTo>
                    <a:pt x="349" y="238"/>
                  </a:lnTo>
                  <a:lnTo>
                    <a:pt x="354" y="238"/>
                  </a:lnTo>
                  <a:lnTo>
                    <a:pt x="359" y="238"/>
                  </a:lnTo>
                  <a:lnTo>
                    <a:pt x="363" y="238"/>
                  </a:lnTo>
                  <a:lnTo>
                    <a:pt x="368" y="242"/>
                  </a:lnTo>
                  <a:lnTo>
                    <a:pt x="373" y="242"/>
                  </a:lnTo>
                  <a:lnTo>
                    <a:pt x="377" y="242"/>
                  </a:lnTo>
                  <a:lnTo>
                    <a:pt x="382" y="242"/>
                  </a:lnTo>
                  <a:lnTo>
                    <a:pt x="387" y="247"/>
                  </a:lnTo>
                  <a:lnTo>
                    <a:pt x="391" y="247"/>
                  </a:lnTo>
                  <a:lnTo>
                    <a:pt x="396" y="247"/>
                  </a:lnTo>
                  <a:lnTo>
                    <a:pt x="401" y="247"/>
                  </a:lnTo>
                  <a:lnTo>
                    <a:pt x="405" y="252"/>
                  </a:lnTo>
                  <a:lnTo>
                    <a:pt x="410" y="252"/>
                  </a:lnTo>
                  <a:lnTo>
                    <a:pt x="415" y="252"/>
                  </a:lnTo>
                  <a:lnTo>
                    <a:pt x="419" y="252"/>
                  </a:lnTo>
                  <a:lnTo>
                    <a:pt x="424" y="252"/>
                  </a:lnTo>
                  <a:lnTo>
                    <a:pt x="429" y="256"/>
                  </a:lnTo>
                  <a:lnTo>
                    <a:pt x="433" y="256"/>
                  </a:lnTo>
                  <a:lnTo>
                    <a:pt x="438" y="256"/>
                  </a:lnTo>
                  <a:lnTo>
                    <a:pt x="443" y="256"/>
                  </a:lnTo>
                  <a:lnTo>
                    <a:pt x="447" y="256"/>
                  </a:lnTo>
                  <a:lnTo>
                    <a:pt x="452" y="256"/>
                  </a:lnTo>
                  <a:lnTo>
                    <a:pt x="456" y="261"/>
                  </a:lnTo>
                  <a:lnTo>
                    <a:pt x="461" y="261"/>
                  </a:lnTo>
                  <a:lnTo>
                    <a:pt x="466" y="261"/>
                  </a:lnTo>
                  <a:lnTo>
                    <a:pt x="470" y="261"/>
                  </a:lnTo>
                  <a:lnTo>
                    <a:pt x="475" y="261"/>
                  </a:lnTo>
                  <a:lnTo>
                    <a:pt x="480" y="261"/>
                  </a:lnTo>
                  <a:lnTo>
                    <a:pt x="484" y="266"/>
                  </a:lnTo>
                  <a:lnTo>
                    <a:pt x="489" y="266"/>
                  </a:lnTo>
                  <a:lnTo>
                    <a:pt x="494" y="266"/>
                  </a:lnTo>
                  <a:lnTo>
                    <a:pt x="498" y="266"/>
                  </a:lnTo>
                  <a:lnTo>
                    <a:pt x="503" y="266"/>
                  </a:lnTo>
                  <a:lnTo>
                    <a:pt x="508" y="266"/>
                  </a:lnTo>
                  <a:lnTo>
                    <a:pt x="512" y="266"/>
                  </a:lnTo>
                  <a:lnTo>
                    <a:pt x="517" y="270"/>
                  </a:lnTo>
                  <a:lnTo>
                    <a:pt x="522" y="270"/>
                  </a:lnTo>
                  <a:lnTo>
                    <a:pt x="526" y="270"/>
                  </a:lnTo>
                  <a:lnTo>
                    <a:pt x="531" y="270"/>
                  </a:lnTo>
                  <a:lnTo>
                    <a:pt x="536" y="270"/>
                  </a:lnTo>
                  <a:lnTo>
                    <a:pt x="540" y="270"/>
                  </a:lnTo>
                  <a:lnTo>
                    <a:pt x="545" y="270"/>
                  </a:lnTo>
                  <a:lnTo>
                    <a:pt x="550" y="270"/>
                  </a:lnTo>
                  <a:lnTo>
                    <a:pt x="554" y="270"/>
                  </a:lnTo>
                  <a:lnTo>
                    <a:pt x="559" y="270"/>
                  </a:lnTo>
                  <a:lnTo>
                    <a:pt x="564" y="275"/>
                  </a:lnTo>
                  <a:lnTo>
                    <a:pt x="568" y="275"/>
                  </a:lnTo>
                  <a:lnTo>
                    <a:pt x="573" y="275"/>
                  </a:lnTo>
                  <a:lnTo>
                    <a:pt x="578" y="275"/>
                  </a:lnTo>
                  <a:lnTo>
                    <a:pt x="582" y="275"/>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2" name="Freeform 75"/>
            <p:cNvSpPr>
              <a:spLocks/>
            </p:cNvSpPr>
            <p:nvPr/>
          </p:nvSpPr>
          <p:spPr bwMode="auto">
            <a:xfrm>
              <a:off x="7465753" y="2955678"/>
              <a:ext cx="1028590" cy="30159"/>
            </a:xfrm>
            <a:custGeom>
              <a:avLst/>
              <a:gdLst>
                <a:gd name="T0" fmla="*/ 2147483647 w 648"/>
                <a:gd name="T1" fmla="*/ 0 h 19"/>
                <a:gd name="T2" fmla="*/ 2147483647 w 648"/>
                <a:gd name="T3" fmla="*/ 0 h 19"/>
                <a:gd name="T4" fmla="*/ 2147483647 w 648"/>
                <a:gd name="T5" fmla="*/ 2147483647 h 19"/>
                <a:gd name="T6" fmla="*/ 2147483647 w 648"/>
                <a:gd name="T7" fmla="*/ 2147483647 h 19"/>
                <a:gd name="T8" fmla="*/ 2147483647 w 648"/>
                <a:gd name="T9" fmla="*/ 2147483647 h 19"/>
                <a:gd name="T10" fmla="*/ 2147483647 w 648"/>
                <a:gd name="T11" fmla="*/ 2147483647 h 19"/>
                <a:gd name="T12" fmla="*/ 2147483647 w 648"/>
                <a:gd name="T13" fmla="*/ 2147483647 h 19"/>
                <a:gd name="T14" fmla="*/ 2147483647 w 648"/>
                <a:gd name="T15" fmla="*/ 2147483647 h 19"/>
                <a:gd name="T16" fmla="*/ 2147483647 w 648"/>
                <a:gd name="T17" fmla="*/ 2147483647 h 19"/>
                <a:gd name="T18" fmla="*/ 2147483647 w 648"/>
                <a:gd name="T19" fmla="*/ 2147483647 h 19"/>
                <a:gd name="T20" fmla="*/ 2147483647 w 648"/>
                <a:gd name="T21" fmla="*/ 2147483647 h 19"/>
                <a:gd name="T22" fmla="*/ 2147483647 w 648"/>
                <a:gd name="T23" fmla="*/ 2147483647 h 19"/>
                <a:gd name="T24" fmla="*/ 2147483647 w 648"/>
                <a:gd name="T25" fmla="*/ 2147483647 h 19"/>
                <a:gd name="T26" fmla="*/ 2147483647 w 648"/>
                <a:gd name="T27" fmla="*/ 2147483647 h 19"/>
                <a:gd name="T28" fmla="*/ 2147483647 w 648"/>
                <a:gd name="T29" fmla="*/ 2147483647 h 19"/>
                <a:gd name="T30" fmla="*/ 2147483647 w 648"/>
                <a:gd name="T31" fmla="*/ 2147483647 h 19"/>
                <a:gd name="T32" fmla="*/ 2147483647 w 648"/>
                <a:gd name="T33" fmla="*/ 2147483647 h 19"/>
                <a:gd name="T34" fmla="*/ 2147483647 w 648"/>
                <a:gd name="T35" fmla="*/ 2147483647 h 19"/>
                <a:gd name="T36" fmla="*/ 2147483647 w 648"/>
                <a:gd name="T37" fmla="*/ 2147483647 h 19"/>
                <a:gd name="T38" fmla="*/ 2147483647 w 648"/>
                <a:gd name="T39" fmla="*/ 2147483647 h 19"/>
                <a:gd name="T40" fmla="*/ 2147483647 w 648"/>
                <a:gd name="T41" fmla="*/ 2147483647 h 19"/>
                <a:gd name="T42" fmla="*/ 2147483647 w 648"/>
                <a:gd name="T43" fmla="*/ 2147483647 h 19"/>
                <a:gd name="T44" fmla="*/ 2147483647 w 648"/>
                <a:gd name="T45" fmla="*/ 2147483647 h 19"/>
                <a:gd name="T46" fmla="*/ 2147483647 w 648"/>
                <a:gd name="T47" fmla="*/ 2147483647 h 19"/>
                <a:gd name="T48" fmla="*/ 2147483647 w 648"/>
                <a:gd name="T49" fmla="*/ 2147483647 h 19"/>
                <a:gd name="T50" fmla="*/ 2147483647 w 648"/>
                <a:gd name="T51" fmla="*/ 2147483647 h 19"/>
                <a:gd name="T52" fmla="*/ 2147483647 w 648"/>
                <a:gd name="T53" fmla="*/ 2147483647 h 19"/>
                <a:gd name="T54" fmla="*/ 2147483647 w 648"/>
                <a:gd name="T55" fmla="*/ 2147483647 h 19"/>
                <a:gd name="T56" fmla="*/ 2147483647 w 648"/>
                <a:gd name="T57" fmla="*/ 2147483647 h 19"/>
                <a:gd name="T58" fmla="*/ 2147483647 w 648"/>
                <a:gd name="T59" fmla="*/ 2147483647 h 19"/>
                <a:gd name="T60" fmla="*/ 2147483647 w 648"/>
                <a:gd name="T61" fmla="*/ 2147483647 h 19"/>
                <a:gd name="T62" fmla="*/ 2147483647 w 648"/>
                <a:gd name="T63" fmla="*/ 2147483647 h 19"/>
                <a:gd name="T64" fmla="*/ 2147483647 w 648"/>
                <a:gd name="T65" fmla="*/ 2147483647 h 19"/>
                <a:gd name="T66" fmla="*/ 2147483647 w 648"/>
                <a:gd name="T67" fmla="*/ 2147483647 h 19"/>
                <a:gd name="T68" fmla="*/ 2147483647 w 648"/>
                <a:gd name="T69" fmla="*/ 2147483647 h 19"/>
                <a:gd name="T70" fmla="*/ 2147483647 w 648"/>
                <a:gd name="T71" fmla="*/ 2147483647 h 19"/>
                <a:gd name="T72" fmla="*/ 2147483647 w 648"/>
                <a:gd name="T73" fmla="*/ 2147483647 h 19"/>
                <a:gd name="T74" fmla="*/ 2147483647 w 648"/>
                <a:gd name="T75" fmla="*/ 2147483647 h 19"/>
                <a:gd name="T76" fmla="*/ 2147483647 w 648"/>
                <a:gd name="T77" fmla="*/ 2147483647 h 19"/>
                <a:gd name="T78" fmla="*/ 2147483647 w 648"/>
                <a:gd name="T79" fmla="*/ 2147483647 h 19"/>
                <a:gd name="T80" fmla="*/ 2147483647 w 648"/>
                <a:gd name="T81" fmla="*/ 2147483647 h 19"/>
                <a:gd name="T82" fmla="*/ 2147483647 w 648"/>
                <a:gd name="T83" fmla="*/ 2147483647 h 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48" h="19">
                  <a:moveTo>
                    <a:pt x="0" y="0"/>
                  </a:moveTo>
                  <a:lnTo>
                    <a:pt x="5" y="0"/>
                  </a:lnTo>
                  <a:lnTo>
                    <a:pt x="10" y="0"/>
                  </a:lnTo>
                  <a:lnTo>
                    <a:pt x="14" y="0"/>
                  </a:lnTo>
                  <a:lnTo>
                    <a:pt x="19" y="0"/>
                  </a:lnTo>
                  <a:lnTo>
                    <a:pt x="24" y="0"/>
                  </a:lnTo>
                  <a:lnTo>
                    <a:pt x="28" y="0"/>
                  </a:lnTo>
                  <a:lnTo>
                    <a:pt x="33" y="5"/>
                  </a:lnTo>
                  <a:lnTo>
                    <a:pt x="37" y="5"/>
                  </a:lnTo>
                  <a:lnTo>
                    <a:pt x="42" y="5"/>
                  </a:lnTo>
                  <a:lnTo>
                    <a:pt x="47" y="5"/>
                  </a:lnTo>
                  <a:lnTo>
                    <a:pt x="51" y="5"/>
                  </a:lnTo>
                  <a:lnTo>
                    <a:pt x="56" y="5"/>
                  </a:lnTo>
                  <a:lnTo>
                    <a:pt x="61" y="5"/>
                  </a:lnTo>
                  <a:lnTo>
                    <a:pt x="65" y="5"/>
                  </a:lnTo>
                  <a:lnTo>
                    <a:pt x="70" y="5"/>
                  </a:lnTo>
                  <a:lnTo>
                    <a:pt x="75" y="5"/>
                  </a:lnTo>
                  <a:lnTo>
                    <a:pt x="79" y="5"/>
                  </a:lnTo>
                  <a:lnTo>
                    <a:pt x="84" y="5"/>
                  </a:lnTo>
                  <a:lnTo>
                    <a:pt x="89" y="5"/>
                  </a:lnTo>
                  <a:lnTo>
                    <a:pt x="93" y="5"/>
                  </a:lnTo>
                  <a:lnTo>
                    <a:pt x="98" y="9"/>
                  </a:lnTo>
                  <a:lnTo>
                    <a:pt x="103" y="9"/>
                  </a:lnTo>
                  <a:lnTo>
                    <a:pt x="107" y="9"/>
                  </a:lnTo>
                  <a:lnTo>
                    <a:pt x="112" y="9"/>
                  </a:lnTo>
                  <a:lnTo>
                    <a:pt x="117" y="9"/>
                  </a:lnTo>
                  <a:lnTo>
                    <a:pt x="121" y="9"/>
                  </a:lnTo>
                  <a:lnTo>
                    <a:pt x="126" y="9"/>
                  </a:lnTo>
                  <a:lnTo>
                    <a:pt x="131" y="9"/>
                  </a:lnTo>
                  <a:lnTo>
                    <a:pt x="135" y="9"/>
                  </a:lnTo>
                  <a:lnTo>
                    <a:pt x="140" y="9"/>
                  </a:lnTo>
                  <a:lnTo>
                    <a:pt x="145" y="9"/>
                  </a:lnTo>
                  <a:lnTo>
                    <a:pt x="149" y="9"/>
                  </a:lnTo>
                  <a:lnTo>
                    <a:pt x="154" y="9"/>
                  </a:lnTo>
                  <a:lnTo>
                    <a:pt x="159" y="9"/>
                  </a:lnTo>
                  <a:lnTo>
                    <a:pt x="163" y="9"/>
                  </a:lnTo>
                  <a:lnTo>
                    <a:pt x="168" y="9"/>
                  </a:lnTo>
                  <a:lnTo>
                    <a:pt x="173" y="9"/>
                  </a:lnTo>
                  <a:lnTo>
                    <a:pt x="177" y="9"/>
                  </a:lnTo>
                  <a:lnTo>
                    <a:pt x="182" y="9"/>
                  </a:lnTo>
                  <a:lnTo>
                    <a:pt x="186" y="9"/>
                  </a:lnTo>
                  <a:lnTo>
                    <a:pt x="191" y="9"/>
                  </a:lnTo>
                  <a:lnTo>
                    <a:pt x="196" y="9"/>
                  </a:lnTo>
                  <a:lnTo>
                    <a:pt x="200" y="14"/>
                  </a:lnTo>
                  <a:lnTo>
                    <a:pt x="205" y="14"/>
                  </a:lnTo>
                  <a:lnTo>
                    <a:pt x="210" y="14"/>
                  </a:lnTo>
                  <a:lnTo>
                    <a:pt x="214" y="14"/>
                  </a:lnTo>
                  <a:lnTo>
                    <a:pt x="219" y="14"/>
                  </a:lnTo>
                  <a:lnTo>
                    <a:pt x="224" y="14"/>
                  </a:lnTo>
                  <a:lnTo>
                    <a:pt x="228" y="14"/>
                  </a:lnTo>
                  <a:lnTo>
                    <a:pt x="233" y="14"/>
                  </a:lnTo>
                  <a:lnTo>
                    <a:pt x="238" y="14"/>
                  </a:lnTo>
                  <a:lnTo>
                    <a:pt x="242" y="14"/>
                  </a:lnTo>
                  <a:lnTo>
                    <a:pt x="247" y="14"/>
                  </a:lnTo>
                  <a:lnTo>
                    <a:pt x="252" y="14"/>
                  </a:lnTo>
                  <a:lnTo>
                    <a:pt x="256" y="14"/>
                  </a:lnTo>
                  <a:lnTo>
                    <a:pt x="261" y="14"/>
                  </a:lnTo>
                  <a:lnTo>
                    <a:pt x="270" y="14"/>
                  </a:lnTo>
                  <a:lnTo>
                    <a:pt x="275" y="14"/>
                  </a:lnTo>
                  <a:lnTo>
                    <a:pt x="280" y="14"/>
                  </a:lnTo>
                  <a:lnTo>
                    <a:pt x="284" y="14"/>
                  </a:lnTo>
                  <a:lnTo>
                    <a:pt x="289" y="14"/>
                  </a:lnTo>
                  <a:lnTo>
                    <a:pt x="294" y="14"/>
                  </a:lnTo>
                  <a:lnTo>
                    <a:pt x="298" y="14"/>
                  </a:lnTo>
                  <a:lnTo>
                    <a:pt x="303" y="14"/>
                  </a:lnTo>
                  <a:lnTo>
                    <a:pt x="308" y="14"/>
                  </a:lnTo>
                  <a:lnTo>
                    <a:pt x="312" y="14"/>
                  </a:lnTo>
                  <a:lnTo>
                    <a:pt x="317" y="14"/>
                  </a:lnTo>
                  <a:lnTo>
                    <a:pt x="322" y="14"/>
                  </a:lnTo>
                  <a:lnTo>
                    <a:pt x="326" y="14"/>
                  </a:lnTo>
                  <a:lnTo>
                    <a:pt x="331" y="14"/>
                  </a:lnTo>
                  <a:lnTo>
                    <a:pt x="336" y="14"/>
                  </a:lnTo>
                  <a:lnTo>
                    <a:pt x="340" y="14"/>
                  </a:lnTo>
                  <a:lnTo>
                    <a:pt x="345" y="14"/>
                  </a:lnTo>
                  <a:lnTo>
                    <a:pt x="349" y="14"/>
                  </a:lnTo>
                  <a:lnTo>
                    <a:pt x="354" y="14"/>
                  </a:lnTo>
                  <a:lnTo>
                    <a:pt x="359" y="14"/>
                  </a:lnTo>
                  <a:lnTo>
                    <a:pt x="363" y="14"/>
                  </a:lnTo>
                  <a:lnTo>
                    <a:pt x="368" y="14"/>
                  </a:lnTo>
                  <a:lnTo>
                    <a:pt x="373" y="14"/>
                  </a:lnTo>
                  <a:lnTo>
                    <a:pt x="377" y="14"/>
                  </a:lnTo>
                  <a:lnTo>
                    <a:pt x="382" y="14"/>
                  </a:lnTo>
                  <a:lnTo>
                    <a:pt x="387" y="14"/>
                  </a:lnTo>
                  <a:lnTo>
                    <a:pt x="391" y="14"/>
                  </a:lnTo>
                  <a:lnTo>
                    <a:pt x="396" y="14"/>
                  </a:lnTo>
                  <a:lnTo>
                    <a:pt x="401" y="19"/>
                  </a:lnTo>
                  <a:lnTo>
                    <a:pt x="405" y="19"/>
                  </a:lnTo>
                  <a:lnTo>
                    <a:pt x="410" y="19"/>
                  </a:lnTo>
                  <a:lnTo>
                    <a:pt x="415" y="19"/>
                  </a:lnTo>
                  <a:lnTo>
                    <a:pt x="419" y="19"/>
                  </a:lnTo>
                  <a:lnTo>
                    <a:pt x="424" y="19"/>
                  </a:lnTo>
                  <a:lnTo>
                    <a:pt x="429" y="19"/>
                  </a:lnTo>
                  <a:lnTo>
                    <a:pt x="433" y="19"/>
                  </a:lnTo>
                  <a:lnTo>
                    <a:pt x="443" y="19"/>
                  </a:lnTo>
                  <a:lnTo>
                    <a:pt x="447" y="19"/>
                  </a:lnTo>
                  <a:lnTo>
                    <a:pt x="452" y="19"/>
                  </a:lnTo>
                  <a:lnTo>
                    <a:pt x="457" y="19"/>
                  </a:lnTo>
                  <a:lnTo>
                    <a:pt x="461" y="19"/>
                  </a:lnTo>
                  <a:lnTo>
                    <a:pt x="466" y="19"/>
                  </a:lnTo>
                  <a:lnTo>
                    <a:pt x="471" y="19"/>
                  </a:lnTo>
                  <a:lnTo>
                    <a:pt x="475" y="19"/>
                  </a:lnTo>
                  <a:lnTo>
                    <a:pt x="485" y="19"/>
                  </a:lnTo>
                  <a:lnTo>
                    <a:pt x="489" y="19"/>
                  </a:lnTo>
                  <a:lnTo>
                    <a:pt x="494" y="19"/>
                  </a:lnTo>
                  <a:lnTo>
                    <a:pt x="499" y="19"/>
                  </a:lnTo>
                  <a:lnTo>
                    <a:pt x="503" y="19"/>
                  </a:lnTo>
                  <a:lnTo>
                    <a:pt x="512" y="19"/>
                  </a:lnTo>
                  <a:lnTo>
                    <a:pt x="517" y="19"/>
                  </a:lnTo>
                  <a:lnTo>
                    <a:pt x="522" y="19"/>
                  </a:lnTo>
                  <a:lnTo>
                    <a:pt x="531" y="19"/>
                  </a:lnTo>
                  <a:lnTo>
                    <a:pt x="536" y="19"/>
                  </a:lnTo>
                  <a:lnTo>
                    <a:pt x="540" y="19"/>
                  </a:lnTo>
                  <a:lnTo>
                    <a:pt x="550" y="19"/>
                  </a:lnTo>
                  <a:lnTo>
                    <a:pt x="554" y="19"/>
                  </a:lnTo>
                  <a:lnTo>
                    <a:pt x="559" y="19"/>
                  </a:lnTo>
                  <a:lnTo>
                    <a:pt x="568" y="19"/>
                  </a:lnTo>
                  <a:lnTo>
                    <a:pt x="573" y="19"/>
                  </a:lnTo>
                  <a:lnTo>
                    <a:pt x="582" y="19"/>
                  </a:lnTo>
                  <a:lnTo>
                    <a:pt x="587" y="19"/>
                  </a:lnTo>
                  <a:lnTo>
                    <a:pt x="592" y="19"/>
                  </a:lnTo>
                  <a:lnTo>
                    <a:pt x="601" y="19"/>
                  </a:lnTo>
                  <a:lnTo>
                    <a:pt x="606" y="19"/>
                  </a:lnTo>
                  <a:lnTo>
                    <a:pt x="615" y="19"/>
                  </a:lnTo>
                  <a:lnTo>
                    <a:pt x="620" y="19"/>
                  </a:lnTo>
                  <a:lnTo>
                    <a:pt x="629" y="19"/>
                  </a:lnTo>
                  <a:lnTo>
                    <a:pt x="634" y="19"/>
                  </a:lnTo>
                  <a:lnTo>
                    <a:pt x="643" y="19"/>
                  </a:lnTo>
                  <a:lnTo>
                    <a:pt x="648" y="19"/>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13" name="Freeform 76"/>
            <p:cNvSpPr>
              <a:spLocks/>
            </p:cNvSpPr>
            <p:nvPr/>
          </p:nvSpPr>
          <p:spPr bwMode="auto">
            <a:xfrm>
              <a:off x="8494343" y="2985837"/>
              <a:ext cx="309529" cy="0"/>
            </a:xfrm>
            <a:custGeom>
              <a:avLst/>
              <a:gdLst>
                <a:gd name="T0" fmla="*/ 0 w 195"/>
                <a:gd name="T1" fmla="*/ 2147483647 w 195"/>
                <a:gd name="T2" fmla="*/ 2147483647 w 195"/>
                <a:gd name="T3" fmla="*/ 2147483647 w 195"/>
                <a:gd name="T4" fmla="*/ 2147483647 w 195"/>
                <a:gd name="T5" fmla="*/ 2147483647 w 195"/>
                <a:gd name="T6" fmla="*/ 2147483647 w 195"/>
                <a:gd name="T7" fmla="*/ 2147483647 w 195"/>
                <a:gd name="T8" fmla="*/ 2147483647 w 195"/>
                <a:gd name="T9" fmla="*/ 2147483647 w 195"/>
                <a:gd name="T10" fmla="*/ 2147483647 w 195"/>
                <a:gd name="T11" fmla="*/ 2147483647 w 195"/>
                <a:gd name="T12" fmla="*/ 2147483647 w 195"/>
                <a:gd name="T13" fmla="*/ 2147483647 w 195"/>
                <a:gd name="T14" fmla="*/ 2147483647 w 195"/>
                <a:gd name="T15" fmla="*/ 2147483647 w 195"/>
                <a:gd name="T16" fmla="*/ 2147483647 w 195"/>
                <a:gd name="T17" fmla="*/ 2147483647 w 195"/>
                <a:gd name="T18" fmla="*/ 2147483647 w 195"/>
                <a:gd name="T19" fmla="*/ 2147483647 w 195"/>
                <a:gd name="T20" fmla="*/ 2147483647 w 195"/>
                <a:gd name="T21" fmla="*/ 2147483647 w 195"/>
                <a:gd name="T22" fmla="*/ 2147483647 w 195"/>
                <a:gd name="T23" fmla="*/ 2147483647 w 195"/>
                <a:gd name="T24" fmla="*/ 2147483647 w 195"/>
                <a:gd name="T25" fmla="*/ 2147483647 w 195"/>
                <a:gd name="T26" fmla="*/ 2147483647 w 195"/>
                <a:gd name="T27" fmla="*/ 2147483647 w 1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Lst>
              <a:ahLst/>
              <a:cxnLst>
                <a:cxn ang="T28">
                  <a:pos x="T0" y="0"/>
                </a:cxn>
                <a:cxn ang="T29">
                  <a:pos x="T1" y="0"/>
                </a:cxn>
                <a:cxn ang="T30">
                  <a:pos x="T2" y="0"/>
                </a:cxn>
                <a:cxn ang="T31">
                  <a:pos x="T3" y="0"/>
                </a:cxn>
                <a:cxn ang="T32">
                  <a:pos x="T4" y="0"/>
                </a:cxn>
                <a:cxn ang="T33">
                  <a:pos x="T5" y="0"/>
                </a:cxn>
                <a:cxn ang="T34">
                  <a:pos x="T6" y="0"/>
                </a:cxn>
                <a:cxn ang="T35">
                  <a:pos x="T7" y="0"/>
                </a:cxn>
                <a:cxn ang="T36">
                  <a:pos x="T8" y="0"/>
                </a:cxn>
                <a:cxn ang="T37">
                  <a:pos x="T9" y="0"/>
                </a:cxn>
                <a:cxn ang="T38">
                  <a:pos x="T10" y="0"/>
                </a:cxn>
                <a:cxn ang="T39">
                  <a:pos x="T11" y="0"/>
                </a:cxn>
                <a:cxn ang="T40">
                  <a:pos x="T12" y="0"/>
                </a:cxn>
                <a:cxn ang="T41">
                  <a:pos x="T13" y="0"/>
                </a:cxn>
                <a:cxn ang="T42">
                  <a:pos x="T14" y="0"/>
                </a:cxn>
                <a:cxn ang="T43">
                  <a:pos x="T15" y="0"/>
                </a:cxn>
                <a:cxn ang="T44">
                  <a:pos x="T16" y="0"/>
                </a:cxn>
                <a:cxn ang="T45">
                  <a:pos x="T17" y="0"/>
                </a:cxn>
                <a:cxn ang="T46">
                  <a:pos x="T18" y="0"/>
                </a:cxn>
                <a:cxn ang="T47">
                  <a:pos x="T19" y="0"/>
                </a:cxn>
                <a:cxn ang="T48">
                  <a:pos x="T20" y="0"/>
                </a:cxn>
                <a:cxn ang="T49">
                  <a:pos x="T21" y="0"/>
                </a:cxn>
                <a:cxn ang="T50">
                  <a:pos x="T22" y="0"/>
                </a:cxn>
                <a:cxn ang="T51">
                  <a:pos x="T23" y="0"/>
                </a:cxn>
                <a:cxn ang="T52">
                  <a:pos x="T24" y="0"/>
                </a:cxn>
                <a:cxn ang="T53">
                  <a:pos x="T25" y="0"/>
                </a:cxn>
                <a:cxn ang="T54">
                  <a:pos x="T26" y="0"/>
                </a:cxn>
                <a:cxn ang="T55">
                  <a:pos x="T27" y="0"/>
                </a:cxn>
              </a:cxnLst>
              <a:rect l="0" t="0" r="r" b="b"/>
              <a:pathLst>
                <a:path w="195">
                  <a:moveTo>
                    <a:pt x="0" y="0"/>
                  </a:moveTo>
                  <a:lnTo>
                    <a:pt x="9" y="0"/>
                  </a:lnTo>
                  <a:lnTo>
                    <a:pt x="14" y="0"/>
                  </a:lnTo>
                  <a:lnTo>
                    <a:pt x="23" y="0"/>
                  </a:lnTo>
                  <a:lnTo>
                    <a:pt x="27" y="0"/>
                  </a:lnTo>
                  <a:lnTo>
                    <a:pt x="37" y="0"/>
                  </a:lnTo>
                  <a:lnTo>
                    <a:pt x="41" y="0"/>
                  </a:lnTo>
                  <a:lnTo>
                    <a:pt x="46" y="0"/>
                  </a:lnTo>
                  <a:lnTo>
                    <a:pt x="55" y="0"/>
                  </a:lnTo>
                  <a:lnTo>
                    <a:pt x="60" y="0"/>
                  </a:lnTo>
                  <a:lnTo>
                    <a:pt x="69" y="0"/>
                  </a:lnTo>
                  <a:lnTo>
                    <a:pt x="74" y="0"/>
                  </a:lnTo>
                  <a:lnTo>
                    <a:pt x="83" y="0"/>
                  </a:lnTo>
                  <a:lnTo>
                    <a:pt x="88" y="0"/>
                  </a:lnTo>
                  <a:lnTo>
                    <a:pt x="97" y="0"/>
                  </a:lnTo>
                  <a:lnTo>
                    <a:pt x="107" y="0"/>
                  </a:lnTo>
                  <a:lnTo>
                    <a:pt x="111" y="0"/>
                  </a:lnTo>
                  <a:lnTo>
                    <a:pt x="121" y="0"/>
                  </a:lnTo>
                  <a:lnTo>
                    <a:pt x="125" y="0"/>
                  </a:lnTo>
                  <a:lnTo>
                    <a:pt x="135" y="0"/>
                  </a:lnTo>
                  <a:lnTo>
                    <a:pt x="139" y="0"/>
                  </a:lnTo>
                  <a:lnTo>
                    <a:pt x="149" y="0"/>
                  </a:lnTo>
                  <a:lnTo>
                    <a:pt x="153" y="0"/>
                  </a:lnTo>
                  <a:lnTo>
                    <a:pt x="163" y="0"/>
                  </a:lnTo>
                  <a:lnTo>
                    <a:pt x="172" y="0"/>
                  </a:lnTo>
                  <a:lnTo>
                    <a:pt x="177" y="0"/>
                  </a:lnTo>
                  <a:lnTo>
                    <a:pt x="186" y="0"/>
                  </a:lnTo>
                  <a:lnTo>
                    <a:pt x="195" y="0"/>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91" name="Group 590"/>
          <p:cNvGrpSpPr>
            <a:grpSpLocks/>
          </p:cNvGrpSpPr>
          <p:nvPr/>
        </p:nvGrpSpPr>
        <p:grpSpPr bwMode="auto">
          <a:xfrm>
            <a:off x="1209675" y="2041525"/>
            <a:ext cx="2935288" cy="1182688"/>
            <a:chOff x="1232139" y="1731782"/>
            <a:chExt cx="2935000" cy="1182577"/>
          </a:xfrm>
        </p:grpSpPr>
        <p:sp>
          <p:nvSpPr>
            <p:cNvPr id="16507" name="Freeform 77"/>
            <p:cNvSpPr>
              <a:spLocks/>
            </p:cNvSpPr>
            <p:nvPr/>
          </p:nvSpPr>
          <p:spPr bwMode="auto">
            <a:xfrm>
              <a:off x="1232139" y="1731782"/>
              <a:ext cx="1101617" cy="1182577"/>
            </a:xfrm>
            <a:custGeom>
              <a:avLst/>
              <a:gdLst>
                <a:gd name="T0" fmla="*/ 2147483647 w 694"/>
                <a:gd name="T1" fmla="*/ 2147483647 h 745"/>
                <a:gd name="T2" fmla="*/ 2147483647 w 694"/>
                <a:gd name="T3" fmla="*/ 2147483647 h 745"/>
                <a:gd name="T4" fmla="*/ 2147483647 w 694"/>
                <a:gd name="T5" fmla="*/ 0 h 745"/>
                <a:gd name="T6" fmla="*/ 2147483647 w 694"/>
                <a:gd name="T7" fmla="*/ 2147483647 h 745"/>
                <a:gd name="T8" fmla="*/ 2147483647 w 694"/>
                <a:gd name="T9" fmla="*/ 2147483647 h 745"/>
                <a:gd name="T10" fmla="*/ 2147483647 w 694"/>
                <a:gd name="T11" fmla="*/ 2147483647 h 745"/>
                <a:gd name="T12" fmla="*/ 2147483647 w 694"/>
                <a:gd name="T13" fmla="*/ 2147483647 h 745"/>
                <a:gd name="T14" fmla="*/ 2147483647 w 694"/>
                <a:gd name="T15" fmla="*/ 2147483647 h 745"/>
                <a:gd name="T16" fmla="*/ 2147483647 w 694"/>
                <a:gd name="T17" fmla="*/ 2147483647 h 745"/>
                <a:gd name="T18" fmla="*/ 2147483647 w 694"/>
                <a:gd name="T19" fmla="*/ 2147483647 h 745"/>
                <a:gd name="T20" fmla="*/ 2147483647 w 694"/>
                <a:gd name="T21" fmla="*/ 2147483647 h 745"/>
                <a:gd name="T22" fmla="*/ 2147483647 w 694"/>
                <a:gd name="T23" fmla="*/ 2147483647 h 745"/>
                <a:gd name="T24" fmla="*/ 2147483647 w 694"/>
                <a:gd name="T25" fmla="*/ 2147483647 h 745"/>
                <a:gd name="T26" fmla="*/ 2147483647 w 694"/>
                <a:gd name="T27" fmla="*/ 2147483647 h 745"/>
                <a:gd name="T28" fmla="*/ 2147483647 w 694"/>
                <a:gd name="T29" fmla="*/ 2147483647 h 745"/>
                <a:gd name="T30" fmla="*/ 2147483647 w 694"/>
                <a:gd name="T31" fmla="*/ 2147483647 h 745"/>
                <a:gd name="T32" fmla="*/ 2147483647 w 694"/>
                <a:gd name="T33" fmla="*/ 2147483647 h 745"/>
                <a:gd name="T34" fmla="*/ 2147483647 w 694"/>
                <a:gd name="T35" fmla="*/ 2147483647 h 745"/>
                <a:gd name="T36" fmla="*/ 2147483647 w 694"/>
                <a:gd name="T37" fmla="*/ 2147483647 h 745"/>
                <a:gd name="T38" fmla="*/ 2147483647 w 694"/>
                <a:gd name="T39" fmla="*/ 2147483647 h 745"/>
                <a:gd name="T40" fmla="*/ 2147483647 w 694"/>
                <a:gd name="T41" fmla="*/ 2147483647 h 745"/>
                <a:gd name="T42" fmla="*/ 2147483647 w 694"/>
                <a:gd name="T43" fmla="*/ 2147483647 h 745"/>
                <a:gd name="T44" fmla="*/ 2147483647 w 694"/>
                <a:gd name="T45" fmla="*/ 2147483647 h 745"/>
                <a:gd name="T46" fmla="*/ 2147483647 w 694"/>
                <a:gd name="T47" fmla="*/ 2147483647 h 745"/>
                <a:gd name="T48" fmla="*/ 2147483647 w 694"/>
                <a:gd name="T49" fmla="*/ 2147483647 h 745"/>
                <a:gd name="T50" fmla="*/ 2147483647 w 694"/>
                <a:gd name="T51" fmla="*/ 2147483647 h 745"/>
                <a:gd name="T52" fmla="*/ 2147483647 w 694"/>
                <a:gd name="T53" fmla="*/ 2147483647 h 745"/>
                <a:gd name="T54" fmla="*/ 2147483647 w 694"/>
                <a:gd name="T55" fmla="*/ 2147483647 h 745"/>
                <a:gd name="T56" fmla="*/ 2147483647 w 694"/>
                <a:gd name="T57" fmla="*/ 2147483647 h 745"/>
                <a:gd name="T58" fmla="*/ 2147483647 w 694"/>
                <a:gd name="T59" fmla="*/ 2147483647 h 745"/>
                <a:gd name="T60" fmla="*/ 2147483647 w 694"/>
                <a:gd name="T61" fmla="*/ 2147483647 h 745"/>
                <a:gd name="T62" fmla="*/ 2147483647 w 694"/>
                <a:gd name="T63" fmla="*/ 2147483647 h 745"/>
                <a:gd name="T64" fmla="*/ 2147483647 w 694"/>
                <a:gd name="T65" fmla="*/ 2147483647 h 745"/>
                <a:gd name="T66" fmla="*/ 2147483647 w 694"/>
                <a:gd name="T67" fmla="*/ 2147483647 h 745"/>
                <a:gd name="T68" fmla="*/ 2147483647 w 694"/>
                <a:gd name="T69" fmla="*/ 2147483647 h 745"/>
                <a:gd name="T70" fmla="*/ 2147483647 w 694"/>
                <a:gd name="T71" fmla="*/ 2147483647 h 745"/>
                <a:gd name="T72" fmla="*/ 2147483647 w 694"/>
                <a:gd name="T73" fmla="*/ 2147483647 h 745"/>
                <a:gd name="T74" fmla="*/ 2147483647 w 694"/>
                <a:gd name="T75" fmla="*/ 2147483647 h 745"/>
                <a:gd name="T76" fmla="*/ 2147483647 w 694"/>
                <a:gd name="T77" fmla="*/ 2147483647 h 745"/>
                <a:gd name="T78" fmla="*/ 2147483647 w 694"/>
                <a:gd name="T79" fmla="*/ 2147483647 h 745"/>
                <a:gd name="T80" fmla="*/ 2147483647 w 694"/>
                <a:gd name="T81" fmla="*/ 2147483647 h 745"/>
                <a:gd name="T82" fmla="*/ 2147483647 w 694"/>
                <a:gd name="T83" fmla="*/ 2147483647 h 7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4" h="745">
                  <a:moveTo>
                    <a:pt x="0" y="745"/>
                  </a:moveTo>
                  <a:lnTo>
                    <a:pt x="140" y="745"/>
                  </a:lnTo>
                  <a:lnTo>
                    <a:pt x="140" y="503"/>
                  </a:lnTo>
                  <a:lnTo>
                    <a:pt x="145" y="498"/>
                  </a:lnTo>
                  <a:lnTo>
                    <a:pt x="145" y="140"/>
                  </a:lnTo>
                  <a:lnTo>
                    <a:pt x="149" y="135"/>
                  </a:lnTo>
                  <a:lnTo>
                    <a:pt x="149" y="23"/>
                  </a:lnTo>
                  <a:lnTo>
                    <a:pt x="154" y="18"/>
                  </a:lnTo>
                  <a:lnTo>
                    <a:pt x="154" y="0"/>
                  </a:lnTo>
                  <a:lnTo>
                    <a:pt x="159" y="0"/>
                  </a:lnTo>
                  <a:lnTo>
                    <a:pt x="168" y="9"/>
                  </a:lnTo>
                  <a:lnTo>
                    <a:pt x="168" y="14"/>
                  </a:lnTo>
                  <a:lnTo>
                    <a:pt x="177" y="23"/>
                  </a:lnTo>
                  <a:lnTo>
                    <a:pt x="177" y="32"/>
                  </a:lnTo>
                  <a:lnTo>
                    <a:pt x="182" y="37"/>
                  </a:lnTo>
                  <a:lnTo>
                    <a:pt x="191" y="46"/>
                  </a:lnTo>
                  <a:lnTo>
                    <a:pt x="191" y="56"/>
                  </a:lnTo>
                  <a:lnTo>
                    <a:pt x="196" y="60"/>
                  </a:lnTo>
                  <a:lnTo>
                    <a:pt x="205" y="70"/>
                  </a:lnTo>
                  <a:lnTo>
                    <a:pt x="205" y="74"/>
                  </a:lnTo>
                  <a:lnTo>
                    <a:pt x="210" y="79"/>
                  </a:lnTo>
                  <a:lnTo>
                    <a:pt x="219" y="88"/>
                  </a:lnTo>
                  <a:lnTo>
                    <a:pt x="219" y="93"/>
                  </a:lnTo>
                  <a:lnTo>
                    <a:pt x="228" y="102"/>
                  </a:lnTo>
                  <a:lnTo>
                    <a:pt x="228" y="107"/>
                  </a:lnTo>
                  <a:lnTo>
                    <a:pt x="238" y="116"/>
                  </a:lnTo>
                  <a:lnTo>
                    <a:pt x="238" y="121"/>
                  </a:lnTo>
                  <a:lnTo>
                    <a:pt x="247" y="130"/>
                  </a:lnTo>
                  <a:lnTo>
                    <a:pt x="247" y="135"/>
                  </a:lnTo>
                  <a:lnTo>
                    <a:pt x="252" y="140"/>
                  </a:lnTo>
                  <a:lnTo>
                    <a:pt x="261" y="149"/>
                  </a:lnTo>
                  <a:lnTo>
                    <a:pt x="261" y="154"/>
                  </a:lnTo>
                  <a:lnTo>
                    <a:pt x="266" y="158"/>
                  </a:lnTo>
                  <a:lnTo>
                    <a:pt x="275" y="168"/>
                  </a:lnTo>
                  <a:lnTo>
                    <a:pt x="275" y="172"/>
                  </a:lnTo>
                  <a:lnTo>
                    <a:pt x="280" y="177"/>
                  </a:lnTo>
                  <a:lnTo>
                    <a:pt x="289" y="186"/>
                  </a:lnTo>
                  <a:lnTo>
                    <a:pt x="289" y="191"/>
                  </a:lnTo>
                  <a:lnTo>
                    <a:pt x="294" y="195"/>
                  </a:lnTo>
                  <a:lnTo>
                    <a:pt x="303" y="205"/>
                  </a:lnTo>
                  <a:lnTo>
                    <a:pt x="303" y="209"/>
                  </a:lnTo>
                  <a:lnTo>
                    <a:pt x="308" y="214"/>
                  </a:lnTo>
                  <a:lnTo>
                    <a:pt x="317" y="223"/>
                  </a:lnTo>
                  <a:lnTo>
                    <a:pt x="317" y="228"/>
                  </a:lnTo>
                  <a:lnTo>
                    <a:pt x="322" y="233"/>
                  </a:lnTo>
                  <a:lnTo>
                    <a:pt x="326" y="237"/>
                  </a:lnTo>
                  <a:lnTo>
                    <a:pt x="336" y="247"/>
                  </a:lnTo>
                  <a:lnTo>
                    <a:pt x="336" y="251"/>
                  </a:lnTo>
                  <a:lnTo>
                    <a:pt x="340" y="256"/>
                  </a:lnTo>
                  <a:lnTo>
                    <a:pt x="345" y="261"/>
                  </a:lnTo>
                  <a:lnTo>
                    <a:pt x="354" y="270"/>
                  </a:lnTo>
                  <a:lnTo>
                    <a:pt x="354" y="275"/>
                  </a:lnTo>
                  <a:lnTo>
                    <a:pt x="359" y="279"/>
                  </a:lnTo>
                  <a:lnTo>
                    <a:pt x="364" y="284"/>
                  </a:lnTo>
                  <a:lnTo>
                    <a:pt x="373" y="293"/>
                  </a:lnTo>
                  <a:lnTo>
                    <a:pt x="373" y="298"/>
                  </a:lnTo>
                  <a:lnTo>
                    <a:pt x="378" y="303"/>
                  </a:lnTo>
                  <a:lnTo>
                    <a:pt x="382" y="307"/>
                  </a:lnTo>
                  <a:lnTo>
                    <a:pt x="387" y="312"/>
                  </a:lnTo>
                  <a:lnTo>
                    <a:pt x="391" y="317"/>
                  </a:lnTo>
                  <a:lnTo>
                    <a:pt x="401" y="326"/>
                  </a:lnTo>
                  <a:lnTo>
                    <a:pt x="396" y="326"/>
                  </a:lnTo>
                  <a:lnTo>
                    <a:pt x="401" y="326"/>
                  </a:lnTo>
                  <a:lnTo>
                    <a:pt x="410" y="335"/>
                  </a:lnTo>
                  <a:lnTo>
                    <a:pt x="410" y="340"/>
                  </a:lnTo>
                  <a:lnTo>
                    <a:pt x="415" y="344"/>
                  </a:lnTo>
                  <a:lnTo>
                    <a:pt x="419" y="349"/>
                  </a:lnTo>
                  <a:lnTo>
                    <a:pt x="424" y="354"/>
                  </a:lnTo>
                  <a:lnTo>
                    <a:pt x="429" y="358"/>
                  </a:lnTo>
                  <a:lnTo>
                    <a:pt x="433" y="363"/>
                  </a:lnTo>
                  <a:lnTo>
                    <a:pt x="438" y="368"/>
                  </a:lnTo>
                  <a:lnTo>
                    <a:pt x="443" y="372"/>
                  </a:lnTo>
                  <a:lnTo>
                    <a:pt x="447" y="377"/>
                  </a:lnTo>
                  <a:lnTo>
                    <a:pt x="452" y="382"/>
                  </a:lnTo>
                  <a:lnTo>
                    <a:pt x="457" y="386"/>
                  </a:lnTo>
                  <a:lnTo>
                    <a:pt x="461" y="391"/>
                  </a:lnTo>
                  <a:lnTo>
                    <a:pt x="466" y="396"/>
                  </a:lnTo>
                  <a:lnTo>
                    <a:pt x="471" y="400"/>
                  </a:lnTo>
                  <a:lnTo>
                    <a:pt x="475" y="405"/>
                  </a:lnTo>
                  <a:lnTo>
                    <a:pt x="485" y="414"/>
                  </a:lnTo>
                  <a:lnTo>
                    <a:pt x="480" y="414"/>
                  </a:lnTo>
                  <a:lnTo>
                    <a:pt x="485" y="414"/>
                  </a:lnTo>
                  <a:lnTo>
                    <a:pt x="489" y="419"/>
                  </a:lnTo>
                  <a:lnTo>
                    <a:pt x="494" y="424"/>
                  </a:lnTo>
                  <a:lnTo>
                    <a:pt x="499" y="428"/>
                  </a:lnTo>
                  <a:lnTo>
                    <a:pt x="503" y="433"/>
                  </a:lnTo>
                  <a:lnTo>
                    <a:pt x="508" y="438"/>
                  </a:lnTo>
                  <a:lnTo>
                    <a:pt x="513" y="442"/>
                  </a:lnTo>
                  <a:lnTo>
                    <a:pt x="517" y="447"/>
                  </a:lnTo>
                  <a:lnTo>
                    <a:pt x="522" y="452"/>
                  </a:lnTo>
                  <a:lnTo>
                    <a:pt x="527" y="456"/>
                  </a:lnTo>
                  <a:lnTo>
                    <a:pt x="531" y="456"/>
                  </a:lnTo>
                  <a:lnTo>
                    <a:pt x="536" y="461"/>
                  </a:lnTo>
                  <a:lnTo>
                    <a:pt x="541" y="466"/>
                  </a:lnTo>
                  <a:lnTo>
                    <a:pt x="545" y="470"/>
                  </a:lnTo>
                  <a:lnTo>
                    <a:pt x="550" y="475"/>
                  </a:lnTo>
                  <a:lnTo>
                    <a:pt x="554" y="475"/>
                  </a:lnTo>
                  <a:lnTo>
                    <a:pt x="559" y="480"/>
                  </a:lnTo>
                  <a:lnTo>
                    <a:pt x="564" y="484"/>
                  </a:lnTo>
                  <a:lnTo>
                    <a:pt x="568" y="489"/>
                  </a:lnTo>
                  <a:lnTo>
                    <a:pt x="573" y="494"/>
                  </a:lnTo>
                  <a:lnTo>
                    <a:pt x="578" y="494"/>
                  </a:lnTo>
                  <a:lnTo>
                    <a:pt x="587" y="503"/>
                  </a:lnTo>
                  <a:lnTo>
                    <a:pt x="582" y="503"/>
                  </a:lnTo>
                  <a:lnTo>
                    <a:pt x="587" y="503"/>
                  </a:lnTo>
                  <a:lnTo>
                    <a:pt x="592" y="507"/>
                  </a:lnTo>
                  <a:lnTo>
                    <a:pt x="596" y="512"/>
                  </a:lnTo>
                  <a:lnTo>
                    <a:pt x="601" y="512"/>
                  </a:lnTo>
                  <a:lnTo>
                    <a:pt x="606" y="517"/>
                  </a:lnTo>
                  <a:lnTo>
                    <a:pt x="610" y="521"/>
                  </a:lnTo>
                  <a:lnTo>
                    <a:pt x="615" y="521"/>
                  </a:lnTo>
                  <a:lnTo>
                    <a:pt x="620" y="526"/>
                  </a:lnTo>
                  <a:lnTo>
                    <a:pt x="624" y="531"/>
                  </a:lnTo>
                  <a:lnTo>
                    <a:pt x="629" y="535"/>
                  </a:lnTo>
                  <a:lnTo>
                    <a:pt x="634" y="535"/>
                  </a:lnTo>
                  <a:lnTo>
                    <a:pt x="638" y="540"/>
                  </a:lnTo>
                  <a:lnTo>
                    <a:pt x="643" y="540"/>
                  </a:lnTo>
                  <a:lnTo>
                    <a:pt x="648" y="545"/>
                  </a:lnTo>
                  <a:lnTo>
                    <a:pt x="652" y="549"/>
                  </a:lnTo>
                  <a:lnTo>
                    <a:pt x="657" y="549"/>
                  </a:lnTo>
                  <a:lnTo>
                    <a:pt x="662" y="554"/>
                  </a:lnTo>
                  <a:lnTo>
                    <a:pt x="666" y="554"/>
                  </a:lnTo>
                  <a:lnTo>
                    <a:pt x="671" y="559"/>
                  </a:lnTo>
                  <a:lnTo>
                    <a:pt x="676" y="563"/>
                  </a:lnTo>
                  <a:lnTo>
                    <a:pt x="680" y="563"/>
                  </a:lnTo>
                  <a:lnTo>
                    <a:pt x="685" y="568"/>
                  </a:lnTo>
                  <a:lnTo>
                    <a:pt x="690" y="568"/>
                  </a:lnTo>
                  <a:lnTo>
                    <a:pt x="694" y="573"/>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8" name="Freeform 78"/>
            <p:cNvSpPr>
              <a:spLocks/>
            </p:cNvSpPr>
            <p:nvPr/>
          </p:nvSpPr>
          <p:spPr bwMode="auto">
            <a:xfrm>
              <a:off x="2333756" y="2641335"/>
              <a:ext cx="1049235" cy="242864"/>
            </a:xfrm>
            <a:custGeom>
              <a:avLst/>
              <a:gdLst>
                <a:gd name="T0" fmla="*/ 2147483647 w 661"/>
                <a:gd name="T1" fmla="*/ 2147483647 h 153"/>
                <a:gd name="T2" fmla="*/ 2147483647 w 661"/>
                <a:gd name="T3" fmla="*/ 2147483647 h 153"/>
                <a:gd name="T4" fmla="*/ 2147483647 w 661"/>
                <a:gd name="T5" fmla="*/ 2147483647 h 153"/>
                <a:gd name="T6" fmla="*/ 2147483647 w 661"/>
                <a:gd name="T7" fmla="*/ 2147483647 h 153"/>
                <a:gd name="T8" fmla="*/ 2147483647 w 661"/>
                <a:gd name="T9" fmla="*/ 2147483647 h 153"/>
                <a:gd name="T10" fmla="*/ 2147483647 w 661"/>
                <a:gd name="T11" fmla="*/ 2147483647 h 153"/>
                <a:gd name="T12" fmla="*/ 2147483647 w 661"/>
                <a:gd name="T13" fmla="*/ 2147483647 h 153"/>
                <a:gd name="T14" fmla="*/ 2147483647 w 661"/>
                <a:gd name="T15" fmla="*/ 2147483647 h 153"/>
                <a:gd name="T16" fmla="*/ 2147483647 w 661"/>
                <a:gd name="T17" fmla="*/ 2147483647 h 153"/>
                <a:gd name="T18" fmla="*/ 2147483647 w 661"/>
                <a:gd name="T19" fmla="*/ 2147483647 h 153"/>
                <a:gd name="T20" fmla="*/ 2147483647 w 661"/>
                <a:gd name="T21" fmla="*/ 2147483647 h 153"/>
                <a:gd name="T22" fmla="*/ 2147483647 w 661"/>
                <a:gd name="T23" fmla="*/ 2147483647 h 153"/>
                <a:gd name="T24" fmla="*/ 2147483647 w 661"/>
                <a:gd name="T25" fmla="*/ 2147483647 h 153"/>
                <a:gd name="T26" fmla="*/ 2147483647 w 661"/>
                <a:gd name="T27" fmla="*/ 2147483647 h 153"/>
                <a:gd name="T28" fmla="*/ 2147483647 w 661"/>
                <a:gd name="T29" fmla="*/ 2147483647 h 153"/>
                <a:gd name="T30" fmla="*/ 2147483647 w 661"/>
                <a:gd name="T31" fmla="*/ 2147483647 h 153"/>
                <a:gd name="T32" fmla="*/ 2147483647 w 661"/>
                <a:gd name="T33" fmla="*/ 2147483647 h 153"/>
                <a:gd name="T34" fmla="*/ 2147483647 w 661"/>
                <a:gd name="T35" fmla="*/ 2147483647 h 153"/>
                <a:gd name="T36" fmla="*/ 2147483647 w 661"/>
                <a:gd name="T37" fmla="*/ 2147483647 h 153"/>
                <a:gd name="T38" fmla="*/ 2147483647 w 661"/>
                <a:gd name="T39" fmla="*/ 2147483647 h 153"/>
                <a:gd name="T40" fmla="*/ 2147483647 w 661"/>
                <a:gd name="T41" fmla="*/ 2147483647 h 153"/>
                <a:gd name="T42" fmla="*/ 2147483647 w 661"/>
                <a:gd name="T43" fmla="*/ 2147483647 h 153"/>
                <a:gd name="T44" fmla="*/ 2147483647 w 661"/>
                <a:gd name="T45" fmla="*/ 2147483647 h 153"/>
                <a:gd name="T46" fmla="*/ 2147483647 w 661"/>
                <a:gd name="T47" fmla="*/ 2147483647 h 153"/>
                <a:gd name="T48" fmla="*/ 2147483647 w 661"/>
                <a:gd name="T49" fmla="*/ 2147483647 h 153"/>
                <a:gd name="T50" fmla="*/ 2147483647 w 661"/>
                <a:gd name="T51" fmla="*/ 2147483647 h 153"/>
                <a:gd name="T52" fmla="*/ 2147483647 w 661"/>
                <a:gd name="T53" fmla="*/ 2147483647 h 153"/>
                <a:gd name="T54" fmla="*/ 2147483647 w 661"/>
                <a:gd name="T55" fmla="*/ 2147483647 h 153"/>
                <a:gd name="T56" fmla="*/ 2147483647 w 661"/>
                <a:gd name="T57" fmla="*/ 2147483647 h 153"/>
                <a:gd name="T58" fmla="*/ 2147483647 w 661"/>
                <a:gd name="T59" fmla="*/ 2147483647 h 153"/>
                <a:gd name="T60" fmla="*/ 2147483647 w 661"/>
                <a:gd name="T61" fmla="*/ 2147483647 h 153"/>
                <a:gd name="T62" fmla="*/ 2147483647 w 661"/>
                <a:gd name="T63" fmla="*/ 2147483647 h 153"/>
                <a:gd name="T64" fmla="*/ 2147483647 w 661"/>
                <a:gd name="T65" fmla="*/ 2147483647 h 153"/>
                <a:gd name="T66" fmla="*/ 2147483647 w 661"/>
                <a:gd name="T67" fmla="*/ 2147483647 h 153"/>
                <a:gd name="T68" fmla="*/ 2147483647 w 661"/>
                <a:gd name="T69" fmla="*/ 2147483647 h 153"/>
                <a:gd name="T70" fmla="*/ 2147483647 w 661"/>
                <a:gd name="T71" fmla="*/ 2147483647 h 153"/>
                <a:gd name="T72" fmla="*/ 2147483647 w 661"/>
                <a:gd name="T73" fmla="*/ 2147483647 h 153"/>
                <a:gd name="T74" fmla="*/ 2147483647 w 661"/>
                <a:gd name="T75" fmla="*/ 2147483647 h 153"/>
                <a:gd name="T76" fmla="*/ 2147483647 w 661"/>
                <a:gd name="T77" fmla="*/ 2147483647 h 153"/>
                <a:gd name="T78" fmla="*/ 2147483647 w 661"/>
                <a:gd name="T79" fmla="*/ 2147483647 h 153"/>
                <a:gd name="T80" fmla="*/ 2147483647 w 661"/>
                <a:gd name="T81" fmla="*/ 2147483647 h 153"/>
                <a:gd name="T82" fmla="*/ 2147483647 w 661"/>
                <a:gd name="T83" fmla="*/ 2147483647 h 15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61" h="153">
                  <a:moveTo>
                    <a:pt x="0" y="0"/>
                  </a:moveTo>
                  <a:lnTo>
                    <a:pt x="5" y="4"/>
                  </a:lnTo>
                  <a:lnTo>
                    <a:pt x="10" y="4"/>
                  </a:lnTo>
                  <a:lnTo>
                    <a:pt x="14" y="9"/>
                  </a:lnTo>
                  <a:lnTo>
                    <a:pt x="19" y="9"/>
                  </a:lnTo>
                  <a:lnTo>
                    <a:pt x="23" y="14"/>
                  </a:lnTo>
                  <a:lnTo>
                    <a:pt x="28" y="14"/>
                  </a:lnTo>
                  <a:lnTo>
                    <a:pt x="33" y="18"/>
                  </a:lnTo>
                  <a:lnTo>
                    <a:pt x="37" y="18"/>
                  </a:lnTo>
                  <a:lnTo>
                    <a:pt x="42" y="23"/>
                  </a:lnTo>
                  <a:lnTo>
                    <a:pt x="47" y="23"/>
                  </a:lnTo>
                  <a:lnTo>
                    <a:pt x="51" y="28"/>
                  </a:lnTo>
                  <a:lnTo>
                    <a:pt x="56" y="28"/>
                  </a:lnTo>
                  <a:lnTo>
                    <a:pt x="61" y="28"/>
                  </a:lnTo>
                  <a:lnTo>
                    <a:pt x="65" y="32"/>
                  </a:lnTo>
                  <a:lnTo>
                    <a:pt x="70" y="37"/>
                  </a:lnTo>
                  <a:lnTo>
                    <a:pt x="75" y="37"/>
                  </a:lnTo>
                  <a:lnTo>
                    <a:pt x="79" y="42"/>
                  </a:lnTo>
                  <a:lnTo>
                    <a:pt x="84" y="42"/>
                  </a:lnTo>
                  <a:lnTo>
                    <a:pt x="89" y="42"/>
                  </a:lnTo>
                  <a:lnTo>
                    <a:pt x="93" y="46"/>
                  </a:lnTo>
                  <a:lnTo>
                    <a:pt x="98" y="46"/>
                  </a:lnTo>
                  <a:lnTo>
                    <a:pt x="103" y="46"/>
                  </a:lnTo>
                  <a:lnTo>
                    <a:pt x="107" y="51"/>
                  </a:lnTo>
                  <a:lnTo>
                    <a:pt x="112" y="56"/>
                  </a:lnTo>
                  <a:lnTo>
                    <a:pt x="117" y="56"/>
                  </a:lnTo>
                  <a:lnTo>
                    <a:pt x="121" y="56"/>
                  </a:lnTo>
                  <a:lnTo>
                    <a:pt x="126" y="60"/>
                  </a:lnTo>
                  <a:lnTo>
                    <a:pt x="131" y="60"/>
                  </a:lnTo>
                  <a:lnTo>
                    <a:pt x="135" y="60"/>
                  </a:lnTo>
                  <a:lnTo>
                    <a:pt x="140" y="65"/>
                  </a:lnTo>
                  <a:lnTo>
                    <a:pt x="145" y="65"/>
                  </a:lnTo>
                  <a:lnTo>
                    <a:pt x="149" y="65"/>
                  </a:lnTo>
                  <a:lnTo>
                    <a:pt x="154" y="70"/>
                  </a:lnTo>
                  <a:lnTo>
                    <a:pt x="159" y="70"/>
                  </a:lnTo>
                  <a:lnTo>
                    <a:pt x="163" y="70"/>
                  </a:lnTo>
                  <a:lnTo>
                    <a:pt x="168" y="74"/>
                  </a:lnTo>
                  <a:lnTo>
                    <a:pt x="173" y="74"/>
                  </a:lnTo>
                  <a:lnTo>
                    <a:pt x="177" y="79"/>
                  </a:lnTo>
                  <a:lnTo>
                    <a:pt x="182" y="79"/>
                  </a:lnTo>
                  <a:lnTo>
                    <a:pt x="186" y="79"/>
                  </a:lnTo>
                  <a:lnTo>
                    <a:pt x="191" y="79"/>
                  </a:lnTo>
                  <a:lnTo>
                    <a:pt x="196" y="84"/>
                  </a:lnTo>
                  <a:lnTo>
                    <a:pt x="200" y="84"/>
                  </a:lnTo>
                  <a:lnTo>
                    <a:pt x="205" y="84"/>
                  </a:lnTo>
                  <a:lnTo>
                    <a:pt x="210" y="88"/>
                  </a:lnTo>
                  <a:lnTo>
                    <a:pt x="214" y="88"/>
                  </a:lnTo>
                  <a:lnTo>
                    <a:pt x="219" y="88"/>
                  </a:lnTo>
                  <a:lnTo>
                    <a:pt x="224" y="93"/>
                  </a:lnTo>
                  <a:lnTo>
                    <a:pt x="228" y="93"/>
                  </a:lnTo>
                  <a:lnTo>
                    <a:pt x="233" y="93"/>
                  </a:lnTo>
                  <a:lnTo>
                    <a:pt x="238" y="93"/>
                  </a:lnTo>
                  <a:lnTo>
                    <a:pt x="242" y="97"/>
                  </a:lnTo>
                  <a:lnTo>
                    <a:pt x="247" y="97"/>
                  </a:lnTo>
                  <a:lnTo>
                    <a:pt x="252" y="97"/>
                  </a:lnTo>
                  <a:lnTo>
                    <a:pt x="261" y="97"/>
                  </a:lnTo>
                  <a:lnTo>
                    <a:pt x="266" y="102"/>
                  </a:lnTo>
                  <a:lnTo>
                    <a:pt x="270" y="102"/>
                  </a:lnTo>
                  <a:lnTo>
                    <a:pt x="275" y="102"/>
                  </a:lnTo>
                  <a:lnTo>
                    <a:pt x="280" y="102"/>
                  </a:lnTo>
                  <a:lnTo>
                    <a:pt x="284" y="107"/>
                  </a:lnTo>
                  <a:lnTo>
                    <a:pt x="289" y="107"/>
                  </a:lnTo>
                  <a:lnTo>
                    <a:pt x="294" y="107"/>
                  </a:lnTo>
                  <a:lnTo>
                    <a:pt x="298" y="107"/>
                  </a:lnTo>
                  <a:lnTo>
                    <a:pt x="303" y="111"/>
                  </a:lnTo>
                  <a:lnTo>
                    <a:pt x="308" y="111"/>
                  </a:lnTo>
                  <a:lnTo>
                    <a:pt x="312" y="111"/>
                  </a:lnTo>
                  <a:lnTo>
                    <a:pt x="317" y="111"/>
                  </a:lnTo>
                  <a:lnTo>
                    <a:pt x="322" y="116"/>
                  </a:lnTo>
                  <a:lnTo>
                    <a:pt x="326" y="116"/>
                  </a:lnTo>
                  <a:lnTo>
                    <a:pt x="336" y="116"/>
                  </a:lnTo>
                  <a:lnTo>
                    <a:pt x="340" y="116"/>
                  </a:lnTo>
                  <a:lnTo>
                    <a:pt x="345" y="116"/>
                  </a:lnTo>
                  <a:lnTo>
                    <a:pt x="349" y="121"/>
                  </a:lnTo>
                  <a:lnTo>
                    <a:pt x="354" y="121"/>
                  </a:lnTo>
                  <a:lnTo>
                    <a:pt x="359" y="121"/>
                  </a:lnTo>
                  <a:lnTo>
                    <a:pt x="363" y="121"/>
                  </a:lnTo>
                  <a:lnTo>
                    <a:pt x="373" y="121"/>
                  </a:lnTo>
                  <a:lnTo>
                    <a:pt x="377" y="125"/>
                  </a:lnTo>
                  <a:lnTo>
                    <a:pt x="382" y="125"/>
                  </a:lnTo>
                  <a:lnTo>
                    <a:pt x="387" y="125"/>
                  </a:lnTo>
                  <a:lnTo>
                    <a:pt x="391" y="125"/>
                  </a:lnTo>
                  <a:lnTo>
                    <a:pt x="396" y="125"/>
                  </a:lnTo>
                  <a:lnTo>
                    <a:pt x="405" y="130"/>
                  </a:lnTo>
                  <a:lnTo>
                    <a:pt x="410" y="130"/>
                  </a:lnTo>
                  <a:lnTo>
                    <a:pt x="415" y="130"/>
                  </a:lnTo>
                  <a:lnTo>
                    <a:pt x="419" y="130"/>
                  </a:lnTo>
                  <a:lnTo>
                    <a:pt x="424" y="130"/>
                  </a:lnTo>
                  <a:lnTo>
                    <a:pt x="433" y="130"/>
                  </a:lnTo>
                  <a:lnTo>
                    <a:pt x="438" y="135"/>
                  </a:lnTo>
                  <a:lnTo>
                    <a:pt x="443" y="135"/>
                  </a:lnTo>
                  <a:lnTo>
                    <a:pt x="447" y="135"/>
                  </a:lnTo>
                  <a:lnTo>
                    <a:pt x="457" y="135"/>
                  </a:lnTo>
                  <a:lnTo>
                    <a:pt x="461" y="135"/>
                  </a:lnTo>
                  <a:lnTo>
                    <a:pt x="466" y="135"/>
                  </a:lnTo>
                  <a:lnTo>
                    <a:pt x="471" y="139"/>
                  </a:lnTo>
                  <a:lnTo>
                    <a:pt x="480" y="139"/>
                  </a:lnTo>
                  <a:lnTo>
                    <a:pt x="485" y="139"/>
                  </a:lnTo>
                  <a:lnTo>
                    <a:pt x="489" y="139"/>
                  </a:lnTo>
                  <a:lnTo>
                    <a:pt x="494" y="139"/>
                  </a:lnTo>
                  <a:lnTo>
                    <a:pt x="503" y="139"/>
                  </a:lnTo>
                  <a:lnTo>
                    <a:pt x="508" y="139"/>
                  </a:lnTo>
                  <a:lnTo>
                    <a:pt x="512" y="139"/>
                  </a:lnTo>
                  <a:lnTo>
                    <a:pt x="517" y="144"/>
                  </a:lnTo>
                  <a:lnTo>
                    <a:pt x="526" y="144"/>
                  </a:lnTo>
                  <a:lnTo>
                    <a:pt x="531" y="144"/>
                  </a:lnTo>
                  <a:lnTo>
                    <a:pt x="536" y="144"/>
                  </a:lnTo>
                  <a:lnTo>
                    <a:pt x="540" y="144"/>
                  </a:lnTo>
                  <a:lnTo>
                    <a:pt x="550" y="144"/>
                  </a:lnTo>
                  <a:lnTo>
                    <a:pt x="554" y="144"/>
                  </a:lnTo>
                  <a:lnTo>
                    <a:pt x="559" y="144"/>
                  </a:lnTo>
                  <a:lnTo>
                    <a:pt x="564" y="149"/>
                  </a:lnTo>
                  <a:lnTo>
                    <a:pt x="573" y="149"/>
                  </a:lnTo>
                  <a:lnTo>
                    <a:pt x="578" y="149"/>
                  </a:lnTo>
                  <a:lnTo>
                    <a:pt x="582" y="149"/>
                  </a:lnTo>
                  <a:lnTo>
                    <a:pt x="587" y="149"/>
                  </a:lnTo>
                  <a:lnTo>
                    <a:pt x="596" y="149"/>
                  </a:lnTo>
                  <a:lnTo>
                    <a:pt x="601" y="149"/>
                  </a:lnTo>
                  <a:lnTo>
                    <a:pt x="606" y="149"/>
                  </a:lnTo>
                  <a:lnTo>
                    <a:pt x="610" y="149"/>
                  </a:lnTo>
                  <a:lnTo>
                    <a:pt x="620" y="149"/>
                  </a:lnTo>
                  <a:lnTo>
                    <a:pt x="624" y="153"/>
                  </a:lnTo>
                  <a:lnTo>
                    <a:pt x="629" y="153"/>
                  </a:lnTo>
                  <a:lnTo>
                    <a:pt x="638" y="153"/>
                  </a:lnTo>
                  <a:lnTo>
                    <a:pt x="643" y="153"/>
                  </a:lnTo>
                  <a:lnTo>
                    <a:pt x="648" y="153"/>
                  </a:lnTo>
                  <a:lnTo>
                    <a:pt x="652" y="153"/>
                  </a:lnTo>
                  <a:lnTo>
                    <a:pt x="661" y="153"/>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9" name="Freeform 79"/>
            <p:cNvSpPr>
              <a:spLocks/>
            </p:cNvSpPr>
            <p:nvPr/>
          </p:nvSpPr>
          <p:spPr bwMode="auto">
            <a:xfrm>
              <a:off x="3382991" y="2884199"/>
              <a:ext cx="784148" cy="22223"/>
            </a:xfrm>
            <a:custGeom>
              <a:avLst/>
              <a:gdLst>
                <a:gd name="T0" fmla="*/ 2147483647 w 494"/>
                <a:gd name="T1" fmla="*/ 0 h 14"/>
                <a:gd name="T2" fmla="*/ 2147483647 w 494"/>
                <a:gd name="T3" fmla="*/ 0 h 14"/>
                <a:gd name="T4" fmla="*/ 2147483647 w 494"/>
                <a:gd name="T5" fmla="*/ 0 h 14"/>
                <a:gd name="T6" fmla="*/ 2147483647 w 494"/>
                <a:gd name="T7" fmla="*/ 2147483647 h 14"/>
                <a:gd name="T8" fmla="*/ 2147483647 w 494"/>
                <a:gd name="T9" fmla="*/ 2147483647 h 14"/>
                <a:gd name="T10" fmla="*/ 2147483647 w 494"/>
                <a:gd name="T11" fmla="*/ 2147483647 h 14"/>
                <a:gd name="T12" fmla="*/ 2147483647 w 494"/>
                <a:gd name="T13" fmla="*/ 2147483647 h 14"/>
                <a:gd name="T14" fmla="*/ 2147483647 w 494"/>
                <a:gd name="T15" fmla="*/ 2147483647 h 14"/>
                <a:gd name="T16" fmla="*/ 2147483647 w 494"/>
                <a:gd name="T17" fmla="*/ 2147483647 h 14"/>
                <a:gd name="T18" fmla="*/ 2147483647 w 494"/>
                <a:gd name="T19" fmla="*/ 2147483647 h 14"/>
                <a:gd name="T20" fmla="*/ 2147483647 w 494"/>
                <a:gd name="T21" fmla="*/ 2147483647 h 14"/>
                <a:gd name="T22" fmla="*/ 2147483647 w 494"/>
                <a:gd name="T23" fmla="*/ 2147483647 h 14"/>
                <a:gd name="T24" fmla="*/ 2147483647 w 494"/>
                <a:gd name="T25" fmla="*/ 2147483647 h 14"/>
                <a:gd name="T26" fmla="*/ 2147483647 w 494"/>
                <a:gd name="T27" fmla="*/ 2147483647 h 14"/>
                <a:gd name="T28" fmla="*/ 2147483647 w 494"/>
                <a:gd name="T29" fmla="*/ 2147483647 h 14"/>
                <a:gd name="T30" fmla="*/ 2147483647 w 494"/>
                <a:gd name="T31" fmla="*/ 2147483647 h 14"/>
                <a:gd name="T32" fmla="*/ 2147483647 w 494"/>
                <a:gd name="T33" fmla="*/ 2147483647 h 14"/>
                <a:gd name="T34" fmla="*/ 2147483647 w 494"/>
                <a:gd name="T35" fmla="*/ 2147483647 h 14"/>
                <a:gd name="T36" fmla="*/ 2147483647 w 494"/>
                <a:gd name="T37" fmla="*/ 2147483647 h 14"/>
                <a:gd name="T38" fmla="*/ 2147483647 w 494"/>
                <a:gd name="T39" fmla="*/ 2147483647 h 14"/>
                <a:gd name="T40" fmla="*/ 2147483647 w 494"/>
                <a:gd name="T41" fmla="*/ 2147483647 h 14"/>
                <a:gd name="T42" fmla="*/ 2147483647 w 494"/>
                <a:gd name="T43" fmla="*/ 2147483647 h 14"/>
                <a:gd name="T44" fmla="*/ 2147483647 w 494"/>
                <a:gd name="T45" fmla="*/ 2147483647 h 14"/>
                <a:gd name="T46" fmla="*/ 2147483647 w 494"/>
                <a:gd name="T47" fmla="*/ 2147483647 h 14"/>
                <a:gd name="T48" fmla="*/ 2147483647 w 494"/>
                <a:gd name="T49" fmla="*/ 2147483647 h 14"/>
                <a:gd name="T50" fmla="*/ 2147483647 w 494"/>
                <a:gd name="T51" fmla="*/ 2147483647 h 14"/>
                <a:gd name="T52" fmla="*/ 2147483647 w 494"/>
                <a:gd name="T53" fmla="*/ 2147483647 h 14"/>
                <a:gd name="T54" fmla="*/ 2147483647 w 494"/>
                <a:gd name="T55" fmla="*/ 2147483647 h 14"/>
                <a:gd name="T56" fmla="*/ 2147483647 w 494"/>
                <a:gd name="T57" fmla="*/ 2147483647 h 14"/>
                <a:gd name="T58" fmla="*/ 2147483647 w 494"/>
                <a:gd name="T59" fmla="*/ 2147483647 h 14"/>
                <a:gd name="T60" fmla="*/ 2147483647 w 494"/>
                <a:gd name="T61" fmla="*/ 2147483647 h 14"/>
                <a:gd name="T62" fmla="*/ 2147483647 w 494"/>
                <a:gd name="T63" fmla="*/ 2147483647 h 14"/>
                <a:gd name="T64" fmla="*/ 2147483647 w 494"/>
                <a:gd name="T65" fmla="*/ 2147483647 h 14"/>
                <a:gd name="T66" fmla="*/ 2147483647 w 494"/>
                <a:gd name="T67" fmla="*/ 2147483647 h 14"/>
                <a:gd name="T68" fmla="*/ 2147483647 w 494"/>
                <a:gd name="T69" fmla="*/ 2147483647 h 14"/>
                <a:gd name="T70" fmla="*/ 2147483647 w 494"/>
                <a:gd name="T71" fmla="*/ 2147483647 h 14"/>
                <a:gd name="T72" fmla="*/ 2147483647 w 494"/>
                <a:gd name="T73" fmla="*/ 2147483647 h 14"/>
                <a:gd name="T74" fmla="*/ 2147483647 w 494"/>
                <a:gd name="T75" fmla="*/ 2147483647 h 14"/>
                <a:gd name="T76" fmla="*/ 2147483647 w 494"/>
                <a:gd name="T77" fmla="*/ 2147483647 h 14"/>
                <a:gd name="T78" fmla="*/ 2147483647 w 494"/>
                <a:gd name="T79" fmla="*/ 2147483647 h 1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494" h="14">
                  <a:moveTo>
                    <a:pt x="0" y="0"/>
                  </a:moveTo>
                  <a:lnTo>
                    <a:pt x="5" y="0"/>
                  </a:lnTo>
                  <a:lnTo>
                    <a:pt x="10" y="0"/>
                  </a:lnTo>
                  <a:lnTo>
                    <a:pt x="19" y="0"/>
                  </a:lnTo>
                  <a:lnTo>
                    <a:pt x="24" y="0"/>
                  </a:lnTo>
                  <a:lnTo>
                    <a:pt x="28" y="0"/>
                  </a:lnTo>
                  <a:lnTo>
                    <a:pt x="33" y="0"/>
                  </a:lnTo>
                  <a:lnTo>
                    <a:pt x="42" y="5"/>
                  </a:lnTo>
                  <a:lnTo>
                    <a:pt x="47" y="5"/>
                  </a:lnTo>
                  <a:lnTo>
                    <a:pt x="52" y="5"/>
                  </a:lnTo>
                  <a:lnTo>
                    <a:pt x="61" y="5"/>
                  </a:lnTo>
                  <a:lnTo>
                    <a:pt x="66" y="5"/>
                  </a:lnTo>
                  <a:lnTo>
                    <a:pt x="70" y="5"/>
                  </a:lnTo>
                  <a:lnTo>
                    <a:pt x="80" y="5"/>
                  </a:lnTo>
                  <a:lnTo>
                    <a:pt x="84" y="5"/>
                  </a:lnTo>
                  <a:lnTo>
                    <a:pt x="89" y="5"/>
                  </a:lnTo>
                  <a:lnTo>
                    <a:pt x="98" y="5"/>
                  </a:lnTo>
                  <a:lnTo>
                    <a:pt x="103" y="5"/>
                  </a:lnTo>
                  <a:lnTo>
                    <a:pt x="108" y="5"/>
                  </a:lnTo>
                  <a:lnTo>
                    <a:pt x="112" y="5"/>
                  </a:lnTo>
                  <a:lnTo>
                    <a:pt x="122" y="5"/>
                  </a:lnTo>
                  <a:lnTo>
                    <a:pt x="126" y="5"/>
                  </a:lnTo>
                  <a:lnTo>
                    <a:pt x="131" y="5"/>
                  </a:lnTo>
                  <a:lnTo>
                    <a:pt x="140" y="10"/>
                  </a:lnTo>
                  <a:lnTo>
                    <a:pt x="145" y="10"/>
                  </a:lnTo>
                  <a:lnTo>
                    <a:pt x="150" y="10"/>
                  </a:lnTo>
                  <a:lnTo>
                    <a:pt x="159" y="10"/>
                  </a:lnTo>
                  <a:lnTo>
                    <a:pt x="163" y="10"/>
                  </a:lnTo>
                  <a:lnTo>
                    <a:pt x="168" y="10"/>
                  </a:lnTo>
                  <a:lnTo>
                    <a:pt x="177" y="10"/>
                  </a:lnTo>
                  <a:lnTo>
                    <a:pt x="182" y="10"/>
                  </a:lnTo>
                  <a:lnTo>
                    <a:pt x="187" y="10"/>
                  </a:lnTo>
                  <a:lnTo>
                    <a:pt x="196" y="10"/>
                  </a:lnTo>
                  <a:lnTo>
                    <a:pt x="201" y="10"/>
                  </a:lnTo>
                  <a:lnTo>
                    <a:pt x="205" y="10"/>
                  </a:lnTo>
                  <a:lnTo>
                    <a:pt x="215" y="10"/>
                  </a:lnTo>
                  <a:lnTo>
                    <a:pt x="219" y="10"/>
                  </a:lnTo>
                  <a:lnTo>
                    <a:pt x="224" y="10"/>
                  </a:lnTo>
                  <a:lnTo>
                    <a:pt x="233" y="10"/>
                  </a:lnTo>
                  <a:lnTo>
                    <a:pt x="238" y="10"/>
                  </a:lnTo>
                  <a:lnTo>
                    <a:pt x="243" y="10"/>
                  </a:lnTo>
                  <a:lnTo>
                    <a:pt x="252" y="10"/>
                  </a:lnTo>
                  <a:lnTo>
                    <a:pt x="257" y="10"/>
                  </a:lnTo>
                  <a:lnTo>
                    <a:pt x="261" y="10"/>
                  </a:lnTo>
                  <a:lnTo>
                    <a:pt x="271" y="10"/>
                  </a:lnTo>
                  <a:lnTo>
                    <a:pt x="275" y="10"/>
                  </a:lnTo>
                  <a:lnTo>
                    <a:pt x="280" y="10"/>
                  </a:lnTo>
                  <a:lnTo>
                    <a:pt x="289" y="10"/>
                  </a:lnTo>
                  <a:lnTo>
                    <a:pt x="294" y="10"/>
                  </a:lnTo>
                  <a:lnTo>
                    <a:pt x="299" y="10"/>
                  </a:lnTo>
                  <a:lnTo>
                    <a:pt x="308" y="14"/>
                  </a:lnTo>
                  <a:lnTo>
                    <a:pt x="313" y="14"/>
                  </a:lnTo>
                  <a:lnTo>
                    <a:pt x="317" y="14"/>
                  </a:lnTo>
                  <a:lnTo>
                    <a:pt x="326" y="14"/>
                  </a:lnTo>
                  <a:lnTo>
                    <a:pt x="331" y="14"/>
                  </a:lnTo>
                  <a:lnTo>
                    <a:pt x="340" y="14"/>
                  </a:lnTo>
                  <a:lnTo>
                    <a:pt x="345" y="14"/>
                  </a:lnTo>
                  <a:lnTo>
                    <a:pt x="350" y="14"/>
                  </a:lnTo>
                  <a:lnTo>
                    <a:pt x="359" y="14"/>
                  </a:lnTo>
                  <a:lnTo>
                    <a:pt x="364" y="14"/>
                  </a:lnTo>
                  <a:lnTo>
                    <a:pt x="373" y="14"/>
                  </a:lnTo>
                  <a:lnTo>
                    <a:pt x="378" y="14"/>
                  </a:lnTo>
                  <a:lnTo>
                    <a:pt x="382" y="14"/>
                  </a:lnTo>
                  <a:lnTo>
                    <a:pt x="392" y="14"/>
                  </a:lnTo>
                  <a:lnTo>
                    <a:pt x="396" y="14"/>
                  </a:lnTo>
                  <a:lnTo>
                    <a:pt x="406" y="14"/>
                  </a:lnTo>
                  <a:lnTo>
                    <a:pt x="410" y="14"/>
                  </a:lnTo>
                  <a:lnTo>
                    <a:pt x="415" y="14"/>
                  </a:lnTo>
                  <a:lnTo>
                    <a:pt x="424" y="14"/>
                  </a:lnTo>
                  <a:lnTo>
                    <a:pt x="429" y="14"/>
                  </a:lnTo>
                  <a:lnTo>
                    <a:pt x="438" y="14"/>
                  </a:lnTo>
                  <a:lnTo>
                    <a:pt x="443" y="14"/>
                  </a:lnTo>
                  <a:lnTo>
                    <a:pt x="448" y="14"/>
                  </a:lnTo>
                  <a:lnTo>
                    <a:pt x="457" y="14"/>
                  </a:lnTo>
                  <a:lnTo>
                    <a:pt x="462" y="14"/>
                  </a:lnTo>
                  <a:lnTo>
                    <a:pt x="471" y="14"/>
                  </a:lnTo>
                  <a:lnTo>
                    <a:pt x="476" y="14"/>
                  </a:lnTo>
                  <a:lnTo>
                    <a:pt x="480" y="14"/>
                  </a:lnTo>
                  <a:lnTo>
                    <a:pt x="489" y="14"/>
                  </a:lnTo>
                  <a:lnTo>
                    <a:pt x="494" y="14"/>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95" name="Group 594"/>
          <p:cNvGrpSpPr>
            <a:grpSpLocks/>
          </p:cNvGrpSpPr>
          <p:nvPr/>
        </p:nvGrpSpPr>
        <p:grpSpPr bwMode="auto">
          <a:xfrm>
            <a:off x="5751513" y="1143000"/>
            <a:ext cx="3030537" cy="2122488"/>
            <a:chOff x="5773659" y="855641"/>
            <a:chExt cx="3030213" cy="2122260"/>
          </a:xfrm>
        </p:grpSpPr>
        <p:sp>
          <p:nvSpPr>
            <p:cNvPr id="16503" name="Freeform 77"/>
            <p:cNvSpPr>
              <a:spLocks/>
            </p:cNvSpPr>
            <p:nvPr/>
          </p:nvSpPr>
          <p:spPr bwMode="auto">
            <a:xfrm>
              <a:off x="5773659" y="855641"/>
              <a:ext cx="768268" cy="1398437"/>
            </a:xfrm>
            <a:custGeom>
              <a:avLst/>
              <a:gdLst>
                <a:gd name="T0" fmla="*/ 2147483647 w 484"/>
                <a:gd name="T1" fmla="*/ 2147483647 h 881"/>
                <a:gd name="T2" fmla="*/ 2147483647 w 484"/>
                <a:gd name="T3" fmla="*/ 2147483647 h 881"/>
                <a:gd name="T4" fmla="*/ 2147483647 w 484"/>
                <a:gd name="T5" fmla="*/ 2147483647 h 881"/>
                <a:gd name="T6" fmla="*/ 2147483647 w 484"/>
                <a:gd name="T7" fmla="*/ 2147483647 h 881"/>
                <a:gd name="T8" fmla="*/ 2147483647 w 484"/>
                <a:gd name="T9" fmla="*/ 2147483647 h 881"/>
                <a:gd name="T10" fmla="*/ 2147483647 w 484"/>
                <a:gd name="T11" fmla="*/ 2147483647 h 881"/>
                <a:gd name="T12" fmla="*/ 2147483647 w 484"/>
                <a:gd name="T13" fmla="*/ 2147483647 h 881"/>
                <a:gd name="T14" fmla="*/ 2147483647 w 484"/>
                <a:gd name="T15" fmla="*/ 2147483647 h 881"/>
                <a:gd name="T16" fmla="*/ 2147483647 w 484"/>
                <a:gd name="T17" fmla="*/ 2147483647 h 881"/>
                <a:gd name="T18" fmla="*/ 2147483647 w 484"/>
                <a:gd name="T19" fmla="*/ 2147483647 h 881"/>
                <a:gd name="T20" fmla="*/ 2147483647 w 484"/>
                <a:gd name="T21" fmla="*/ 2147483647 h 881"/>
                <a:gd name="T22" fmla="*/ 2147483647 w 484"/>
                <a:gd name="T23" fmla="*/ 2147483647 h 881"/>
                <a:gd name="T24" fmla="*/ 2147483647 w 484"/>
                <a:gd name="T25" fmla="*/ 2147483647 h 881"/>
                <a:gd name="T26" fmla="*/ 2147483647 w 484"/>
                <a:gd name="T27" fmla="*/ 2147483647 h 881"/>
                <a:gd name="T28" fmla="*/ 2147483647 w 484"/>
                <a:gd name="T29" fmla="*/ 2147483647 h 881"/>
                <a:gd name="T30" fmla="*/ 2147483647 w 484"/>
                <a:gd name="T31" fmla="*/ 2147483647 h 881"/>
                <a:gd name="T32" fmla="*/ 2147483647 w 484"/>
                <a:gd name="T33" fmla="*/ 2147483647 h 881"/>
                <a:gd name="T34" fmla="*/ 2147483647 w 484"/>
                <a:gd name="T35" fmla="*/ 2147483647 h 881"/>
                <a:gd name="T36" fmla="*/ 2147483647 w 484"/>
                <a:gd name="T37" fmla="*/ 2147483647 h 881"/>
                <a:gd name="T38" fmla="*/ 2147483647 w 484"/>
                <a:gd name="T39" fmla="*/ 2147483647 h 881"/>
                <a:gd name="T40" fmla="*/ 2147483647 w 484"/>
                <a:gd name="T41" fmla="*/ 2147483647 h 881"/>
                <a:gd name="T42" fmla="*/ 2147483647 w 484"/>
                <a:gd name="T43" fmla="*/ 2147483647 h 881"/>
                <a:gd name="T44" fmla="*/ 2147483647 w 484"/>
                <a:gd name="T45" fmla="*/ 2147483647 h 881"/>
                <a:gd name="T46" fmla="*/ 2147483647 w 484"/>
                <a:gd name="T47" fmla="*/ 2147483647 h 881"/>
                <a:gd name="T48" fmla="*/ 2147483647 w 484"/>
                <a:gd name="T49" fmla="*/ 2147483647 h 881"/>
                <a:gd name="T50" fmla="*/ 2147483647 w 484"/>
                <a:gd name="T51" fmla="*/ 2147483647 h 881"/>
                <a:gd name="T52" fmla="*/ 2147483647 w 484"/>
                <a:gd name="T53" fmla="*/ 2147483647 h 881"/>
                <a:gd name="T54" fmla="*/ 2147483647 w 484"/>
                <a:gd name="T55" fmla="*/ 2147483647 h 881"/>
                <a:gd name="T56" fmla="*/ 2147483647 w 484"/>
                <a:gd name="T57" fmla="*/ 2147483647 h 881"/>
                <a:gd name="T58" fmla="*/ 2147483647 w 484"/>
                <a:gd name="T59" fmla="*/ 2147483647 h 881"/>
                <a:gd name="T60" fmla="*/ 2147483647 w 484"/>
                <a:gd name="T61" fmla="*/ 2147483647 h 881"/>
                <a:gd name="T62" fmla="*/ 2147483647 w 484"/>
                <a:gd name="T63" fmla="*/ 2147483647 h 881"/>
                <a:gd name="T64" fmla="*/ 2147483647 w 484"/>
                <a:gd name="T65" fmla="*/ 2147483647 h 881"/>
                <a:gd name="T66" fmla="*/ 2147483647 w 484"/>
                <a:gd name="T67" fmla="*/ 2147483647 h 881"/>
                <a:gd name="T68" fmla="*/ 2147483647 w 484"/>
                <a:gd name="T69" fmla="*/ 2147483647 h 881"/>
                <a:gd name="T70" fmla="*/ 2147483647 w 484"/>
                <a:gd name="T71" fmla="*/ 2147483647 h 881"/>
                <a:gd name="T72" fmla="*/ 2147483647 w 484"/>
                <a:gd name="T73" fmla="*/ 2147483647 h 881"/>
                <a:gd name="T74" fmla="*/ 2147483647 w 484"/>
                <a:gd name="T75" fmla="*/ 2147483647 h 881"/>
                <a:gd name="T76" fmla="*/ 2147483647 w 484"/>
                <a:gd name="T77" fmla="*/ 2147483647 h 881"/>
                <a:gd name="T78" fmla="*/ 2147483647 w 484"/>
                <a:gd name="T79" fmla="*/ 2147483647 h 881"/>
                <a:gd name="T80" fmla="*/ 2147483647 w 484"/>
                <a:gd name="T81" fmla="*/ 2147483647 h 881"/>
                <a:gd name="T82" fmla="*/ 2147483647 w 484"/>
                <a:gd name="T83" fmla="*/ 2147483647 h 88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4" h="881">
                  <a:moveTo>
                    <a:pt x="0" y="0"/>
                  </a:moveTo>
                  <a:lnTo>
                    <a:pt x="144" y="0"/>
                  </a:lnTo>
                  <a:lnTo>
                    <a:pt x="144" y="10"/>
                  </a:lnTo>
                  <a:lnTo>
                    <a:pt x="149" y="14"/>
                  </a:lnTo>
                  <a:lnTo>
                    <a:pt x="149" y="42"/>
                  </a:lnTo>
                  <a:lnTo>
                    <a:pt x="153" y="47"/>
                  </a:lnTo>
                  <a:lnTo>
                    <a:pt x="153" y="66"/>
                  </a:lnTo>
                  <a:lnTo>
                    <a:pt x="158" y="70"/>
                  </a:lnTo>
                  <a:lnTo>
                    <a:pt x="158" y="89"/>
                  </a:lnTo>
                  <a:lnTo>
                    <a:pt x="163" y="94"/>
                  </a:lnTo>
                  <a:lnTo>
                    <a:pt x="163" y="112"/>
                  </a:lnTo>
                  <a:lnTo>
                    <a:pt x="167" y="117"/>
                  </a:lnTo>
                  <a:lnTo>
                    <a:pt x="167" y="131"/>
                  </a:lnTo>
                  <a:lnTo>
                    <a:pt x="172" y="135"/>
                  </a:lnTo>
                  <a:lnTo>
                    <a:pt x="172" y="149"/>
                  </a:lnTo>
                  <a:lnTo>
                    <a:pt x="177" y="154"/>
                  </a:lnTo>
                  <a:lnTo>
                    <a:pt x="177" y="168"/>
                  </a:lnTo>
                  <a:lnTo>
                    <a:pt x="181" y="173"/>
                  </a:lnTo>
                  <a:lnTo>
                    <a:pt x="181" y="182"/>
                  </a:lnTo>
                  <a:lnTo>
                    <a:pt x="186" y="187"/>
                  </a:lnTo>
                  <a:lnTo>
                    <a:pt x="186" y="201"/>
                  </a:lnTo>
                  <a:lnTo>
                    <a:pt x="191" y="205"/>
                  </a:lnTo>
                  <a:lnTo>
                    <a:pt x="191" y="215"/>
                  </a:lnTo>
                  <a:lnTo>
                    <a:pt x="195" y="219"/>
                  </a:lnTo>
                  <a:lnTo>
                    <a:pt x="195" y="233"/>
                  </a:lnTo>
                  <a:lnTo>
                    <a:pt x="200" y="238"/>
                  </a:lnTo>
                  <a:lnTo>
                    <a:pt x="200" y="247"/>
                  </a:lnTo>
                  <a:lnTo>
                    <a:pt x="205" y="252"/>
                  </a:lnTo>
                  <a:lnTo>
                    <a:pt x="205" y="261"/>
                  </a:lnTo>
                  <a:lnTo>
                    <a:pt x="209" y="266"/>
                  </a:lnTo>
                  <a:lnTo>
                    <a:pt x="209" y="275"/>
                  </a:lnTo>
                  <a:lnTo>
                    <a:pt x="214" y="280"/>
                  </a:lnTo>
                  <a:lnTo>
                    <a:pt x="214" y="289"/>
                  </a:lnTo>
                  <a:lnTo>
                    <a:pt x="219" y="294"/>
                  </a:lnTo>
                  <a:lnTo>
                    <a:pt x="219" y="308"/>
                  </a:lnTo>
                  <a:lnTo>
                    <a:pt x="223" y="312"/>
                  </a:lnTo>
                  <a:lnTo>
                    <a:pt x="223" y="317"/>
                  </a:lnTo>
                  <a:lnTo>
                    <a:pt x="228" y="322"/>
                  </a:lnTo>
                  <a:lnTo>
                    <a:pt x="228" y="331"/>
                  </a:lnTo>
                  <a:lnTo>
                    <a:pt x="233" y="336"/>
                  </a:lnTo>
                  <a:lnTo>
                    <a:pt x="233" y="345"/>
                  </a:lnTo>
                  <a:lnTo>
                    <a:pt x="237" y="350"/>
                  </a:lnTo>
                  <a:lnTo>
                    <a:pt x="237" y="359"/>
                  </a:lnTo>
                  <a:lnTo>
                    <a:pt x="242" y="364"/>
                  </a:lnTo>
                  <a:lnTo>
                    <a:pt x="242" y="373"/>
                  </a:lnTo>
                  <a:lnTo>
                    <a:pt x="247" y="378"/>
                  </a:lnTo>
                  <a:lnTo>
                    <a:pt x="247" y="387"/>
                  </a:lnTo>
                  <a:lnTo>
                    <a:pt x="251" y="392"/>
                  </a:lnTo>
                  <a:lnTo>
                    <a:pt x="251" y="401"/>
                  </a:lnTo>
                  <a:lnTo>
                    <a:pt x="256" y="406"/>
                  </a:lnTo>
                  <a:lnTo>
                    <a:pt x="256" y="410"/>
                  </a:lnTo>
                  <a:lnTo>
                    <a:pt x="261" y="415"/>
                  </a:lnTo>
                  <a:lnTo>
                    <a:pt x="261" y="429"/>
                  </a:lnTo>
                  <a:lnTo>
                    <a:pt x="265" y="434"/>
                  </a:lnTo>
                  <a:lnTo>
                    <a:pt x="265" y="438"/>
                  </a:lnTo>
                  <a:lnTo>
                    <a:pt x="270" y="443"/>
                  </a:lnTo>
                  <a:lnTo>
                    <a:pt x="270" y="452"/>
                  </a:lnTo>
                  <a:lnTo>
                    <a:pt x="275" y="457"/>
                  </a:lnTo>
                  <a:lnTo>
                    <a:pt x="275" y="461"/>
                  </a:lnTo>
                  <a:lnTo>
                    <a:pt x="279" y="466"/>
                  </a:lnTo>
                  <a:lnTo>
                    <a:pt x="279" y="475"/>
                  </a:lnTo>
                  <a:lnTo>
                    <a:pt x="284" y="480"/>
                  </a:lnTo>
                  <a:lnTo>
                    <a:pt x="284" y="489"/>
                  </a:lnTo>
                  <a:lnTo>
                    <a:pt x="293" y="499"/>
                  </a:lnTo>
                  <a:lnTo>
                    <a:pt x="293" y="513"/>
                  </a:lnTo>
                  <a:lnTo>
                    <a:pt x="298" y="517"/>
                  </a:lnTo>
                  <a:lnTo>
                    <a:pt x="298" y="522"/>
                  </a:lnTo>
                  <a:lnTo>
                    <a:pt x="302" y="527"/>
                  </a:lnTo>
                  <a:lnTo>
                    <a:pt x="302" y="531"/>
                  </a:lnTo>
                  <a:lnTo>
                    <a:pt x="307" y="536"/>
                  </a:lnTo>
                  <a:lnTo>
                    <a:pt x="307" y="545"/>
                  </a:lnTo>
                  <a:lnTo>
                    <a:pt x="312" y="550"/>
                  </a:lnTo>
                  <a:lnTo>
                    <a:pt x="312" y="555"/>
                  </a:lnTo>
                  <a:lnTo>
                    <a:pt x="316" y="559"/>
                  </a:lnTo>
                  <a:lnTo>
                    <a:pt x="316" y="569"/>
                  </a:lnTo>
                  <a:lnTo>
                    <a:pt x="326" y="578"/>
                  </a:lnTo>
                  <a:lnTo>
                    <a:pt x="326" y="587"/>
                  </a:lnTo>
                  <a:lnTo>
                    <a:pt x="330" y="592"/>
                  </a:lnTo>
                  <a:lnTo>
                    <a:pt x="330" y="601"/>
                  </a:lnTo>
                  <a:lnTo>
                    <a:pt x="335" y="606"/>
                  </a:lnTo>
                  <a:lnTo>
                    <a:pt x="335" y="610"/>
                  </a:lnTo>
                  <a:lnTo>
                    <a:pt x="340" y="615"/>
                  </a:lnTo>
                  <a:lnTo>
                    <a:pt x="340" y="620"/>
                  </a:lnTo>
                  <a:lnTo>
                    <a:pt x="344" y="624"/>
                  </a:lnTo>
                  <a:lnTo>
                    <a:pt x="344" y="629"/>
                  </a:lnTo>
                  <a:lnTo>
                    <a:pt x="349" y="634"/>
                  </a:lnTo>
                  <a:lnTo>
                    <a:pt x="349" y="638"/>
                  </a:lnTo>
                  <a:lnTo>
                    <a:pt x="354" y="643"/>
                  </a:lnTo>
                  <a:lnTo>
                    <a:pt x="354" y="648"/>
                  </a:lnTo>
                  <a:lnTo>
                    <a:pt x="358" y="652"/>
                  </a:lnTo>
                  <a:lnTo>
                    <a:pt x="358" y="662"/>
                  </a:lnTo>
                  <a:lnTo>
                    <a:pt x="368" y="671"/>
                  </a:lnTo>
                  <a:lnTo>
                    <a:pt x="368" y="680"/>
                  </a:lnTo>
                  <a:lnTo>
                    <a:pt x="377" y="690"/>
                  </a:lnTo>
                  <a:lnTo>
                    <a:pt x="377" y="699"/>
                  </a:lnTo>
                  <a:lnTo>
                    <a:pt x="382" y="704"/>
                  </a:lnTo>
                  <a:lnTo>
                    <a:pt x="382" y="708"/>
                  </a:lnTo>
                  <a:lnTo>
                    <a:pt x="391" y="718"/>
                  </a:lnTo>
                  <a:lnTo>
                    <a:pt x="391" y="727"/>
                  </a:lnTo>
                  <a:lnTo>
                    <a:pt x="396" y="732"/>
                  </a:lnTo>
                  <a:lnTo>
                    <a:pt x="400" y="736"/>
                  </a:lnTo>
                  <a:lnTo>
                    <a:pt x="400" y="741"/>
                  </a:lnTo>
                  <a:lnTo>
                    <a:pt x="405" y="746"/>
                  </a:lnTo>
                  <a:lnTo>
                    <a:pt x="405" y="750"/>
                  </a:lnTo>
                  <a:lnTo>
                    <a:pt x="410" y="755"/>
                  </a:lnTo>
                  <a:lnTo>
                    <a:pt x="410" y="760"/>
                  </a:lnTo>
                  <a:lnTo>
                    <a:pt x="414" y="764"/>
                  </a:lnTo>
                  <a:lnTo>
                    <a:pt x="414" y="769"/>
                  </a:lnTo>
                  <a:lnTo>
                    <a:pt x="424" y="778"/>
                  </a:lnTo>
                  <a:lnTo>
                    <a:pt x="424" y="787"/>
                  </a:lnTo>
                  <a:lnTo>
                    <a:pt x="428" y="792"/>
                  </a:lnTo>
                  <a:lnTo>
                    <a:pt x="433" y="797"/>
                  </a:lnTo>
                  <a:lnTo>
                    <a:pt x="433" y="801"/>
                  </a:lnTo>
                  <a:lnTo>
                    <a:pt x="438" y="806"/>
                  </a:lnTo>
                  <a:lnTo>
                    <a:pt x="438" y="811"/>
                  </a:lnTo>
                  <a:lnTo>
                    <a:pt x="442" y="815"/>
                  </a:lnTo>
                  <a:lnTo>
                    <a:pt x="447" y="820"/>
                  </a:lnTo>
                  <a:lnTo>
                    <a:pt x="447" y="825"/>
                  </a:lnTo>
                  <a:lnTo>
                    <a:pt x="451" y="829"/>
                  </a:lnTo>
                  <a:lnTo>
                    <a:pt x="456" y="834"/>
                  </a:lnTo>
                  <a:lnTo>
                    <a:pt x="456" y="843"/>
                  </a:lnTo>
                  <a:lnTo>
                    <a:pt x="461" y="848"/>
                  </a:lnTo>
                  <a:lnTo>
                    <a:pt x="470" y="857"/>
                  </a:lnTo>
                  <a:lnTo>
                    <a:pt x="470" y="862"/>
                  </a:lnTo>
                  <a:lnTo>
                    <a:pt x="475" y="867"/>
                  </a:lnTo>
                  <a:lnTo>
                    <a:pt x="475" y="871"/>
                  </a:lnTo>
                  <a:lnTo>
                    <a:pt x="479" y="876"/>
                  </a:lnTo>
                  <a:lnTo>
                    <a:pt x="484" y="881"/>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4" name="Freeform 78"/>
            <p:cNvSpPr>
              <a:spLocks/>
            </p:cNvSpPr>
            <p:nvPr/>
          </p:nvSpPr>
          <p:spPr bwMode="auto">
            <a:xfrm>
              <a:off x="6541927" y="2254079"/>
              <a:ext cx="879381" cy="620645"/>
            </a:xfrm>
            <a:custGeom>
              <a:avLst/>
              <a:gdLst>
                <a:gd name="T0" fmla="*/ 2147483647 w 554"/>
                <a:gd name="T1" fmla="*/ 2147483647 h 391"/>
                <a:gd name="T2" fmla="*/ 2147483647 w 554"/>
                <a:gd name="T3" fmla="*/ 2147483647 h 391"/>
                <a:gd name="T4" fmla="*/ 2147483647 w 554"/>
                <a:gd name="T5" fmla="*/ 2147483647 h 391"/>
                <a:gd name="T6" fmla="*/ 2147483647 w 554"/>
                <a:gd name="T7" fmla="*/ 2147483647 h 391"/>
                <a:gd name="T8" fmla="*/ 2147483647 w 554"/>
                <a:gd name="T9" fmla="*/ 2147483647 h 391"/>
                <a:gd name="T10" fmla="*/ 2147483647 w 554"/>
                <a:gd name="T11" fmla="*/ 2147483647 h 391"/>
                <a:gd name="T12" fmla="*/ 2147483647 w 554"/>
                <a:gd name="T13" fmla="*/ 2147483647 h 391"/>
                <a:gd name="T14" fmla="*/ 2147483647 w 554"/>
                <a:gd name="T15" fmla="*/ 2147483647 h 391"/>
                <a:gd name="T16" fmla="*/ 2147483647 w 554"/>
                <a:gd name="T17" fmla="*/ 2147483647 h 391"/>
                <a:gd name="T18" fmla="*/ 2147483647 w 554"/>
                <a:gd name="T19" fmla="*/ 2147483647 h 391"/>
                <a:gd name="T20" fmla="*/ 2147483647 w 554"/>
                <a:gd name="T21" fmla="*/ 2147483647 h 391"/>
                <a:gd name="T22" fmla="*/ 2147483647 w 554"/>
                <a:gd name="T23" fmla="*/ 2147483647 h 391"/>
                <a:gd name="T24" fmla="*/ 2147483647 w 554"/>
                <a:gd name="T25" fmla="*/ 2147483647 h 391"/>
                <a:gd name="T26" fmla="*/ 2147483647 w 554"/>
                <a:gd name="T27" fmla="*/ 2147483647 h 391"/>
                <a:gd name="T28" fmla="*/ 2147483647 w 554"/>
                <a:gd name="T29" fmla="*/ 2147483647 h 391"/>
                <a:gd name="T30" fmla="*/ 2147483647 w 554"/>
                <a:gd name="T31" fmla="*/ 2147483647 h 391"/>
                <a:gd name="T32" fmla="*/ 2147483647 w 554"/>
                <a:gd name="T33" fmla="*/ 2147483647 h 391"/>
                <a:gd name="T34" fmla="*/ 2147483647 w 554"/>
                <a:gd name="T35" fmla="*/ 2147483647 h 391"/>
                <a:gd name="T36" fmla="*/ 2147483647 w 554"/>
                <a:gd name="T37" fmla="*/ 2147483647 h 391"/>
                <a:gd name="T38" fmla="*/ 2147483647 w 554"/>
                <a:gd name="T39" fmla="*/ 2147483647 h 391"/>
                <a:gd name="T40" fmla="*/ 2147483647 w 554"/>
                <a:gd name="T41" fmla="*/ 2147483647 h 391"/>
                <a:gd name="T42" fmla="*/ 2147483647 w 554"/>
                <a:gd name="T43" fmla="*/ 2147483647 h 391"/>
                <a:gd name="T44" fmla="*/ 2147483647 w 554"/>
                <a:gd name="T45" fmla="*/ 2147483647 h 391"/>
                <a:gd name="T46" fmla="*/ 2147483647 w 554"/>
                <a:gd name="T47" fmla="*/ 2147483647 h 391"/>
                <a:gd name="T48" fmla="*/ 2147483647 w 554"/>
                <a:gd name="T49" fmla="*/ 2147483647 h 391"/>
                <a:gd name="T50" fmla="*/ 2147483647 w 554"/>
                <a:gd name="T51" fmla="*/ 2147483647 h 391"/>
                <a:gd name="T52" fmla="*/ 2147483647 w 554"/>
                <a:gd name="T53" fmla="*/ 2147483647 h 391"/>
                <a:gd name="T54" fmla="*/ 2147483647 w 554"/>
                <a:gd name="T55" fmla="*/ 2147483647 h 391"/>
                <a:gd name="T56" fmla="*/ 2147483647 w 554"/>
                <a:gd name="T57" fmla="*/ 2147483647 h 391"/>
                <a:gd name="T58" fmla="*/ 2147483647 w 554"/>
                <a:gd name="T59" fmla="*/ 2147483647 h 391"/>
                <a:gd name="T60" fmla="*/ 2147483647 w 554"/>
                <a:gd name="T61" fmla="*/ 2147483647 h 391"/>
                <a:gd name="T62" fmla="*/ 2147483647 w 554"/>
                <a:gd name="T63" fmla="*/ 2147483647 h 391"/>
                <a:gd name="T64" fmla="*/ 2147483647 w 554"/>
                <a:gd name="T65" fmla="*/ 2147483647 h 391"/>
                <a:gd name="T66" fmla="*/ 2147483647 w 554"/>
                <a:gd name="T67" fmla="*/ 2147483647 h 391"/>
                <a:gd name="T68" fmla="*/ 2147483647 w 554"/>
                <a:gd name="T69" fmla="*/ 2147483647 h 391"/>
                <a:gd name="T70" fmla="*/ 2147483647 w 554"/>
                <a:gd name="T71" fmla="*/ 2147483647 h 391"/>
                <a:gd name="T72" fmla="*/ 2147483647 w 554"/>
                <a:gd name="T73" fmla="*/ 2147483647 h 391"/>
                <a:gd name="T74" fmla="*/ 2147483647 w 554"/>
                <a:gd name="T75" fmla="*/ 2147483647 h 391"/>
                <a:gd name="T76" fmla="*/ 2147483647 w 554"/>
                <a:gd name="T77" fmla="*/ 2147483647 h 391"/>
                <a:gd name="T78" fmla="*/ 2147483647 w 554"/>
                <a:gd name="T79" fmla="*/ 2147483647 h 391"/>
                <a:gd name="T80" fmla="*/ 2147483647 w 554"/>
                <a:gd name="T81" fmla="*/ 2147483647 h 391"/>
                <a:gd name="T82" fmla="*/ 2147483647 w 554"/>
                <a:gd name="T83" fmla="*/ 2147483647 h 3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54" h="391">
                  <a:moveTo>
                    <a:pt x="0" y="0"/>
                  </a:moveTo>
                  <a:lnTo>
                    <a:pt x="0" y="4"/>
                  </a:lnTo>
                  <a:lnTo>
                    <a:pt x="5" y="9"/>
                  </a:lnTo>
                  <a:lnTo>
                    <a:pt x="14" y="18"/>
                  </a:lnTo>
                  <a:lnTo>
                    <a:pt x="14" y="23"/>
                  </a:lnTo>
                  <a:lnTo>
                    <a:pt x="19" y="28"/>
                  </a:lnTo>
                  <a:lnTo>
                    <a:pt x="28" y="37"/>
                  </a:lnTo>
                  <a:lnTo>
                    <a:pt x="28" y="42"/>
                  </a:lnTo>
                  <a:lnTo>
                    <a:pt x="37" y="51"/>
                  </a:lnTo>
                  <a:lnTo>
                    <a:pt x="37" y="55"/>
                  </a:lnTo>
                  <a:lnTo>
                    <a:pt x="42" y="60"/>
                  </a:lnTo>
                  <a:lnTo>
                    <a:pt x="51" y="69"/>
                  </a:lnTo>
                  <a:lnTo>
                    <a:pt x="51" y="74"/>
                  </a:lnTo>
                  <a:lnTo>
                    <a:pt x="56" y="79"/>
                  </a:lnTo>
                  <a:lnTo>
                    <a:pt x="65" y="88"/>
                  </a:lnTo>
                  <a:lnTo>
                    <a:pt x="61" y="88"/>
                  </a:lnTo>
                  <a:lnTo>
                    <a:pt x="65" y="88"/>
                  </a:lnTo>
                  <a:lnTo>
                    <a:pt x="75" y="97"/>
                  </a:lnTo>
                  <a:lnTo>
                    <a:pt x="70" y="97"/>
                  </a:lnTo>
                  <a:lnTo>
                    <a:pt x="75" y="97"/>
                  </a:lnTo>
                  <a:lnTo>
                    <a:pt x="79" y="102"/>
                  </a:lnTo>
                  <a:lnTo>
                    <a:pt x="79" y="107"/>
                  </a:lnTo>
                  <a:lnTo>
                    <a:pt x="84" y="111"/>
                  </a:lnTo>
                  <a:lnTo>
                    <a:pt x="93" y="121"/>
                  </a:lnTo>
                  <a:lnTo>
                    <a:pt x="89" y="121"/>
                  </a:lnTo>
                  <a:lnTo>
                    <a:pt x="93" y="121"/>
                  </a:lnTo>
                  <a:lnTo>
                    <a:pt x="98" y="125"/>
                  </a:lnTo>
                  <a:lnTo>
                    <a:pt x="103" y="130"/>
                  </a:lnTo>
                  <a:lnTo>
                    <a:pt x="103" y="135"/>
                  </a:lnTo>
                  <a:lnTo>
                    <a:pt x="107" y="139"/>
                  </a:lnTo>
                  <a:lnTo>
                    <a:pt x="112" y="144"/>
                  </a:lnTo>
                  <a:lnTo>
                    <a:pt x="117" y="144"/>
                  </a:lnTo>
                  <a:lnTo>
                    <a:pt x="121" y="149"/>
                  </a:lnTo>
                  <a:lnTo>
                    <a:pt x="121" y="153"/>
                  </a:lnTo>
                  <a:lnTo>
                    <a:pt x="126" y="158"/>
                  </a:lnTo>
                  <a:lnTo>
                    <a:pt x="130" y="158"/>
                  </a:lnTo>
                  <a:lnTo>
                    <a:pt x="135" y="163"/>
                  </a:lnTo>
                  <a:lnTo>
                    <a:pt x="135" y="167"/>
                  </a:lnTo>
                  <a:lnTo>
                    <a:pt x="140" y="172"/>
                  </a:lnTo>
                  <a:lnTo>
                    <a:pt x="144" y="177"/>
                  </a:lnTo>
                  <a:lnTo>
                    <a:pt x="149" y="177"/>
                  </a:lnTo>
                  <a:lnTo>
                    <a:pt x="154" y="181"/>
                  </a:lnTo>
                  <a:lnTo>
                    <a:pt x="154" y="186"/>
                  </a:lnTo>
                  <a:lnTo>
                    <a:pt x="158" y="191"/>
                  </a:lnTo>
                  <a:lnTo>
                    <a:pt x="163" y="191"/>
                  </a:lnTo>
                  <a:lnTo>
                    <a:pt x="168" y="195"/>
                  </a:lnTo>
                  <a:lnTo>
                    <a:pt x="172" y="200"/>
                  </a:lnTo>
                  <a:lnTo>
                    <a:pt x="177" y="205"/>
                  </a:lnTo>
                  <a:lnTo>
                    <a:pt x="182" y="209"/>
                  </a:lnTo>
                  <a:lnTo>
                    <a:pt x="186" y="214"/>
                  </a:lnTo>
                  <a:lnTo>
                    <a:pt x="191" y="214"/>
                  </a:lnTo>
                  <a:lnTo>
                    <a:pt x="196" y="218"/>
                  </a:lnTo>
                  <a:lnTo>
                    <a:pt x="200" y="223"/>
                  </a:lnTo>
                  <a:lnTo>
                    <a:pt x="205" y="228"/>
                  </a:lnTo>
                  <a:lnTo>
                    <a:pt x="210" y="232"/>
                  </a:lnTo>
                  <a:lnTo>
                    <a:pt x="214" y="232"/>
                  </a:lnTo>
                  <a:lnTo>
                    <a:pt x="219" y="237"/>
                  </a:lnTo>
                  <a:lnTo>
                    <a:pt x="224" y="242"/>
                  </a:lnTo>
                  <a:lnTo>
                    <a:pt x="228" y="246"/>
                  </a:lnTo>
                  <a:lnTo>
                    <a:pt x="233" y="251"/>
                  </a:lnTo>
                  <a:lnTo>
                    <a:pt x="238" y="251"/>
                  </a:lnTo>
                  <a:lnTo>
                    <a:pt x="242" y="256"/>
                  </a:lnTo>
                  <a:lnTo>
                    <a:pt x="247" y="256"/>
                  </a:lnTo>
                  <a:lnTo>
                    <a:pt x="252" y="260"/>
                  </a:lnTo>
                  <a:lnTo>
                    <a:pt x="256" y="265"/>
                  </a:lnTo>
                  <a:lnTo>
                    <a:pt x="261" y="265"/>
                  </a:lnTo>
                  <a:lnTo>
                    <a:pt x="266" y="270"/>
                  </a:lnTo>
                  <a:lnTo>
                    <a:pt x="270" y="274"/>
                  </a:lnTo>
                  <a:lnTo>
                    <a:pt x="275" y="279"/>
                  </a:lnTo>
                  <a:lnTo>
                    <a:pt x="280" y="279"/>
                  </a:lnTo>
                  <a:lnTo>
                    <a:pt x="284" y="284"/>
                  </a:lnTo>
                  <a:lnTo>
                    <a:pt x="289" y="284"/>
                  </a:lnTo>
                  <a:lnTo>
                    <a:pt x="293" y="288"/>
                  </a:lnTo>
                  <a:lnTo>
                    <a:pt x="298" y="288"/>
                  </a:lnTo>
                  <a:lnTo>
                    <a:pt x="303" y="293"/>
                  </a:lnTo>
                  <a:lnTo>
                    <a:pt x="307" y="293"/>
                  </a:lnTo>
                  <a:lnTo>
                    <a:pt x="312" y="298"/>
                  </a:lnTo>
                  <a:lnTo>
                    <a:pt x="317" y="298"/>
                  </a:lnTo>
                  <a:lnTo>
                    <a:pt x="321" y="302"/>
                  </a:lnTo>
                  <a:lnTo>
                    <a:pt x="326" y="307"/>
                  </a:lnTo>
                  <a:lnTo>
                    <a:pt x="331" y="307"/>
                  </a:lnTo>
                  <a:lnTo>
                    <a:pt x="335" y="312"/>
                  </a:lnTo>
                  <a:lnTo>
                    <a:pt x="340" y="312"/>
                  </a:lnTo>
                  <a:lnTo>
                    <a:pt x="345" y="316"/>
                  </a:lnTo>
                  <a:lnTo>
                    <a:pt x="349" y="316"/>
                  </a:lnTo>
                  <a:lnTo>
                    <a:pt x="354" y="321"/>
                  </a:lnTo>
                  <a:lnTo>
                    <a:pt x="359" y="321"/>
                  </a:lnTo>
                  <a:lnTo>
                    <a:pt x="363" y="326"/>
                  </a:lnTo>
                  <a:lnTo>
                    <a:pt x="368" y="326"/>
                  </a:lnTo>
                  <a:lnTo>
                    <a:pt x="373" y="330"/>
                  </a:lnTo>
                  <a:lnTo>
                    <a:pt x="377" y="330"/>
                  </a:lnTo>
                  <a:lnTo>
                    <a:pt x="382" y="330"/>
                  </a:lnTo>
                  <a:lnTo>
                    <a:pt x="387" y="335"/>
                  </a:lnTo>
                  <a:lnTo>
                    <a:pt x="391" y="335"/>
                  </a:lnTo>
                  <a:lnTo>
                    <a:pt x="396" y="340"/>
                  </a:lnTo>
                  <a:lnTo>
                    <a:pt x="401" y="340"/>
                  </a:lnTo>
                  <a:lnTo>
                    <a:pt x="405" y="340"/>
                  </a:lnTo>
                  <a:lnTo>
                    <a:pt x="410" y="344"/>
                  </a:lnTo>
                  <a:lnTo>
                    <a:pt x="415" y="344"/>
                  </a:lnTo>
                  <a:lnTo>
                    <a:pt x="419" y="349"/>
                  </a:lnTo>
                  <a:lnTo>
                    <a:pt x="424" y="349"/>
                  </a:lnTo>
                  <a:lnTo>
                    <a:pt x="429" y="349"/>
                  </a:lnTo>
                  <a:lnTo>
                    <a:pt x="433" y="354"/>
                  </a:lnTo>
                  <a:lnTo>
                    <a:pt x="438" y="354"/>
                  </a:lnTo>
                  <a:lnTo>
                    <a:pt x="443" y="358"/>
                  </a:lnTo>
                  <a:lnTo>
                    <a:pt x="447" y="358"/>
                  </a:lnTo>
                  <a:lnTo>
                    <a:pt x="452" y="358"/>
                  </a:lnTo>
                  <a:lnTo>
                    <a:pt x="456" y="363"/>
                  </a:lnTo>
                  <a:lnTo>
                    <a:pt x="461" y="363"/>
                  </a:lnTo>
                  <a:lnTo>
                    <a:pt x="466" y="363"/>
                  </a:lnTo>
                  <a:lnTo>
                    <a:pt x="470" y="368"/>
                  </a:lnTo>
                  <a:lnTo>
                    <a:pt x="475" y="368"/>
                  </a:lnTo>
                  <a:lnTo>
                    <a:pt x="480" y="368"/>
                  </a:lnTo>
                  <a:lnTo>
                    <a:pt x="484" y="372"/>
                  </a:lnTo>
                  <a:lnTo>
                    <a:pt x="489" y="372"/>
                  </a:lnTo>
                  <a:lnTo>
                    <a:pt x="494" y="372"/>
                  </a:lnTo>
                  <a:lnTo>
                    <a:pt x="498" y="377"/>
                  </a:lnTo>
                  <a:lnTo>
                    <a:pt x="503" y="377"/>
                  </a:lnTo>
                  <a:lnTo>
                    <a:pt x="508" y="377"/>
                  </a:lnTo>
                  <a:lnTo>
                    <a:pt x="512" y="381"/>
                  </a:lnTo>
                  <a:lnTo>
                    <a:pt x="522" y="381"/>
                  </a:lnTo>
                  <a:lnTo>
                    <a:pt x="526" y="381"/>
                  </a:lnTo>
                  <a:lnTo>
                    <a:pt x="531" y="386"/>
                  </a:lnTo>
                  <a:lnTo>
                    <a:pt x="536" y="386"/>
                  </a:lnTo>
                  <a:lnTo>
                    <a:pt x="540" y="386"/>
                  </a:lnTo>
                  <a:lnTo>
                    <a:pt x="545" y="386"/>
                  </a:lnTo>
                  <a:lnTo>
                    <a:pt x="550" y="391"/>
                  </a:lnTo>
                  <a:lnTo>
                    <a:pt x="554" y="391"/>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5" name="Freeform 79"/>
            <p:cNvSpPr>
              <a:spLocks/>
            </p:cNvSpPr>
            <p:nvPr/>
          </p:nvSpPr>
          <p:spPr bwMode="auto">
            <a:xfrm>
              <a:off x="7421308" y="2874724"/>
              <a:ext cx="1242879" cy="103176"/>
            </a:xfrm>
            <a:custGeom>
              <a:avLst/>
              <a:gdLst>
                <a:gd name="T0" fmla="*/ 2147483647 w 783"/>
                <a:gd name="T1" fmla="*/ 0 h 65"/>
                <a:gd name="T2" fmla="*/ 2147483647 w 783"/>
                <a:gd name="T3" fmla="*/ 2147483647 h 65"/>
                <a:gd name="T4" fmla="*/ 2147483647 w 783"/>
                <a:gd name="T5" fmla="*/ 2147483647 h 65"/>
                <a:gd name="T6" fmla="*/ 2147483647 w 783"/>
                <a:gd name="T7" fmla="*/ 2147483647 h 65"/>
                <a:gd name="T8" fmla="*/ 2147483647 w 783"/>
                <a:gd name="T9" fmla="*/ 2147483647 h 65"/>
                <a:gd name="T10" fmla="*/ 2147483647 w 783"/>
                <a:gd name="T11" fmla="*/ 2147483647 h 65"/>
                <a:gd name="T12" fmla="*/ 2147483647 w 783"/>
                <a:gd name="T13" fmla="*/ 2147483647 h 65"/>
                <a:gd name="T14" fmla="*/ 2147483647 w 783"/>
                <a:gd name="T15" fmla="*/ 2147483647 h 65"/>
                <a:gd name="T16" fmla="*/ 2147483647 w 783"/>
                <a:gd name="T17" fmla="*/ 2147483647 h 65"/>
                <a:gd name="T18" fmla="*/ 2147483647 w 783"/>
                <a:gd name="T19" fmla="*/ 2147483647 h 65"/>
                <a:gd name="T20" fmla="*/ 2147483647 w 783"/>
                <a:gd name="T21" fmla="*/ 2147483647 h 65"/>
                <a:gd name="T22" fmla="*/ 2147483647 w 783"/>
                <a:gd name="T23" fmla="*/ 2147483647 h 65"/>
                <a:gd name="T24" fmla="*/ 2147483647 w 783"/>
                <a:gd name="T25" fmla="*/ 2147483647 h 65"/>
                <a:gd name="T26" fmla="*/ 2147483647 w 783"/>
                <a:gd name="T27" fmla="*/ 2147483647 h 65"/>
                <a:gd name="T28" fmla="*/ 2147483647 w 783"/>
                <a:gd name="T29" fmla="*/ 2147483647 h 65"/>
                <a:gd name="T30" fmla="*/ 2147483647 w 783"/>
                <a:gd name="T31" fmla="*/ 2147483647 h 65"/>
                <a:gd name="T32" fmla="*/ 2147483647 w 783"/>
                <a:gd name="T33" fmla="*/ 2147483647 h 65"/>
                <a:gd name="T34" fmla="*/ 2147483647 w 783"/>
                <a:gd name="T35" fmla="*/ 2147483647 h 65"/>
                <a:gd name="T36" fmla="*/ 2147483647 w 783"/>
                <a:gd name="T37" fmla="*/ 2147483647 h 65"/>
                <a:gd name="T38" fmla="*/ 2147483647 w 783"/>
                <a:gd name="T39" fmla="*/ 2147483647 h 65"/>
                <a:gd name="T40" fmla="*/ 2147483647 w 783"/>
                <a:gd name="T41" fmla="*/ 2147483647 h 65"/>
                <a:gd name="T42" fmla="*/ 2147483647 w 783"/>
                <a:gd name="T43" fmla="*/ 2147483647 h 65"/>
                <a:gd name="T44" fmla="*/ 2147483647 w 783"/>
                <a:gd name="T45" fmla="*/ 2147483647 h 65"/>
                <a:gd name="T46" fmla="*/ 2147483647 w 783"/>
                <a:gd name="T47" fmla="*/ 2147483647 h 65"/>
                <a:gd name="T48" fmla="*/ 2147483647 w 783"/>
                <a:gd name="T49" fmla="*/ 2147483647 h 65"/>
                <a:gd name="T50" fmla="*/ 2147483647 w 783"/>
                <a:gd name="T51" fmla="*/ 2147483647 h 65"/>
                <a:gd name="T52" fmla="*/ 2147483647 w 783"/>
                <a:gd name="T53" fmla="*/ 2147483647 h 65"/>
                <a:gd name="T54" fmla="*/ 2147483647 w 783"/>
                <a:gd name="T55" fmla="*/ 2147483647 h 65"/>
                <a:gd name="T56" fmla="*/ 2147483647 w 783"/>
                <a:gd name="T57" fmla="*/ 2147483647 h 65"/>
                <a:gd name="T58" fmla="*/ 2147483647 w 783"/>
                <a:gd name="T59" fmla="*/ 2147483647 h 65"/>
                <a:gd name="T60" fmla="*/ 2147483647 w 783"/>
                <a:gd name="T61" fmla="*/ 2147483647 h 65"/>
                <a:gd name="T62" fmla="*/ 2147483647 w 783"/>
                <a:gd name="T63" fmla="*/ 2147483647 h 65"/>
                <a:gd name="T64" fmla="*/ 2147483647 w 783"/>
                <a:gd name="T65" fmla="*/ 2147483647 h 65"/>
                <a:gd name="T66" fmla="*/ 2147483647 w 783"/>
                <a:gd name="T67" fmla="*/ 2147483647 h 65"/>
                <a:gd name="T68" fmla="*/ 2147483647 w 783"/>
                <a:gd name="T69" fmla="*/ 2147483647 h 65"/>
                <a:gd name="T70" fmla="*/ 2147483647 w 783"/>
                <a:gd name="T71" fmla="*/ 2147483647 h 65"/>
                <a:gd name="T72" fmla="*/ 2147483647 w 783"/>
                <a:gd name="T73" fmla="*/ 2147483647 h 65"/>
                <a:gd name="T74" fmla="*/ 2147483647 w 783"/>
                <a:gd name="T75" fmla="*/ 2147483647 h 65"/>
                <a:gd name="T76" fmla="*/ 2147483647 w 783"/>
                <a:gd name="T77" fmla="*/ 2147483647 h 65"/>
                <a:gd name="T78" fmla="*/ 2147483647 w 783"/>
                <a:gd name="T79" fmla="*/ 2147483647 h 65"/>
                <a:gd name="T80" fmla="*/ 2147483647 w 783"/>
                <a:gd name="T81" fmla="*/ 2147483647 h 65"/>
                <a:gd name="T82" fmla="*/ 2147483647 w 783"/>
                <a:gd name="T83" fmla="*/ 2147483647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83" h="65">
                  <a:moveTo>
                    <a:pt x="0" y="0"/>
                  </a:moveTo>
                  <a:lnTo>
                    <a:pt x="5" y="0"/>
                  </a:lnTo>
                  <a:lnTo>
                    <a:pt x="14" y="0"/>
                  </a:lnTo>
                  <a:lnTo>
                    <a:pt x="19" y="4"/>
                  </a:lnTo>
                  <a:lnTo>
                    <a:pt x="24" y="4"/>
                  </a:lnTo>
                  <a:lnTo>
                    <a:pt x="28" y="4"/>
                  </a:lnTo>
                  <a:lnTo>
                    <a:pt x="33" y="9"/>
                  </a:lnTo>
                  <a:lnTo>
                    <a:pt x="38" y="9"/>
                  </a:lnTo>
                  <a:lnTo>
                    <a:pt x="47" y="9"/>
                  </a:lnTo>
                  <a:lnTo>
                    <a:pt x="52" y="9"/>
                  </a:lnTo>
                  <a:lnTo>
                    <a:pt x="56" y="14"/>
                  </a:lnTo>
                  <a:lnTo>
                    <a:pt x="61" y="14"/>
                  </a:lnTo>
                  <a:lnTo>
                    <a:pt x="65" y="14"/>
                  </a:lnTo>
                  <a:lnTo>
                    <a:pt x="70" y="14"/>
                  </a:lnTo>
                  <a:lnTo>
                    <a:pt x="79" y="14"/>
                  </a:lnTo>
                  <a:lnTo>
                    <a:pt x="84" y="18"/>
                  </a:lnTo>
                  <a:lnTo>
                    <a:pt x="89" y="18"/>
                  </a:lnTo>
                  <a:lnTo>
                    <a:pt x="93" y="18"/>
                  </a:lnTo>
                  <a:lnTo>
                    <a:pt x="103" y="18"/>
                  </a:lnTo>
                  <a:lnTo>
                    <a:pt x="107" y="23"/>
                  </a:lnTo>
                  <a:lnTo>
                    <a:pt x="112" y="23"/>
                  </a:lnTo>
                  <a:lnTo>
                    <a:pt x="117" y="23"/>
                  </a:lnTo>
                  <a:lnTo>
                    <a:pt x="126" y="23"/>
                  </a:lnTo>
                  <a:lnTo>
                    <a:pt x="131" y="23"/>
                  </a:lnTo>
                  <a:lnTo>
                    <a:pt x="135" y="28"/>
                  </a:lnTo>
                  <a:lnTo>
                    <a:pt x="140" y="28"/>
                  </a:lnTo>
                  <a:lnTo>
                    <a:pt x="149" y="28"/>
                  </a:lnTo>
                  <a:lnTo>
                    <a:pt x="154" y="28"/>
                  </a:lnTo>
                  <a:lnTo>
                    <a:pt x="159" y="28"/>
                  </a:lnTo>
                  <a:lnTo>
                    <a:pt x="168" y="32"/>
                  </a:lnTo>
                  <a:lnTo>
                    <a:pt x="173" y="32"/>
                  </a:lnTo>
                  <a:lnTo>
                    <a:pt x="177" y="32"/>
                  </a:lnTo>
                  <a:lnTo>
                    <a:pt x="182" y="32"/>
                  </a:lnTo>
                  <a:lnTo>
                    <a:pt x="191" y="32"/>
                  </a:lnTo>
                  <a:lnTo>
                    <a:pt x="196" y="32"/>
                  </a:lnTo>
                  <a:lnTo>
                    <a:pt x="201" y="37"/>
                  </a:lnTo>
                  <a:lnTo>
                    <a:pt x="210" y="37"/>
                  </a:lnTo>
                  <a:lnTo>
                    <a:pt x="214" y="37"/>
                  </a:lnTo>
                  <a:lnTo>
                    <a:pt x="219" y="37"/>
                  </a:lnTo>
                  <a:lnTo>
                    <a:pt x="224" y="37"/>
                  </a:lnTo>
                  <a:lnTo>
                    <a:pt x="233" y="37"/>
                  </a:lnTo>
                  <a:lnTo>
                    <a:pt x="238" y="37"/>
                  </a:lnTo>
                  <a:lnTo>
                    <a:pt x="242" y="42"/>
                  </a:lnTo>
                  <a:lnTo>
                    <a:pt x="252" y="42"/>
                  </a:lnTo>
                  <a:lnTo>
                    <a:pt x="256" y="42"/>
                  </a:lnTo>
                  <a:lnTo>
                    <a:pt x="261" y="42"/>
                  </a:lnTo>
                  <a:lnTo>
                    <a:pt x="266" y="42"/>
                  </a:lnTo>
                  <a:lnTo>
                    <a:pt x="275" y="42"/>
                  </a:lnTo>
                  <a:lnTo>
                    <a:pt x="280" y="42"/>
                  </a:lnTo>
                  <a:lnTo>
                    <a:pt x="284" y="42"/>
                  </a:lnTo>
                  <a:lnTo>
                    <a:pt x="294" y="46"/>
                  </a:lnTo>
                  <a:lnTo>
                    <a:pt x="298" y="46"/>
                  </a:lnTo>
                  <a:lnTo>
                    <a:pt x="303" y="46"/>
                  </a:lnTo>
                  <a:lnTo>
                    <a:pt x="312" y="46"/>
                  </a:lnTo>
                  <a:lnTo>
                    <a:pt x="317" y="46"/>
                  </a:lnTo>
                  <a:lnTo>
                    <a:pt x="322" y="46"/>
                  </a:lnTo>
                  <a:lnTo>
                    <a:pt x="331" y="46"/>
                  </a:lnTo>
                  <a:lnTo>
                    <a:pt x="336" y="46"/>
                  </a:lnTo>
                  <a:lnTo>
                    <a:pt x="340" y="46"/>
                  </a:lnTo>
                  <a:lnTo>
                    <a:pt x="350" y="51"/>
                  </a:lnTo>
                  <a:lnTo>
                    <a:pt x="354" y="51"/>
                  </a:lnTo>
                  <a:lnTo>
                    <a:pt x="359" y="51"/>
                  </a:lnTo>
                  <a:lnTo>
                    <a:pt x="368" y="51"/>
                  </a:lnTo>
                  <a:lnTo>
                    <a:pt x="373" y="51"/>
                  </a:lnTo>
                  <a:lnTo>
                    <a:pt x="377" y="51"/>
                  </a:lnTo>
                  <a:lnTo>
                    <a:pt x="387" y="51"/>
                  </a:lnTo>
                  <a:lnTo>
                    <a:pt x="391" y="51"/>
                  </a:lnTo>
                  <a:lnTo>
                    <a:pt x="396" y="51"/>
                  </a:lnTo>
                  <a:lnTo>
                    <a:pt x="405" y="51"/>
                  </a:lnTo>
                  <a:lnTo>
                    <a:pt x="410" y="51"/>
                  </a:lnTo>
                  <a:lnTo>
                    <a:pt x="415" y="56"/>
                  </a:lnTo>
                  <a:lnTo>
                    <a:pt x="424" y="56"/>
                  </a:lnTo>
                  <a:lnTo>
                    <a:pt x="429" y="56"/>
                  </a:lnTo>
                  <a:lnTo>
                    <a:pt x="433" y="56"/>
                  </a:lnTo>
                  <a:lnTo>
                    <a:pt x="443" y="56"/>
                  </a:lnTo>
                  <a:lnTo>
                    <a:pt x="447" y="56"/>
                  </a:lnTo>
                  <a:lnTo>
                    <a:pt x="452" y="56"/>
                  </a:lnTo>
                  <a:lnTo>
                    <a:pt x="461" y="56"/>
                  </a:lnTo>
                  <a:lnTo>
                    <a:pt x="466" y="56"/>
                  </a:lnTo>
                  <a:lnTo>
                    <a:pt x="471" y="56"/>
                  </a:lnTo>
                  <a:lnTo>
                    <a:pt x="480" y="56"/>
                  </a:lnTo>
                  <a:lnTo>
                    <a:pt x="485" y="56"/>
                  </a:lnTo>
                  <a:lnTo>
                    <a:pt x="494" y="56"/>
                  </a:lnTo>
                  <a:lnTo>
                    <a:pt x="499" y="56"/>
                  </a:lnTo>
                  <a:lnTo>
                    <a:pt x="503" y="56"/>
                  </a:lnTo>
                  <a:lnTo>
                    <a:pt x="513" y="60"/>
                  </a:lnTo>
                  <a:lnTo>
                    <a:pt x="517" y="60"/>
                  </a:lnTo>
                  <a:lnTo>
                    <a:pt x="522" y="60"/>
                  </a:lnTo>
                  <a:lnTo>
                    <a:pt x="531" y="60"/>
                  </a:lnTo>
                  <a:lnTo>
                    <a:pt x="536" y="60"/>
                  </a:lnTo>
                  <a:lnTo>
                    <a:pt x="540" y="60"/>
                  </a:lnTo>
                  <a:lnTo>
                    <a:pt x="550" y="60"/>
                  </a:lnTo>
                  <a:lnTo>
                    <a:pt x="554" y="60"/>
                  </a:lnTo>
                  <a:lnTo>
                    <a:pt x="564" y="60"/>
                  </a:lnTo>
                  <a:lnTo>
                    <a:pt x="568" y="60"/>
                  </a:lnTo>
                  <a:lnTo>
                    <a:pt x="573" y="60"/>
                  </a:lnTo>
                  <a:lnTo>
                    <a:pt x="582" y="60"/>
                  </a:lnTo>
                  <a:lnTo>
                    <a:pt x="587" y="60"/>
                  </a:lnTo>
                  <a:lnTo>
                    <a:pt x="592" y="60"/>
                  </a:lnTo>
                  <a:lnTo>
                    <a:pt x="601" y="60"/>
                  </a:lnTo>
                  <a:lnTo>
                    <a:pt x="606" y="60"/>
                  </a:lnTo>
                  <a:lnTo>
                    <a:pt x="615" y="60"/>
                  </a:lnTo>
                  <a:lnTo>
                    <a:pt x="620" y="60"/>
                  </a:lnTo>
                  <a:lnTo>
                    <a:pt x="624" y="60"/>
                  </a:lnTo>
                  <a:lnTo>
                    <a:pt x="634" y="60"/>
                  </a:lnTo>
                  <a:lnTo>
                    <a:pt x="638" y="60"/>
                  </a:lnTo>
                  <a:lnTo>
                    <a:pt x="643" y="60"/>
                  </a:lnTo>
                  <a:lnTo>
                    <a:pt x="652" y="65"/>
                  </a:lnTo>
                  <a:lnTo>
                    <a:pt x="657" y="65"/>
                  </a:lnTo>
                  <a:lnTo>
                    <a:pt x="666" y="65"/>
                  </a:lnTo>
                  <a:lnTo>
                    <a:pt x="671" y="65"/>
                  </a:lnTo>
                  <a:lnTo>
                    <a:pt x="676" y="65"/>
                  </a:lnTo>
                  <a:lnTo>
                    <a:pt x="685" y="65"/>
                  </a:lnTo>
                  <a:lnTo>
                    <a:pt x="690" y="65"/>
                  </a:lnTo>
                  <a:lnTo>
                    <a:pt x="699" y="65"/>
                  </a:lnTo>
                  <a:lnTo>
                    <a:pt x="703" y="65"/>
                  </a:lnTo>
                  <a:lnTo>
                    <a:pt x="713" y="65"/>
                  </a:lnTo>
                  <a:lnTo>
                    <a:pt x="717" y="65"/>
                  </a:lnTo>
                  <a:lnTo>
                    <a:pt x="722" y="65"/>
                  </a:lnTo>
                  <a:lnTo>
                    <a:pt x="731" y="65"/>
                  </a:lnTo>
                  <a:lnTo>
                    <a:pt x="736" y="65"/>
                  </a:lnTo>
                  <a:lnTo>
                    <a:pt x="745" y="65"/>
                  </a:lnTo>
                  <a:lnTo>
                    <a:pt x="750" y="65"/>
                  </a:lnTo>
                  <a:lnTo>
                    <a:pt x="759" y="65"/>
                  </a:lnTo>
                  <a:lnTo>
                    <a:pt x="764" y="65"/>
                  </a:lnTo>
                  <a:lnTo>
                    <a:pt x="773" y="65"/>
                  </a:lnTo>
                  <a:lnTo>
                    <a:pt x="778" y="65"/>
                  </a:lnTo>
                  <a:lnTo>
                    <a:pt x="783" y="65"/>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6" name="Freeform 80"/>
            <p:cNvSpPr>
              <a:spLocks/>
            </p:cNvSpPr>
            <p:nvPr/>
          </p:nvSpPr>
          <p:spPr bwMode="auto">
            <a:xfrm>
              <a:off x="8664187" y="2977901"/>
              <a:ext cx="139685" cy="0"/>
            </a:xfrm>
            <a:custGeom>
              <a:avLst/>
              <a:gdLst>
                <a:gd name="T0" fmla="*/ 0 w 88"/>
                <a:gd name="T1" fmla="*/ 2147483647 w 88"/>
                <a:gd name="T2" fmla="*/ 2147483647 w 88"/>
                <a:gd name="T3" fmla="*/ 2147483647 w 88"/>
                <a:gd name="T4" fmla="*/ 2147483647 w 88"/>
                <a:gd name="T5" fmla="*/ 2147483647 w 88"/>
                <a:gd name="T6" fmla="*/ 2147483647 w 88"/>
                <a:gd name="T7" fmla="*/ 2147483647 w 88"/>
                <a:gd name="T8" fmla="*/ 2147483647 w 88"/>
                <a:gd name="T9" fmla="*/ 2147483647 w 88"/>
                <a:gd name="T10" fmla="*/ 2147483647 w 88"/>
                <a:gd name="T11" fmla="*/ 2147483647 w 88"/>
                <a:gd name="T12" fmla="*/ 2147483647 w 88"/>
                <a:gd name="T13" fmla="*/ 2147483647 w 88"/>
                <a:gd name="T14" fmla="*/ 0 60000 65536"/>
                <a:gd name="T15" fmla="*/ 0 60000 65536"/>
                <a:gd name="T16" fmla="*/ 0 60000 65536"/>
                <a:gd name="T17" fmla="*/ 0 60000 655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60000 65536"/>
              </a:gdLst>
              <a:ahLst/>
              <a:cxnLst>
                <a:cxn ang="T14">
                  <a:pos x="T0" y="0"/>
                </a:cxn>
                <a:cxn ang="T15">
                  <a:pos x="T1" y="0"/>
                </a:cxn>
                <a:cxn ang="T16">
                  <a:pos x="T2" y="0"/>
                </a:cxn>
                <a:cxn ang="T17">
                  <a:pos x="T3" y="0"/>
                </a:cxn>
                <a:cxn ang="T18">
                  <a:pos x="T4" y="0"/>
                </a:cxn>
                <a:cxn ang="T19">
                  <a:pos x="T5" y="0"/>
                </a:cxn>
                <a:cxn ang="T20">
                  <a:pos x="T6" y="0"/>
                </a:cxn>
                <a:cxn ang="T21">
                  <a:pos x="T7" y="0"/>
                </a:cxn>
                <a:cxn ang="T22">
                  <a:pos x="T8" y="0"/>
                </a:cxn>
                <a:cxn ang="T23">
                  <a:pos x="T9" y="0"/>
                </a:cxn>
                <a:cxn ang="T24">
                  <a:pos x="T10" y="0"/>
                </a:cxn>
                <a:cxn ang="T25">
                  <a:pos x="T11" y="0"/>
                </a:cxn>
                <a:cxn ang="T26">
                  <a:pos x="T12" y="0"/>
                </a:cxn>
                <a:cxn ang="T27">
                  <a:pos x="T13" y="0"/>
                </a:cxn>
              </a:cxnLst>
              <a:rect l="0" t="0" r="r" b="b"/>
              <a:pathLst>
                <a:path w="88">
                  <a:moveTo>
                    <a:pt x="0" y="0"/>
                  </a:moveTo>
                  <a:lnTo>
                    <a:pt x="9" y="0"/>
                  </a:lnTo>
                  <a:lnTo>
                    <a:pt x="14" y="0"/>
                  </a:lnTo>
                  <a:lnTo>
                    <a:pt x="23" y="0"/>
                  </a:lnTo>
                  <a:lnTo>
                    <a:pt x="28" y="0"/>
                  </a:lnTo>
                  <a:lnTo>
                    <a:pt x="37" y="0"/>
                  </a:lnTo>
                  <a:lnTo>
                    <a:pt x="42" y="0"/>
                  </a:lnTo>
                  <a:lnTo>
                    <a:pt x="51" y="0"/>
                  </a:lnTo>
                  <a:lnTo>
                    <a:pt x="56" y="0"/>
                  </a:lnTo>
                  <a:lnTo>
                    <a:pt x="60" y="0"/>
                  </a:lnTo>
                  <a:lnTo>
                    <a:pt x="70" y="0"/>
                  </a:lnTo>
                  <a:lnTo>
                    <a:pt x="74" y="0"/>
                  </a:lnTo>
                  <a:lnTo>
                    <a:pt x="83" y="0"/>
                  </a:lnTo>
                  <a:lnTo>
                    <a:pt x="88" y="0"/>
                  </a:lnTo>
                </a:path>
              </a:pathLst>
            </a:custGeom>
            <a:noFill/>
            <a:ln w="19050" cap="flat">
              <a:solidFill>
                <a:srgbClr val="BFB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00" name="Group 599"/>
          <p:cNvGrpSpPr>
            <a:grpSpLocks/>
          </p:cNvGrpSpPr>
          <p:nvPr/>
        </p:nvGrpSpPr>
        <p:grpSpPr bwMode="auto">
          <a:xfrm>
            <a:off x="1209675" y="2411413"/>
            <a:ext cx="2935288" cy="812800"/>
            <a:chOff x="1232139" y="2101635"/>
            <a:chExt cx="2935000" cy="812724"/>
          </a:xfrm>
        </p:grpSpPr>
        <p:sp>
          <p:nvSpPr>
            <p:cNvPr id="16500" name="Freeform 80"/>
            <p:cNvSpPr>
              <a:spLocks/>
            </p:cNvSpPr>
            <p:nvPr/>
          </p:nvSpPr>
          <p:spPr bwMode="auto">
            <a:xfrm>
              <a:off x="1232139" y="2101635"/>
              <a:ext cx="1131777" cy="812724"/>
            </a:xfrm>
            <a:custGeom>
              <a:avLst/>
              <a:gdLst>
                <a:gd name="T0" fmla="*/ 2147483647 w 713"/>
                <a:gd name="T1" fmla="*/ 2147483647 h 512"/>
                <a:gd name="T2" fmla="*/ 2147483647 w 713"/>
                <a:gd name="T3" fmla="*/ 2147483647 h 512"/>
                <a:gd name="T4" fmla="*/ 2147483647 w 713"/>
                <a:gd name="T5" fmla="*/ 2147483647 h 512"/>
                <a:gd name="T6" fmla="*/ 2147483647 w 713"/>
                <a:gd name="T7" fmla="*/ 2147483647 h 512"/>
                <a:gd name="T8" fmla="*/ 2147483647 w 713"/>
                <a:gd name="T9" fmla="*/ 2147483647 h 512"/>
                <a:gd name="T10" fmla="*/ 2147483647 w 713"/>
                <a:gd name="T11" fmla="*/ 2147483647 h 512"/>
                <a:gd name="T12" fmla="*/ 2147483647 w 713"/>
                <a:gd name="T13" fmla="*/ 2147483647 h 512"/>
                <a:gd name="T14" fmla="*/ 2147483647 w 713"/>
                <a:gd name="T15" fmla="*/ 2147483647 h 512"/>
                <a:gd name="T16" fmla="*/ 2147483647 w 713"/>
                <a:gd name="T17" fmla="*/ 2147483647 h 512"/>
                <a:gd name="T18" fmla="*/ 2147483647 w 713"/>
                <a:gd name="T19" fmla="*/ 2147483647 h 512"/>
                <a:gd name="T20" fmla="*/ 2147483647 w 713"/>
                <a:gd name="T21" fmla="*/ 2147483647 h 512"/>
                <a:gd name="T22" fmla="*/ 2147483647 w 713"/>
                <a:gd name="T23" fmla="*/ 2147483647 h 512"/>
                <a:gd name="T24" fmla="*/ 2147483647 w 713"/>
                <a:gd name="T25" fmla="*/ 2147483647 h 512"/>
                <a:gd name="T26" fmla="*/ 2147483647 w 713"/>
                <a:gd name="T27" fmla="*/ 2147483647 h 512"/>
                <a:gd name="T28" fmla="*/ 2147483647 w 713"/>
                <a:gd name="T29" fmla="*/ 2147483647 h 512"/>
                <a:gd name="T30" fmla="*/ 2147483647 w 713"/>
                <a:gd name="T31" fmla="*/ 2147483647 h 512"/>
                <a:gd name="T32" fmla="*/ 2147483647 w 713"/>
                <a:gd name="T33" fmla="*/ 2147483647 h 512"/>
                <a:gd name="T34" fmla="*/ 2147483647 w 713"/>
                <a:gd name="T35" fmla="*/ 2147483647 h 512"/>
                <a:gd name="T36" fmla="*/ 2147483647 w 713"/>
                <a:gd name="T37" fmla="*/ 2147483647 h 512"/>
                <a:gd name="T38" fmla="*/ 2147483647 w 713"/>
                <a:gd name="T39" fmla="*/ 2147483647 h 512"/>
                <a:gd name="T40" fmla="*/ 2147483647 w 713"/>
                <a:gd name="T41" fmla="*/ 2147483647 h 512"/>
                <a:gd name="T42" fmla="*/ 2147483647 w 713"/>
                <a:gd name="T43" fmla="*/ 2147483647 h 512"/>
                <a:gd name="T44" fmla="*/ 2147483647 w 713"/>
                <a:gd name="T45" fmla="*/ 2147483647 h 512"/>
                <a:gd name="T46" fmla="*/ 2147483647 w 713"/>
                <a:gd name="T47" fmla="*/ 2147483647 h 512"/>
                <a:gd name="T48" fmla="*/ 2147483647 w 713"/>
                <a:gd name="T49" fmla="*/ 2147483647 h 512"/>
                <a:gd name="T50" fmla="*/ 2147483647 w 713"/>
                <a:gd name="T51" fmla="*/ 2147483647 h 512"/>
                <a:gd name="T52" fmla="*/ 2147483647 w 713"/>
                <a:gd name="T53" fmla="*/ 2147483647 h 512"/>
                <a:gd name="T54" fmla="*/ 2147483647 w 713"/>
                <a:gd name="T55" fmla="*/ 2147483647 h 512"/>
                <a:gd name="T56" fmla="*/ 2147483647 w 713"/>
                <a:gd name="T57" fmla="*/ 2147483647 h 512"/>
                <a:gd name="T58" fmla="*/ 2147483647 w 713"/>
                <a:gd name="T59" fmla="*/ 2147483647 h 512"/>
                <a:gd name="T60" fmla="*/ 2147483647 w 713"/>
                <a:gd name="T61" fmla="*/ 2147483647 h 512"/>
                <a:gd name="T62" fmla="*/ 2147483647 w 713"/>
                <a:gd name="T63" fmla="*/ 2147483647 h 512"/>
                <a:gd name="T64" fmla="*/ 2147483647 w 713"/>
                <a:gd name="T65" fmla="*/ 2147483647 h 512"/>
                <a:gd name="T66" fmla="*/ 2147483647 w 713"/>
                <a:gd name="T67" fmla="*/ 2147483647 h 512"/>
                <a:gd name="T68" fmla="*/ 2147483647 w 713"/>
                <a:gd name="T69" fmla="*/ 2147483647 h 512"/>
                <a:gd name="T70" fmla="*/ 2147483647 w 713"/>
                <a:gd name="T71" fmla="*/ 2147483647 h 512"/>
                <a:gd name="T72" fmla="*/ 2147483647 w 713"/>
                <a:gd name="T73" fmla="*/ 2147483647 h 512"/>
                <a:gd name="T74" fmla="*/ 2147483647 w 713"/>
                <a:gd name="T75" fmla="*/ 2147483647 h 512"/>
                <a:gd name="T76" fmla="*/ 2147483647 w 713"/>
                <a:gd name="T77" fmla="*/ 2147483647 h 512"/>
                <a:gd name="T78" fmla="*/ 2147483647 w 713"/>
                <a:gd name="T79" fmla="*/ 2147483647 h 512"/>
                <a:gd name="T80" fmla="*/ 2147483647 w 713"/>
                <a:gd name="T81" fmla="*/ 2147483647 h 512"/>
                <a:gd name="T82" fmla="*/ 2147483647 w 713"/>
                <a:gd name="T83" fmla="*/ 2147483647 h 5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13" h="512">
                  <a:moveTo>
                    <a:pt x="0" y="512"/>
                  </a:moveTo>
                  <a:lnTo>
                    <a:pt x="140" y="512"/>
                  </a:lnTo>
                  <a:lnTo>
                    <a:pt x="140" y="368"/>
                  </a:lnTo>
                  <a:lnTo>
                    <a:pt x="145" y="363"/>
                  </a:lnTo>
                  <a:lnTo>
                    <a:pt x="145" y="111"/>
                  </a:lnTo>
                  <a:lnTo>
                    <a:pt x="149" y="107"/>
                  </a:lnTo>
                  <a:lnTo>
                    <a:pt x="149" y="23"/>
                  </a:lnTo>
                  <a:lnTo>
                    <a:pt x="154" y="18"/>
                  </a:lnTo>
                  <a:lnTo>
                    <a:pt x="154" y="4"/>
                  </a:lnTo>
                  <a:lnTo>
                    <a:pt x="159" y="0"/>
                  </a:lnTo>
                  <a:lnTo>
                    <a:pt x="163" y="4"/>
                  </a:lnTo>
                  <a:lnTo>
                    <a:pt x="168" y="4"/>
                  </a:lnTo>
                  <a:lnTo>
                    <a:pt x="173" y="9"/>
                  </a:lnTo>
                  <a:lnTo>
                    <a:pt x="177" y="14"/>
                  </a:lnTo>
                  <a:lnTo>
                    <a:pt x="182" y="18"/>
                  </a:lnTo>
                  <a:lnTo>
                    <a:pt x="187" y="18"/>
                  </a:lnTo>
                  <a:lnTo>
                    <a:pt x="191" y="23"/>
                  </a:lnTo>
                  <a:lnTo>
                    <a:pt x="196" y="28"/>
                  </a:lnTo>
                  <a:lnTo>
                    <a:pt x="201" y="32"/>
                  </a:lnTo>
                  <a:lnTo>
                    <a:pt x="205" y="32"/>
                  </a:lnTo>
                  <a:lnTo>
                    <a:pt x="210" y="37"/>
                  </a:lnTo>
                  <a:lnTo>
                    <a:pt x="215" y="42"/>
                  </a:lnTo>
                  <a:lnTo>
                    <a:pt x="219" y="42"/>
                  </a:lnTo>
                  <a:lnTo>
                    <a:pt x="224" y="46"/>
                  </a:lnTo>
                  <a:lnTo>
                    <a:pt x="228" y="51"/>
                  </a:lnTo>
                  <a:lnTo>
                    <a:pt x="233" y="51"/>
                  </a:lnTo>
                  <a:lnTo>
                    <a:pt x="238" y="56"/>
                  </a:lnTo>
                  <a:lnTo>
                    <a:pt x="242" y="60"/>
                  </a:lnTo>
                  <a:lnTo>
                    <a:pt x="247" y="60"/>
                  </a:lnTo>
                  <a:lnTo>
                    <a:pt x="252" y="65"/>
                  </a:lnTo>
                  <a:lnTo>
                    <a:pt x="256" y="70"/>
                  </a:lnTo>
                  <a:lnTo>
                    <a:pt x="261" y="70"/>
                  </a:lnTo>
                  <a:lnTo>
                    <a:pt x="266" y="74"/>
                  </a:lnTo>
                  <a:lnTo>
                    <a:pt x="270" y="79"/>
                  </a:lnTo>
                  <a:lnTo>
                    <a:pt x="275" y="79"/>
                  </a:lnTo>
                  <a:lnTo>
                    <a:pt x="280" y="84"/>
                  </a:lnTo>
                  <a:lnTo>
                    <a:pt x="284" y="88"/>
                  </a:lnTo>
                  <a:lnTo>
                    <a:pt x="289" y="88"/>
                  </a:lnTo>
                  <a:lnTo>
                    <a:pt x="294" y="93"/>
                  </a:lnTo>
                  <a:lnTo>
                    <a:pt x="298" y="93"/>
                  </a:lnTo>
                  <a:lnTo>
                    <a:pt x="303" y="98"/>
                  </a:lnTo>
                  <a:lnTo>
                    <a:pt x="308" y="102"/>
                  </a:lnTo>
                  <a:lnTo>
                    <a:pt x="312" y="102"/>
                  </a:lnTo>
                  <a:lnTo>
                    <a:pt x="317" y="107"/>
                  </a:lnTo>
                  <a:lnTo>
                    <a:pt x="322" y="111"/>
                  </a:lnTo>
                  <a:lnTo>
                    <a:pt x="326" y="111"/>
                  </a:lnTo>
                  <a:lnTo>
                    <a:pt x="331" y="116"/>
                  </a:lnTo>
                  <a:lnTo>
                    <a:pt x="336" y="116"/>
                  </a:lnTo>
                  <a:lnTo>
                    <a:pt x="340" y="121"/>
                  </a:lnTo>
                  <a:lnTo>
                    <a:pt x="345" y="125"/>
                  </a:lnTo>
                  <a:lnTo>
                    <a:pt x="350" y="125"/>
                  </a:lnTo>
                  <a:lnTo>
                    <a:pt x="354" y="130"/>
                  </a:lnTo>
                  <a:lnTo>
                    <a:pt x="359" y="130"/>
                  </a:lnTo>
                  <a:lnTo>
                    <a:pt x="364" y="135"/>
                  </a:lnTo>
                  <a:lnTo>
                    <a:pt x="368" y="139"/>
                  </a:lnTo>
                  <a:lnTo>
                    <a:pt x="373" y="139"/>
                  </a:lnTo>
                  <a:lnTo>
                    <a:pt x="378" y="144"/>
                  </a:lnTo>
                  <a:lnTo>
                    <a:pt x="382" y="149"/>
                  </a:lnTo>
                  <a:lnTo>
                    <a:pt x="387" y="149"/>
                  </a:lnTo>
                  <a:lnTo>
                    <a:pt x="391" y="153"/>
                  </a:lnTo>
                  <a:lnTo>
                    <a:pt x="396" y="153"/>
                  </a:lnTo>
                  <a:lnTo>
                    <a:pt x="401" y="158"/>
                  </a:lnTo>
                  <a:lnTo>
                    <a:pt x="405" y="163"/>
                  </a:lnTo>
                  <a:lnTo>
                    <a:pt x="410" y="163"/>
                  </a:lnTo>
                  <a:lnTo>
                    <a:pt x="415" y="167"/>
                  </a:lnTo>
                  <a:lnTo>
                    <a:pt x="419" y="167"/>
                  </a:lnTo>
                  <a:lnTo>
                    <a:pt x="424" y="172"/>
                  </a:lnTo>
                  <a:lnTo>
                    <a:pt x="429" y="177"/>
                  </a:lnTo>
                  <a:lnTo>
                    <a:pt x="433" y="177"/>
                  </a:lnTo>
                  <a:lnTo>
                    <a:pt x="438" y="181"/>
                  </a:lnTo>
                  <a:lnTo>
                    <a:pt x="443" y="181"/>
                  </a:lnTo>
                  <a:lnTo>
                    <a:pt x="447" y="186"/>
                  </a:lnTo>
                  <a:lnTo>
                    <a:pt x="452" y="186"/>
                  </a:lnTo>
                  <a:lnTo>
                    <a:pt x="457" y="191"/>
                  </a:lnTo>
                  <a:lnTo>
                    <a:pt x="461" y="195"/>
                  </a:lnTo>
                  <a:lnTo>
                    <a:pt x="466" y="195"/>
                  </a:lnTo>
                  <a:lnTo>
                    <a:pt x="471" y="200"/>
                  </a:lnTo>
                  <a:lnTo>
                    <a:pt x="475" y="200"/>
                  </a:lnTo>
                  <a:lnTo>
                    <a:pt x="480" y="205"/>
                  </a:lnTo>
                  <a:lnTo>
                    <a:pt x="485" y="205"/>
                  </a:lnTo>
                  <a:lnTo>
                    <a:pt x="489" y="209"/>
                  </a:lnTo>
                  <a:lnTo>
                    <a:pt x="494" y="214"/>
                  </a:lnTo>
                  <a:lnTo>
                    <a:pt x="499" y="214"/>
                  </a:lnTo>
                  <a:lnTo>
                    <a:pt x="503" y="219"/>
                  </a:lnTo>
                  <a:lnTo>
                    <a:pt x="508" y="219"/>
                  </a:lnTo>
                  <a:lnTo>
                    <a:pt x="513" y="219"/>
                  </a:lnTo>
                  <a:lnTo>
                    <a:pt x="517" y="223"/>
                  </a:lnTo>
                  <a:lnTo>
                    <a:pt x="522" y="228"/>
                  </a:lnTo>
                  <a:lnTo>
                    <a:pt x="527" y="228"/>
                  </a:lnTo>
                  <a:lnTo>
                    <a:pt x="531" y="233"/>
                  </a:lnTo>
                  <a:lnTo>
                    <a:pt x="536" y="233"/>
                  </a:lnTo>
                  <a:lnTo>
                    <a:pt x="541" y="237"/>
                  </a:lnTo>
                  <a:lnTo>
                    <a:pt x="545" y="237"/>
                  </a:lnTo>
                  <a:lnTo>
                    <a:pt x="550" y="242"/>
                  </a:lnTo>
                  <a:lnTo>
                    <a:pt x="554" y="242"/>
                  </a:lnTo>
                  <a:lnTo>
                    <a:pt x="559" y="247"/>
                  </a:lnTo>
                  <a:lnTo>
                    <a:pt x="564" y="247"/>
                  </a:lnTo>
                  <a:lnTo>
                    <a:pt x="568" y="251"/>
                  </a:lnTo>
                  <a:lnTo>
                    <a:pt x="573" y="251"/>
                  </a:lnTo>
                  <a:lnTo>
                    <a:pt x="578" y="256"/>
                  </a:lnTo>
                  <a:lnTo>
                    <a:pt x="582" y="256"/>
                  </a:lnTo>
                  <a:lnTo>
                    <a:pt x="587" y="261"/>
                  </a:lnTo>
                  <a:lnTo>
                    <a:pt x="592" y="261"/>
                  </a:lnTo>
                  <a:lnTo>
                    <a:pt x="596" y="265"/>
                  </a:lnTo>
                  <a:lnTo>
                    <a:pt x="601" y="265"/>
                  </a:lnTo>
                  <a:lnTo>
                    <a:pt x="606" y="270"/>
                  </a:lnTo>
                  <a:lnTo>
                    <a:pt x="610" y="270"/>
                  </a:lnTo>
                  <a:lnTo>
                    <a:pt x="615" y="274"/>
                  </a:lnTo>
                  <a:lnTo>
                    <a:pt x="620" y="274"/>
                  </a:lnTo>
                  <a:lnTo>
                    <a:pt x="624" y="279"/>
                  </a:lnTo>
                  <a:lnTo>
                    <a:pt x="629" y="279"/>
                  </a:lnTo>
                  <a:lnTo>
                    <a:pt x="634" y="279"/>
                  </a:lnTo>
                  <a:lnTo>
                    <a:pt x="638" y="284"/>
                  </a:lnTo>
                  <a:lnTo>
                    <a:pt x="643" y="284"/>
                  </a:lnTo>
                  <a:lnTo>
                    <a:pt x="648" y="288"/>
                  </a:lnTo>
                  <a:lnTo>
                    <a:pt x="652" y="288"/>
                  </a:lnTo>
                  <a:lnTo>
                    <a:pt x="657" y="293"/>
                  </a:lnTo>
                  <a:lnTo>
                    <a:pt x="662" y="293"/>
                  </a:lnTo>
                  <a:lnTo>
                    <a:pt x="666" y="298"/>
                  </a:lnTo>
                  <a:lnTo>
                    <a:pt x="671" y="298"/>
                  </a:lnTo>
                  <a:lnTo>
                    <a:pt x="676" y="302"/>
                  </a:lnTo>
                  <a:lnTo>
                    <a:pt x="680" y="302"/>
                  </a:lnTo>
                  <a:lnTo>
                    <a:pt x="690" y="307"/>
                  </a:lnTo>
                  <a:lnTo>
                    <a:pt x="694" y="307"/>
                  </a:lnTo>
                  <a:lnTo>
                    <a:pt x="699" y="307"/>
                  </a:lnTo>
                  <a:lnTo>
                    <a:pt x="704" y="312"/>
                  </a:lnTo>
                  <a:lnTo>
                    <a:pt x="708" y="312"/>
                  </a:lnTo>
                  <a:lnTo>
                    <a:pt x="713" y="316"/>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1" name="Freeform 81"/>
            <p:cNvSpPr>
              <a:spLocks/>
            </p:cNvSpPr>
            <p:nvPr/>
          </p:nvSpPr>
          <p:spPr bwMode="auto">
            <a:xfrm>
              <a:off x="2363916" y="2603239"/>
              <a:ext cx="1241303" cy="258738"/>
            </a:xfrm>
            <a:custGeom>
              <a:avLst/>
              <a:gdLst>
                <a:gd name="T0" fmla="*/ 2147483647 w 782"/>
                <a:gd name="T1" fmla="*/ 2147483647 h 163"/>
                <a:gd name="T2" fmla="*/ 2147483647 w 782"/>
                <a:gd name="T3" fmla="*/ 2147483647 h 163"/>
                <a:gd name="T4" fmla="*/ 2147483647 w 782"/>
                <a:gd name="T5" fmla="*/ 2147483647 h 163"/>
                <a:gd name="T6" fmla="*/ 2147483647 w 782"/>
                <a:gd name="T7" fmla="*/ 2147483647 h 163"/>
                <a:gd name="T8" fmla="*/ 2147483647 w 782"/>
                <a:gd name="T9" fmla="*/ 2147483647 h 163"/>
                <a:gd name="T10" fmla="*/ 2147483647 w 782"/>
                <a:gd name="T11" fmla="*/ 2147483647 h 163"/>
                <a:gd name="T12" fmla="*/ 2147483647 w 782"/>
                <a:gd name="T13" fmla="*/ 2147483647 h 163"/>
                <a:gd name="T14" fmla="*/ 2147483647 w 782"/>
                <a:gd name="T15" fmla="*/ 2147483647 h 163"/>
                <a:gd name="T16" fmla="*/ 2147483647 w 782"/>
                <a:gd name="T17" fmla="*/ 2147483647 h 163"/>
                <a:gd name="T18" fmla="*/ 2147483647 w 782"/>
                <a:gd name="T19" fmla="*/ 2147483647 h 163"/>
                <a:gd name="T20" fmla="*/ 2147483647 w 782"/>
                <a:gd name="T21" fmla="*/ 2147483647 h 163"/>
                <a:gd name="T22" fmla="*/ 2147483647 w 782"/>
                <a:gd name="T23" fmla="*/ 2147483647 h 163"/>
                <a:gd name="T24" fmla="*/ 2147483647 w 782"/>
                <a:gd name="T25" fmla="*/ 2147483647 h 163"/>
                <a:gd name="T26" fmla="*/ 2147483647 w 782"/>
                <a:gd name="T27" fmla="*/ 2147483647 h 163"/>
                <a:gd name="T28" fmla="*/ 2147483647 w 782"/>
                <a:gd name="T29" fmla="*/ 2147483647 h 163"/>
                <a:gd name="T30" fmla="*/ 2147483647 w 782"/>
                <a:gd name="T31" fmla="*/ 2147483647 h 163"/>
                <a:gd name="T32" fmla="*/ 2147483647 w 782"/>
                <a:gd name="T33" fmla="*/ 2147483647 h 163"/>
                <a:gd name="T34" fmla="*/ 2147483647 w 782"/>
                <a:gd name="T35" fmla="*/ 2147483647 h 163"/>
                <a:gd name="T36" fmla="*/ 2147483647 w 782"/>
                <a:gd name="T37" fmla="*/ 2147483647 h 163"/>
                <a:gd name="T38" fmla="*/ 2147483647 w 782"/>
                <a:gd name="T39" fmla="*/ 2147483647 h 163"/>
                <a:gd name="T40" fmla="*/ 2147483647 w 782"/>
                <a:gd name="T41" fmla="*/ 2147483647 h 163"/>
                <a:gd name="T42" fmla="*/ 2147483647 w 782"/>
                <a:gd name="T43" fmla="*/ 2147483647 h 163"/>
                <a:gd name="T44" fmla="*/ 2147483647 w 782"/>
                <a:gd name="T45" fmla="*/ 2147483647 h 163"/>
                <a:gd name="T46" fmla="*/ 2147483647 w 782"/>
                <a:gd name="T47" fmla="*/ 2147483647 h 163"/>
                <a:gd name="T48" fmla="*/ 2147483647 w 782"/>
                <a:gd name="T49" fmla="*/ 2147483647 h 163"/>
                <a:gd name="T50" fmla="*/ 2147483647 w 782"/>
                <a:gd name="T51" fmla="*/ 2147483647 h 163"/>
                <a:gd name="T52" fmla="*/ 2147483647 w 782"/>
                <a:gd name="T53" fmla="*/ 2147483647 h 163"/>
                <a:gd name="T54" fmla="*/ 2147483647 w 782"/>
                <a:gd name="T55" fmla="*/ 2147483647 h 163"/>
                <a:gd name="T56" fmla="*/ 2147483647 w 782"/>
                <a:gd name="T57" fmla="*/ 2147483647 h 163"/>
                <a:gd name="T58" fmla="*/ 2147483647 w 782"/>
                <a:gd name="T59" fmla="*/ 2147483647 h 163"/>
                <a:gd name="T60" fmla="*/ 2147483647 w 782"/>
                <a:gd name="T61" fmla="*/ 2147483647 h 163"/>
                <a:gd name="T62" fmla="*/ 2147483647 w 782"/>
                <a:gd name="T63" fmla="*/ 2147483647 h 163"/>
                <a:gd name="T64" fmla="*/ 2147483647 w 782"/>
                <a:gd name="T65" fmla="*/ 2147483647 h 163"/>
                <a:gd name="T66" fmla="*/ 2147483647 w 782"/>
                <a:gd name="T67" fmla="*/ 2147483647 h 163"/>
                <a:gd name="T68" fmla="*/ 2147483647 w 782"/>
                <a:gd name="T69" fmla="*/ 2147483647 h 163"/>
                <a:gd name="T70" fmla="*/ 2147483647 w 782"/>
                <a:gd name="T71" fmla="*/ 2147483647 h 163"/>
                <a:gd name="T72" fmla="*/ 2147483647 w 782"/>
                <a:gd name="T73" fmla="*/ 2147483647 h 163"/>
                <a:gd name="T74" fmla="*/ 2147483647 w 782"/>
                <a:gd name="T75" fmla="*/ 2147483647 h 163"/>
                <a:gd name="T76" fmla="*/ 2147483647 w 782"/>
                <a:gd name="T77" fmla="*/ 2147483647 h 163"/>
                <a:gd name="T78" fmla="*/ 2147483647 w 782"/>
                <a:gd name="T79" fmla="*/ 2147483647 h 163"/>
                <a:gd name="T80" fmla="*/ 2147483647 w 782"/>
                <a:gd name="T81" fmla="*/ 2147483647 h 163"/>
                <a:gd name="T82" fmla="*/ 2147483647 w 782"/>
                <a:gd name="T83" fmla="*/ 2147483647 h 1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82" h="163">
                  <a:moveTo>
                    <a:pt x="0" y="0"/>
                  </a:moveTo>
                  <a:lnTo>
                    <a:pt x="4" y="0"/>
                  </a:lnTo>
                  <a:lnTo>
                    <a:pt x="9" y="5"/>
                  </a:lnTo>
                  <a:lnTo>
                    <a:pt x="14" y="5"/>
                  </a:lnTo>
                  <a:lnTo>
                    <a:pt x="18" y="5"/>
                  </a:lnTo>
                  <a:lnTo>
                    <a:pt x="23" y="10"/>
                  </a:lnTo>
                  <a:lnTo>
                    <a:pt x="28" y="10"/>
                  </a:lnTo>
                  <a:lnTo>
                    <a:pt x="32" y="14"/>
                  </a:lnTo>
                  <a:lnTo>
                    <a:pt x="42" y="14"/>
                  </a:lnTo>
                  <a:lnTo>
                    <a:pt x="46" y="19"/>
                  </a:lnTo>
                  <a:lnTo>
                    <a:pt x="51" y="19"/>
                  </a:lnTo>
                  <a:lnTo>
                    <a:pt x="56" y="19"/>
                  </a:lnTo>
                  <a:lnTo>
                    <a:pt x="60" y="24"/>
                  </a:lnTo>
                  <a:lnTo>
                    <a:pt x="65" y="24"/>
                  </a:lnTo>
                  <a:lnTo>
                    <a:pt x="70" y="28"/>
                  </a:lnTo>
                  <a:lnTo>
                    <a:pt x="74" y="28"/>
                  </a:lnTo>
                  <a:lnTo>
                    <a:pt x="79" y="28"/>
                  </a:lnTo>
                  <a:lnTo>
                    <a:pt x="88" y="33"/>
                  </a:lnTo>
                  <a:lnTo>
                    <a:pt x="93" y="33"/>
                  </a:lnTo>
                  <a:lnTo>
                    <a:pt x="98" y="38"/>
                  </a:lnTo>
                  <a:lnTo>
                    <a:pt x="102" y="38"/>
                  </a:lnTo>
                  <a:lnTo>
                    <a:pt x="107" y="38"/>
                  </a:lnTo>
                  <a:lnTo>
                    <a:pt x="112" y="42"/>
                  </a:lnTo>
                  <a:lnTo>
                    <a:pt x="116" y="42"/>
                  </a:lnTo>
                  <a:lnTo>
                    <a:pt x="126" y="42"/>
                  </a:lnTo>
                  <a:lnTo>
                    <a:pt x="130" y="47"/>
                  </a:lnTo>
                  <a:lnTo>
                    <a:pt x="135" y="47"/>
                  </a:lnTo>
                  <a:lnTo>
                    <a:pt x="140" y="52"/>
                  </a:lnTo>
                  <a:lnTo>
                    <a:pt x="144" y="52"/>
                  </a:lnTo>
                  <a:lnTo>
                    <a:pt x="149" y="52"/>
                  </a:lnTo>
                  <a:lnTo>
                    <a:pt x="154" y="56"/>
                  </a:lnTo>
                  <a:lnTo>
                    <a:pt x="163" y="56"/>
                  </a:lnTo>
                  <a:lnTo>
                    <a:pt x="167" y="56"/>
                  </a:lnTo>
                  <a:lnTo>
                    <a:pt x="172" y="61"/>
                  </a:lnTo>
                  <a:lnTo>
                    <a:pt x="177" y="61"/>
                  </a:lnTo>
                  <a:lnTo>
                    <a:pt x="181" y="61"/>
                  </a:lnTo>
                  <a:lnTo>
                    <a:pt x="191" y="66"/>
                  </a:lnTo>
                  <a:lnTo>
                    <a:pt x="195" y="66"/>
                  </a:lnTo>
                  <a:lnTo>
                    <a:pt x="200" y="70"/>
                  </a:lnTo>
                  <a:lnTo>
                    <a:pt x="205" y="70"/>
                  </a:lnTo>
                  <a:lnTo>
                    <a:pt x="209" y="70"/>
                  </a:lnTo>
                  <a:lnTo>
                    <a:pt x="219" y="75"/>
                  </a:lnTo>
                  <a:lnTo>
                    <a:pt x="223" y="75"/>
                  </a:lnTo>
                  <a:lnTo>
                    <a:pt x="228" y="75"/>
                  </a:lnTo>
                  <a:lnTo>
                    <a:pt x="233" y="80"/>
                  </a:lnTo>
                  <a:lnTo>
                    <a:pt x="242" y="80"/>
                  </a:lnTo>
                  <a:lnTo>
                    <a:pt x="247" y="80"/>
                  </a:lnTo>
                  <a:lnTo>
                    <a:pt x="251" y="80"/>
                  </a:lnTo>
                  <a:lnTo>
                    <a:pt x="256" y="84"/>
                  </a:lnTo>
                  <a:lnTo>
                    <a:pt x="265" y="84"/>
                  </a:lnTo>
                  <a:lnTo>
                    <a:pt x="270" y="84"/>
                  </a:lnTo>
                  <a:lnTo>
                    <a:pt x="275" y="89"/>
                  </a:lnTo>
                  <a:lnTo>
                    <a:pt x="284" y="89"/>
                  </a:lnTo>
                  <a:lnTo>
                    <a:pt x="289" y="89"/>
                  </a:lnTo>
                  <a:lnTo>
                    <a:pt x="293" y="94"/>
                  </a:lnTo>
                  <a:lnTo>
                    <a:pt x="298" y="94"/>
                  </a:lnTo>
                  <a:lnTo>
                    <a:pt x="307" y="94"/>
                  </a:lnTo>
                  <a:lnTo>
                    <a:pt x="312" y="98"/>
                  </a:lnTo>
                  <a:lnTo>
                    <a:pt x="317" y="98"/>
                  </a:lnTo>
                  <a:lnTo>
                    <a:pt x="326" y="98"/>
                  </a:lnTo>
                  <a:lnTo>
                    <a:pt x="330" y="98"/>
                  </a:lnTo>
                  <a:lnTo>
                    <a:pt x="335" y="103"/>
                  </a:lnTo>
                  <a:lnTo>
                    <a:pt x="344" y="103"/>
                  </a:lnTo>
                  <a:lnTo>
                    <a:pt x="349" y="103"/>
                  </a:lnTo>
                  <a:lnTo>
                    <a:pt x="354" y="108"/>
                  </a:lnTo>
                  <a:lnTo>
                    <a:pt x="363" y="108"/>
                  </a:lnTo>
                  <a:lnTo>
                    <a:pt x="368" y="108"/>
                  </a:lnTo>
                  <a:lnTo>
                    <a:pt x="372" y="108"/>
                  </a:lnTo>
                  <a:lnTo>
                    <a:pt x="377" y="112"/>
                  </a:lnTo>
                  <a:lnTo>
                    <a:pt x="386" y="112"/>
                  </a:lnTo>
                  <a:lnTo>
                    <a:pt x="391" y="112"/>
                  </a:lnTo>
                  <a:lnTo>
                    <a:pt x="396" y="112"/>
                  </a:lnTo>
                  <a:lnTo>
                    <a:pt x="405" y="117"/>
                  </a:lnTo>
                  <a:lnTo>
                    <a:pt x="410" y="117"/>
                  </a:lnTo>
                  <a:lnTo>
                    <a:pt x="414" y="117"/>
                  </a:lnTo>
                  <a:lnTo>
                    <a:pt x="424" y="117"/>
                  </a:lnTo>
                  <a:lnTo>
                    <a:pt x="428" y="121"/>
                  </a:lnTo>
                  <a:lnTo>
                    <a:pt x="438" y="121"/>
                  </a:lnTo>
                  <a:lnTo>
                    <a:pt x="442" y="121"/>
                  </a:lnTo>
                  <a:lnTo>
                    <a:pt x="447" y="121"/>
                  </a:lnTo>
                  <a:lnTo>
                    <a:pt x="456" y="126"/>
                  </a:lnTo>
                  <a:lnTo>
                    <a:pt x="461" y="126"/>
                  </a:lnTo>
                  <a:lnTo>
                    <a:pt x="466" y="126"/>
                  </a:lnTo>
                  <a:lnTo>
                    <a:pt x="475" y="126"/>
                  </a:lnTo>
                  <a:lnTo>
                    <a:pt x="479" y="126"/>
                  </a:lnTo>
                  <a:lnTo>
                    <a:pt x="489" y="131"/>
                  </a:lnTo>
                  <a:lnTo>
                    <a:pt x="493" y="131"/>
                  </a:lnTo>
                  <a:lnTo>
                    <a:pt x="498" y="131"/>
                  </a:lnTo>
                  <a:lnTo>
                    <a:pt x="507" y="131"/>
                  </a:lnTo>
                  <a:lnTo>
                    <a:pt x="512" y="131"/>
                  </a:lnTo>
                  <a:lnTo>
                    <a:pt x="517" y="135"/>
                  </a:lnTo>
                  <a:lnTo>
                    <a:pt x="526" y="135"/>
                  </a:lnTo>
                  <a:lnTo>
                    <a:pt x="531" y="135"/>
                  </a:lnTo>
                  <a:lnTo>
                    <a:pt x="540" y="135"/>
                  </a:lnTo>
                  <a:lnTo>
                    <a:pt x="545" y="135"/>
                  </a:lnTo>
                  <a:lnTo>
                    <a:pt x="549" y="140"/>
                  </a:lnTo>
                  <a:lnTo>
                    <a:pt x="559" y="140"/>
                  </a:lnTo>
                  <a:lnTo>
                    <a:pt x="563" y="140"/>
                  </a:lnTo>
                  <a:lnTo>
                    <a:pt x="573" y="140"/>
                  </a:lnTo>
                  <a:lnTo>
                    <a:pt x="577" y="140"/>
                  </a:lnTo>
                  <a:lnTo>
                    <a:pt x="587" y="145"/>
                  </a:lnTo>
                  <a:lnTo>
                    <a:pt x="591" y="145"/>
                  </a:lnTo>
                  <a:lnTo>
                    <a:pt x="596" y="145"/>
                  </a:lnTo>
                  <a:lnTo>
                    <a:pt x="605" y="145"/>
                  </a:lnTo>
                  <a:lnTo>
                    <a:pt x="610" y="145"/>
                  </a:lnTo>
                  <a:lnTo>
                    <a:pt x="619" y="145"/>
                  </a:lnTo>
                  <a:lnTo>
                    <a:pt x="624" y="149"/>
                  </a:lnTo>
                  <a:lnTo>
                    <a:pt x="633" y="149"/>
                  </a:lnTo>
                  <a:lnTo>
                    <a:pt x="638" y="149"/>
                  </a:lnTo>
                  <a:lnTo>
                    <a:pt x="647" y="149"/>
                  </a:lnTo>
                  <a:lnTo>
                    <a:pt x="652" y="149"/>
                  </a:lnTo>
                  <a:lnTo>
                    <a:pt x="661" y="149"/>
                  </a:lnTo>
                  <a:lnTo>
                    <a:pt x="666" y="154"/>
                  </a:lnTo>
                  <a:lnTo>
                    <a:pt x="675" y="154"/>
                  </a:lnTo>
                  <a:lnTo>
                    <a:pt x="684" y="154"/>
                  </a:lnTo>
                  <a:lnTo>
                    <a:pt x="689" y="154"/>
                  </a:lnTo>
                  <a:lnTo>
                    <a:pt x="698" y="154"/>
                  </a:lnTo>
                  <a:lnTo>
                    <a:pt x="703" y="154"/>
                  </a:lnTo>
                  <a:lnTo>
                    <a:pt x="712" y="159"/>
                  </a:lnTo>
                  <a:lnTo>
                    <a:pt x="722" y="159"/>
                  </a:lnTo>
                  <a:lnTo>
                    <a:pt x="726" y="159"/>
                  </a:lnTo>
                  <a:lnTo>
                    <a:pt x="736" y="159"/>
                  </a:lnTo>
                  <a:lnTo>
                    <a:pt x="740" y="159"/>
                  </a:lnTo>
                  <a:lnTo>
                    <a:pt x="750" y="159"/>
                  </a:lnTo>
                  <a:lnTo>
                    <a:pt x="759" y="159"/>
                  </a:lnTo>
                  <a:lnTo>
                    <a:pt x="764" y="163"/>
                  </a:lnTo>
                  <a:lnTo>
                    <a:pt x="773" y="163"/>
                  </a:lnTo>
                  <a:lnTo>
                    <a:pt x="782" y="163"/>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02" name="Freeform 82"/>
            <p:cNvSpPr>
              <a:spLocks/>
            </p:cNvSpPr>
            <p:nvPr/>
          </p:nvSpPr>
          <p:spPr bwMode="auto">
            <a:xfrm>
              <a:off x="3605219" y="2861976"/>
              <a:ext cx="561920" cy="30159"/>
            </a:xfrm>
            <a:custGeom>
              <a:avLst/>
              <a:gdLst>
                <a:gd name="T0" fmla="*/ 0 w 354"/>
                <a:gd name="T1" fmla="*/ 0 h 19"/>
                <a:gd name="T2" fmla="*/ 2147483647 w 354"/>
                <a:gd name="T3" fmla="*/ 0 h 19"/>
                <a:gd name="T4" fmla="*/ 2147483647 w 354"/>
                <a:gd name="T5" fmla="*/ 0 h 19"/>
                <a:gd name="T6" fmla="*/ 2147483647 w 354"/>
                <a:gd name="T7" fmla="*/ 0 h 19"/>
                <a:gd name="T8" fmla="*/ 2147483647 w 354"/>
                <a:gd name="T9" fmla="*/ 0 h 19"/>
                <a:gd name="T10" fmla="*/ 2147483647 w 354"/>
                <a:gd name="T11" fmla="*/ 0 h 19"/>
                <a:gd name="T12" fmla="*/ 2147483647 w 354"/>
                <a:gd name="T13" fmla="*/ 2147483647 h 19"/>
                <a:gd name="T14" fmla="*/ 2147483647 w 354"/>
                <a:gd name="T15" fmla="*/ 2147483647 h 19"/>
                <a:gd name="T16" fmla="*/ 2147483647 w 354"/>
                <a:gd name="T17" fmla="*/ 2147483647 h 19"/>
                <a:gd name="T18" fmla="*/ 2147483647 w 354"/>
                <a:gd name="T19" fmla="*/ 2147483647 h 19"/>
                <a:gd name="T20" fmla="*/ 2147483647 w 354"/>
                <a:gd name="T21" fmla="*/ 2147483647 h 19"/>
                <a:gd name="T22" fmla="*/ 2147483647 w 354"/>
                <a:gd name="T23" fmla="*/ 2147483647 h 19"/>
                <a:gd name="T24" fmla="*/ 2147483647 w 354"/>
                <a:gd name="T25" fmla="*/ 2147483647 h 19"/>
                <a:gd name="T26" fmla="*/ 2147483647 w 354"/>
                <a:gd name="T27" fmla="*/ 2147483647 h 19"/>
                <a:gd name="T28" fmla="*/ 2147483647 w 354"/>
                <a:gd name="T29" fmla="*/ 2147483647 h 19"/>
                <a:gd name="T30" fmla="*/ 2147483647 w 354"/>
                <a:gd name="T31" fmla="*/ 2147483647 h 19"/>
                <a:gd name="T32" fmla="*/ 2147483647 w 354"/>
                <a:gd name="T33" fmla="*/ 2147483647 h 19"/>
                <a:gd name="T34" fmla="*/ 2147483647 w 354"/>
                <a:gd name="T35" fmla="*/ 2147483647 h 19"/>
                <a:gd name="T36" fmla="*/ 2147483647 w 354"/>
                <a:gd name="T37" fmla="*/ 2147483647 h 19"/>
                <a:gd name="T38" fmla="*/ 2147483647 w 354"/>
                <a:gd name="T39" fmla="*/ 2147483647 h 19"/>
                <a:gd name="T40" fmla="*/ 2147483647 w 354"/>
                <a:gd name="T41" fmla="*/ 2147483647 h 19"/>
                <a:gd name="T42" fmla="*/ 2147483647 w 354"/>
                <a:gd name="T43" fmla="*/ 2147483647 h 19"/>
                <a:gd name="T44" fmla="*/ 2147483647 w 354"/>
                <a:gd name="T45" fmla="*/ 2147483647 h 19"/>
                <a:gd name="T46" fmla="*/ 2147483647 w 354"/>
                <a:gd name="T47" fmla="*/ 2147483647 h 19"/>
                <a:gd name="T48" fmla="*/ 2147483647 w 354"/>
                <a:gd name="T49" fmla="*/ 2147483647 h 19"/>
                <a:gd name="T50" fmla="*/ 2147483647 w 354"/>
                <a:gd name="T51" fmla="*/ 2147483647 h 19"/>
                <a:gd name="T52" fmla="*/ 2147483647 w 354"/>
                <a:gd name="T53" fmla="*/ 2147483647 h 19"/>
                <a:gd name="T54" fmla="*/ 2147483647 w 354"/>
                <a:gd name="T55" fmla="*/ 2147483647 h 19"/>
                <a:gd name="T56" fmla="*/ 2147483647 w 354"/>
                <a:gd name="T57" fmla="*/ 2147483647 h 19"/>
                <a:gd name="T58" fmla="*/ 2147483647 w 354"/>
                <a:gd name="T59" fmla="*/ 2147483647 h 19"/>
                <a:gd name="T60" fmla="*/ 2147483647 w 354"/>
                <a:gd name="T61" fmla="*/ 2147483647 h 19"/>
                <a:gd name="T62" fmla="*/ 2147483647 w 354"/>
                <a:gd name="T63" fmla="*/ 2147483647 h 19"/>
                <a:gd name="T64" fmla="*/ 2147483647 w 354"/>
                <a:gd name="T65" fmla="*/ 2147483647 h 19"/>
                <a:gd name="T66" fmla="*/ 2147483647 w 354"/>
                <a:gd name="T67" fmla="*/ 2147483647 h 19"/>
                <a:gd name="T68" fmla="*/ 2147483647 w 354"/>
                <a:gd name="T69" fmla="*/ 2147483647 h 19"/>
                <a:gd name="T70" fmla="*/ 2147483647 w 354"/>
                <a:gd name="T71" fmla="*/ 2147483647 h 19"/>
                <a:gd name="T72" fmla="*/ 2147483647 w 354"/>
                <a:gd name="T73" fmla="*/ 2147483647 h 19"/>
                <a:gd name="T74" fmla="*/ 2147483647 w 354"/>
                <a:gd name="T75" fmla="*/ 2147483647 h 19"/>
                <a:gd name="T76" fmla="*/ 2147483647 w 354"/>
                <a:gd name="T77" fmla="*/ 2147483647 h 19"/>
                <a:gd name="T78" fmla="*/ 2147483647 w 354"/>
                <a:gd name="T79" fmla="*/ 2147483647 h 19"/>
                <a:gd name="T80" fmla="*/ 2147483647 w 354"/>
                <a:gd name="T81" fmla="*/ 2147483647 h 19"/>
                <a:gd name="T82" fmla="*/ 2147483647 w 354"/>
                <a:gd name="T83" fmla="*/ 2147483647 h 19"/>
                <a:gd name="T84" fmla="*/ 2147483647 w 354"/>
                <a:gd name="T85" fmla="*/ 2147483647 h 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54" h="19">
                  <a:moveTo>
                    <a:pt x="0" y="0"/>
                  </a:moveTo>
                  <a:lnTo>
                    <a:pt x="5" y="0"/>
                  </a:lnTo>
                  <a:lnTo>
                    <a:pt x="14" y="0"/>
                  </a:lnTo>
                  <a:lnTo>
                    <a:pt x="23" y="0"/>
                  </a:lnTo>
                  <a:lnTo>
                    <a:pt x="33" y="0"/>
                  </a:lnTo>
                  <a:lnTo>
                    <a:pt x="37" y="0"/>
                  </a:lnTo>
                  <a:lnTo>
                    <a:pt x="47" y="5"/>
                  </a:lnTo>
                  <a:lnTo>
                    <a:pt x="56" y="5"/>
                  </a:lnTo>
                  <a:lnTo>
                    <a:pt x="65" y="5"/>
                  </a:lnTo>
                  <a:lnTo>
                    <a:pt x="70" y="5"/>
                  </a:lnTo>
                  <a:lnTo>
                    <a:pt x="79" y="5"/>
                  </a:lnTo>
                  <a:lnTo>
                    <a:pt x="89" y="5"/>
                  </a:lnTo>
                  <a:lnTo>
                    <a:pt x="98" y="5"/>
                  </a:lnTo>
                  <a:lnTo>
                    <a:pt x="107" y="5"/>
                  </a:lnTo>
                  <a:lnTo>
                    <a:pt x="112" y="5"/>
                  </a:lnTo>
                  <a:lnTo>
                    <a:pt x="121" y="10"/>
                  </a:lnTo>
                  <a:lnTo>
                    <a:pt x="131" y="10"/>
                  </a:lnTo>
                  <a:lnTo>
                    <a:pt x="140" y="10"/>
                  </a:lnTo>
                  <a:lnTo>
                    <a:pt x="149" y="10"/>
                  </a:lnTo>
                  <a:lnTo>
                    <a:pt x="154" y="10"/>
                  </a:lnTo>
                  <a:lnTo>
                    <a:pt x="163" y="10"/>
                  </a:lnTo>
                  <a:lnTo>
                    <a:pt x="173" y="10"/>
                  </a:lnTo>
                  <a:lnTo>
                    <a:pt x="182" y="10"/>
                  </a:lnTo>
                  <a:lnTo>
                    <a:pt x="191" y="10"/>
                  </a:lnTo>
                  <a:lnTo>
                    <a:pt x="200" y="10"/>
                  </a:lnTo>
                  <a:lnTo>
                    <a:pt x="205" y="14"/>
                  </a:lnTo>
                  <a:lnTo>
                    <a:pt x="214" y="14"/>
                  </a:lnTo>
                  <a:lnTo>
                    <a:pt x="224" y="14"/>
                  </a:lnTo>
                  <a:lnTo>
                    <a:pt x="233" y="14"/>
                  </a:lnTo>
                  <a:lnTo>
                    <a:pt x="242" y="14"/>
                  </a:lnTo>
                  <a:lnTo>
                    <a:pt x="252" y="14"/>
                  </a:lnTo>
                  <a:lnTo>
                    <a:pt x="256" y="14"/>
                  </a:lnTo>
                  <a:lnTo>
                    <a:pt x="266" y="14"/>
                  </a:lnTo>
                  <a:lnTo>
                    <a:pt x="275" y="14"/>
                  </a:lnTo>
                  <a:lnTo>
                    <a:pt x="284" y="14"/>
                  </a:lnTo>
                  <a:lnTo>
                    <a:pt x="294" y="14"/>
                  </a:lnTo>
                  <a:lnTo>
                    <a:pt x="303" y="14"/>
                  </a:lnTo>
                  <a:lnTo>
                    <a:pt x="312" y="19"/>
                  </a:lnTo>
                  <a:lnTo>
                    <a:pt x="322" y="19"/>
                  </a:lnTo>
                  <a:lnTo>
                    <a:pt x="326" y="19"/>
                  </a:lnTo>
                  <a:lnTo>
                    <a:pt x="336" y="19"/>
                  </a:lnTo>
                  <a:lnTo>
                    <a:pt x="345" y="19"/>
                  </a:lnTo>
                  <a:lnTo>
                    <a:pt x="354" y="19"/>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04" name="Group 603"/>
          <p:cNvGrpSpPr>
            <a:grpSpLocks/>
          </p:cNvGrpSpPr>
          <p:nvPr/>
        </p:nvGrpSpPr>
        <p:grpSpPr bwMode="auto">
          <a:xfrm>
            <a:off x="5751513" y="1143000"/>
            <a:ext cx="3030537" cy="2092325"/>
            <a:chOff x="5773659" y="855641"/>
            <a:chExt cx="3030213" cy="2092100"/>
          </a:xfrm>
        </p:grpSpPr>
        <p:sp>
          <p:nvSpPr>
            <p:cNvPr id="16497" name="Freeform 81"/>
            <p:cNvSpPr>
              <a:spLocks/>
            </p:cNvSpPr>
            <p:nvPr/>
          </p:nvSpPr>
          <p:spPr bwMode="auto">
            <a:xfrm>
              <a:off x="5773659" y="855641"/>
              <a:ext cx="931762" cy="1293673"/>
            </a:xfrm>
            <a:custGeom>
              <a:avLst/>
              <a:gdLst>
                <a:gd name="T0" fmla="*/ 2147483647 w 587"/>
                <a:gd name="T1" fmla="*/ 2147483647 h 815"/>
                <a:gd name="T2" fmla="*/ 2147483647 w 587"/>
                <a:gd name="T3" fmla="*/ 2147483647 h 815"/>
                <a:gd name="T4" fmla="*/ 2147483647 w 587"/>
                <a:gd name="T5" fmla="*/ 2147483647 h 815"/>
                <a:gd name="T6" fmla="*/ 2147483647 w 587"/>
                <a:gd name="T7" fmla="*/ 2147483647 h 815"/>
                <a:gd name="T8" fmla="*/ 2147483647 w 587"/>
                <a:gd name="T9" fmla="*/ 2147483647 h 815"/>
                <a:gd name="T10" fmla="*/ 2147483647 w 587"/>
                <a:gd name="T11" fmla="*/ 2147483647 h 815"/>
                <a:gd name="T12" fmla="*/ 2147483647 w 587"/>
                <a:gd name="T13" fmla="*/ 2147483647 h 815"/>
                <a:gd name="T14" fmla="*/ 2147483647 w 587"/>
                <a:gd name="T15" fmla="*/ 2147483647 h 815"/>
                <a:gd name="T16" fmla="*/ 2147483647 w 587"/>
                <a:gd name="T17" fmla="*/ 2147483647 h 815"/>
                <a:gd name="T18" fmla="*/ 2147483647 w 587"/>
                <a:gd name="T19" fmla="*/ 2147483647 h 815"/>
                <a:gd name="T20" fmla="*/ 2147483647 w 587"/>
                <a:gd name="T21" fmla="*/ 2147483647 h 815"/>
                <a:gd name="T22" fmla="*/ 2147483647 w 587"/>
                <a:gd name="T23" fmla="*/ 2147483647 h 815"/>
                <a:gd name="T24" fmla="*/ 2147483647 w 587"/>
                <a:gd name="T25" fmla="*/ 2147483647 h 815"/>
                <a:gd name="T26" fmla="*/ 2147483647 w 587"/>
                <a:gd name="T27" fmla="*/ 2147483647 h 815"/>
                <a:gd name="T28" fmla="*/ 2147483647 w 587"/>
                <a:gd name="T29" fmla="*/ 2147483647 h 815"/>
                <a:gd name="T30" fmla="*/ 2147483647 w 587"/>
                <a:gd name="T31" fmla="*/ 2147483647 h 815"/>
                <a:gd name="T32" fmla="*/ 2147483647 w 587"/>
                <a:gd name="T33" fmla="*/ 2147483647 h 815"/>
                <a:gd name="T34" fmla="*/ 2147483647 w 587"/>
                <a:gd name="T35" fmla="*/ 2147483647 h 815"/>
                <a:gd name="T36" fmla="*/ 2147483647 w 587"/>
                <a:gd name="T37" fmla="*/ 2147483647 h 815"/>
                <a:gd name="T38" fmla="*/ 2147483647 w 587"/>
                <a:gd name="T39" fmla="*/ 2147483647 h 815"/>
                <a:gd name="T40" fmla="*/ 2147483647 w 587"/>
                <a:gd name="T41" fmla="*/ 2147483647 h 815"/>
                <a:gd name="T42" fmla="*/ 2147483647 w 587"/>
                <a:gd name="T43" fmla="*/ 2147483647 h 815"/>
                <a:gd name="T44" fmla="*/ 2147483647 w 587"/>
                <a:gd name="T45" fmla="*/ 2147483647 h 815"/>
                <a:gd name="T46" fmla="*/ 2147483647 w 587"/>
                <a:gd name="T47" fmla="*/ 2147483647 h 815"/>
                <a:gd name="T48" fmla="*/ 2147483647 w 587"/>
                <a:gd name="T49" fmla="*/ 2147483647 h 815"/>
                <a:gd name="T50" fmla="*/ 2147483647 w 587"/>
                <a:gd name="T51" fmla="*/ 2147483647 h 815"/>
                <a:gd name="T52" fmla="*/ 2147483647 w 587"/>
                <a:gd name="T53" fmla="*/ 2147483647 h 815"/>
                <a:gd name="T54" fmla="*/ 2147483647 w 587"/>
                <a:gd name="T55" fmla="*/ 2147483647 h 815"/>
                <a:gd name="T56" fmla="*/ 2147483647 w 587"/>
                <a:gd name="T57" fmla="*/ 2147483647 h 815"/>
                <a:gd name="T58" fmla="*/ 2147483647 w 587"/>
                <a:gd name="T59" fmla="*/ 2147483647 h 815"/>
                <a:gd name="T60" fmla="*/ 2147483647 w 587"/>
                <a:gd name="T61" fmla="*/ 2147483647 h 815"/>
                <a:gd name="T62" fmla="*/ 2147483647 w 587"/>
                <a:gd name="T63" fmla="*/ 2147483647 h 815"/>
                <a:gd name="T64" fmla="*/ 2147483647 w 587"/>
                <a:gd name="T65" fmla="*/ 2147483647 h 815"/>
                <a:gd name="T66" fmla="*/ 2147483647 w 587"/>
                <a:gd name="T67" fmla="*/ 2147483647 h 815"/>
                <a:gd name="T68" fmla="*/ 2147483647 w 587"/>
                <a:gd name="T69" fmla="*/ 2147483647 h 815"/>
                <a:gd name="T70" fmla="*/ 2147483647 w 587"/>
                <a:gd name="T71" fmla="*/ 2147483647 h 815"/>
                <a:gd name="T72" fmla="*/ 2147483647 w 587"/>
                <a:gd name="T73" fmla="*/ 2147483647 h 815"/>
                <a:gd name="T74" fmla="*/ 2147483647 w 587"/>
                <a:gd name="T75" fmla="*/ 2147483647 h 815"/>
                <a:gd name="T76" fmla="*/ 2147483647 w 587"/>
                <a:gd name="T77" fmla="*/ 2147483647 h 815"/>
                <a:gd name="T78" fmla="*/ 2147483647 w 587"/>
                <a:gd name="T79" fmla="*/ 2147483647 h 815"/>
                <a:gd name="T80" fmla="*/ 2147483647 w 587"/>
                <a:gd name="T81" fmla="*/ 2147483647 h 815"/>
                <a:gd name="T82" fmla="*/ 2147483647 w 587"/>
                <a:gd name="T83" fmla="*/ 2147483647 h 8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7" h="815">
                  <a:moveTo>
                    <a:pt x="0" y="0"/>
                  </a:moveTo>
                  <a:lnTo>
                    <a:pt x="149" y="5"/>
                  </a:lnTo>
                  <a:lnTo>
                    <a:pt x="149" y="28"/>
                  </a:lnTo>
                  <a:lnTo>
                    <a:pt x="153" y="33"/>
                  </a:lnTo>
                  <a:lnTo>
                    <a:pt x="153" y="47"/>
                  </a:lnTo>
                  <a:lnTo>
                    <a:pt x="158" y="52"/>
                  </a:lnTo>
                  <a:lnTo>
                    <a:pt x="158" y="61"/>
                  </a:lnTo>
                  <a:lnTo>
                    <a:pt x="163" y="66"/>
                  </a:lnTo>
                  <a:lnTo>
                    <a:pt x="163" y="75"/>
                  </a:lnTo>
                  <a:lnTo>
                    <a:pt x="167" y="80"/>
                  </a:lnTo>
                  <a:lnTo>
                    <a:pt x="167" y="89"/>
                  </a:lnTo>
                  <a:lnTo>
                    <a:pt x="172" y="94"/>
                  </a:lnTo>
                  <a:lnTo>
                    <a:pt x="172" y="103"/>
                  </a:lnTo>
                  <a:lnTo>
                    <a:pt x="177" y="108"/>
                  </a:lnTo>
                  <a:lnTo>
                    <a:pt x="177" y="112"/>
                  </a:lnTo>
                  <a:lnTo>
                    <a:pt x="181" y="117"/>
                  </a:lnTo>
                  <a:lnTo>
                    <a:pt x="181" y="126"/>
                  </a:lnTo>
                  <a:lnTo>
                    <a:pt x="186" y="131"/>
                  </a:lnTo>
                  <a:lnTo>
                    <a:pt x="186" y="140"/>
                  </a:lnTo>
                  <a:lnTo>
                    <a:pt x="195" y="149"/>
                  </a:lnTo>
                  <a:lnTo>
                    <a:pt x="195" y="159"/>
                  </a:lnTo>
                  <a:lnTo>
                    <a:pt x="200" y="163"/>
                  </a:lnTo>
                  <a:lnTo>
                    <a:pt x="200" y="173"/>
                  </a:lnTo>
                  <a:lnTo>
                    <a:pt x="209" y="182"/>
                  </a:lnTo>
                  <a:lnTo>
                    <a:pt x="209" y="191"/>
                  </a:lnTo>
                  <a:lnTo>
                    <a:pt x="214" y="196"/>
                  </a:lnTo>
                  <a:lnTo>
                    <a:pt x="214" y="205"/>
                  </a:lnTo>
                  <a:lnTo>
                    <a:pt x="223" y="215"/>
                  </a:lnTo>
                  <a:lnTo>
                    <a:pt x="223" y="224"/>
                  </a:lnTo>
                  <a:lnTo>
                    <a:pt x="228" y="229"/>
                  </a:lnTo>
                  <a:lnTo>
                    <a:pt x="228" y="233"/>
                  </a:lnTo>
                  <a:lnTo>
                    <a:pt x="233" y="238"/>
                  </a:lnTo>
                  <a:lnTo>
                    <a:pt x="233" y="243"/>
                  </a:lnTo>
                  <a:lnTo>
                    <a:pt x="237" y="247"/>
                  </a:lnTo>
                  <a:lnTo>
                    <a:pt x="237" y="257"/>
                  </a:lnTo>
                  <a:lnTo>
                    <a:pt x="247" y="266"/>
                  </a:lnTo>
                  <a:lnTo>
                    <a:pt x="247" y="275"/>
                  </a:lnTo>
                  <a:lnTo>
                    <a:pt x="256" y="285"/>
                  </a:lnTo>
                  <a:lnTo>
                    <a:pt x="256" y="294"/>
                  </a:lnTo>
                  <a:lnTo>
                    <a:pt x="261" y="298"/>
                  </a:lnTo>
                  <a:lnTo>
                    <a:pt x="261" y="303"/>
                  </a:lnTo>
                  <a:lnTo>
                    <a:pt x="270" y="312"/>
                  </a:lnTo>
                  <a:lnTo>
                    <a:pt x="270" y="322"/>
                  </a:lnTo>
                  <a:lnTo>
                    <a:pt x="275" y="326"/>
                  </a:lnTo>
                  <a:lnTo>
                    <a:pt x="275" y="331"/>
                  </a:lnTo>
                  <a:lnTo>
                    <a:pt x="279" y="336"/>
                  </a:lnTo>
                  <a:lnTo>
                    <a:pt x="279" y="340"/>
                  </a:lnTo>
                  <a:lnTo>
                    <a:pt x="284" y="345"/>
                  </a:lnTo>
                  <a:lnTo>
                    <a:pt x="284" y="350"/>
                  </a:lnTo>
                  <a:lnTo>
                    <a:pt x="288" y="354"/>
                  </a:lnTo>
                  <a:lnTo>
                    <a:pt x="288" y="359"/>
                  </a:lnTo>
                  <a:lnTo>
                    <a:pt x="298" y="368"/>
                  </a:lnTo>
                  <a:lnTo>
                    <a:pt x="298" y="378"/>
                  </a:lnTo>
                  <a:lnTo>
                    <a:pt x="307" y="387"/>
                  </a:lnTo>
                  <a:lnTo>
                    <a:pt x="307" y="396"/>
                  </a:lnTo>
                  <a:lnTo>
                    <a:pt x="316" y="406"/>
                  </a:lnTo>
                  <a:lnTo>
                    <a:pt x="316" y="415"/>
                  </a:lnTo>
                  <a:lnTo>
                    <a:pt x="326" y="424"/>
                  </a:lnTo>
                  <a:lnTo>
                    <a:pt x="326" y="434"/>
                  </a:lnTo>
                  <a:lnTo>
                    <a:pt x="330" y="438"/>
                  </a:lnTo>
                  <a:lnTo>
                    <a:pt x="335" y="443"/>
                  </a:lnTo>
                  <a:lnTo>
                    <a:pt x="335" y="447"/>
                  </a:lnTo>
                  <a:lnTo>
                    <a:pt x="344" y="457"/>
                  </a:lnTo>
                  <a:lnTo>
                    <a:pt x="344" y="466"/>
                  </a:lnTo>
                  <a:lnTo>
                    <a:pt x="354" y="475"/>
                  </a:lnTo>
                  <a:lnTo>
                    <a:pt x="354" y="480"/>
                  </a:lnTo>
                  <a:lnTo>
                    <a:pt x="358" y="485"/>
                  </a:lnTo>
                  <a:lnTo>
                    <a:pt x="358" y="489"/>
                  </a:lnTo>
                  <a:lnTo>
                    <a:pt x="363" y="494"/>
                  </a:lnTo>
                  <a:lnTo>
                    <a:pt x="363" y="499"/>
                  </a:lnTo>
                  <a:lnTo>
                    <a:pt x="368" y="503"/>
                  </a:lnTo>
                  <a:lnTo>
                    <a:pt x="372" y="508"/>
                  </a:lnTo>
                  <a:lnTo>
                    <a:pt x="372" y="513"/>
                  </a:lnTo>
                  <a:lnTo>
                    <a:pt x="382" y="522"/>
                  </a:lnTo>
                  <a:lnTo>
                    <a:pt x="382" y="531"/>
                  </a:lnTo>
                  <a:lnTo>
                    <a:pt x="391" y="541"/>
                  </a:lnTo>
                  <a:lnTo>
                    <a:pt x="391" y="545"/>
                  </a:lnTo>
                  <a:lnTo>
                    <a:pt x="400" y="555"/>
                  </a:lnTo>
                  <a:lnTo>
                    <a:pt x="400" y="559"/>
                  </a:lnTo>
                  <a:lnTo>
                    <a:pt x="410" y="569"/>
                  </a:lnTo>
                  <a:lnTo>
                    <a:pt x="410" y="578"/>
                  </a:lnTo>
                  <a:lnTo>
                    <a:pt x="414" y="583"/>
                  </a:lnTo>
                  <a:lnTo>
                    <a:pt x="424" y="592"/>
                  </a:lnTo>
                  <a:lnTo>
                    <a:pt x="424" y="597"/>
                  </a:lnTo>
                  <a:lnTo>
                    <a:pt x="433" y="606"/>
                  </a:lnTo>
                  <a:lnTo>
                    <a:pt x="433" y="610"/>
                  </a:lnTo>
                  <a:lnTo>
                    <a:pt x="442" y="620"/>
                  </a:lnTo>
                  <a:lnTo>
                    <a:pt x="442" y="629"/>
                  </a:lnTo>
                  <a:lnTo>
                    <a:pt x="447" y="634"/>
                  </a:lnTo>
                  <a:lnTo>
                    <a:pt x="451" y="638"/>
                  </a:lnTo>
                  <a:lnTo>
                    <a:pt x="456" y="643"/>
                  </a:lnTo>
                  <a:lnTo>
                    <a:pt x="456" y="648"/>
                  </a:lnTo>
                  <a:lnTo>
                    <a:pt x="461" y="652"/>
                  </a:lnTo>
                  <a:lnTo>
                    <a:pt x="465" y="657"/>
                  </a:lnTo>
                  <a:lnTo>
                    <a:pt x="465" y="662"/>
                  </a:lnTo>
                  <a:lnTo>
                    <a:pt x="470" y="666"/>
                  </a:lnTo>
                  <a:lnTo>
                    <a:pt x="475" y="671"/>
                  </a:lnTo>
                  <a:lnTo>
                    <a:pt x="479" y="676"/>
                  </a:lnTo>
                  <a:lnTo>
                    <a:pt x="479" y="680"/>
                  </a:lnTo>
                  <a:lnTo>
                    <a:pt x="484" y="685"/>
                  </a:lnTo>
                  <a:lnTo>
                    <a:pt x="489" y="690"/>
                  </a:lnTo>
                  <a:lnTo>
                    <a:pt x="489" y="694"/>
                  </a:lnTo>
                  <a:lnTo>
                    <a:pt x="493" y="699"/>
                  </a:lnTo>
                  <a:lnTo>
                    <a:pt x="498" y="704"/>
                  </a:lnTo>
                  <a:lnTo>
                    <a:pt x="498" y="708"/>
                  </a:lnTo>
                  <a:lnTo>
                    <a:pt x="503" y="713"/>
                  </a:lnTo>
                  <a:lnTo>
                    <a:pt x="507" y="718"/>
                  </a:lnTo>
                  <a:lnTo>
                    <a:pt x="512" y="722"/>
                  </a:lnTo>
                  <a:lnTo>
                    <a:pt x="517" y="727"/>
                  </a:lnTo>
                  <a:lnTo>
                    <a:pt x="517" y="732"/>
                  </a:lnTo>
                  <a:lnTo>
                    <a:pt x="521" y="736"/>
                  </a:lnTo>
                  <a:lnTo>
                    <a:pt x="526" y="741"/>
                  </a:lnTo>
                  <a:lnTo>
                    <a:pt x="526" y="746"/>
                  </a:lnTo>
                  <a:lnTo>
                    <a:pt x="531" y="750"/>
                  </a:lnTo>
                  <a:lnTo>
                    <a:pt x="535" y="755"/>
                  </a:lnTo>
                  <a:lnTo>
                    <a:pt x="540" y="760"/>
                  </a:lnTo>
                  <a:lnTo>
                    <a:pt x="545" y="764"/>
                  </a:lnTo>
                  <a:lnTo>
                    <a:pt x="545" y="769"/>
                  </a:lnTo>
                  <a:lnTo>
                    <a:pt x="549" y="773"/>
                  </a:lnTo>
                  <a:lnTo>
                    <a:pt x="554" y="778"/>
                  </a:lnTo>
                  <a:lnTo>
                    <a:pt x="559" y="783"/>
                  </a:lnTo>
                  <a:lnTo>
                    <a:pt x="563" y="787"/>
                  </a:lnTo>
                  <a:lnTo>
                    <a:pt x="568" y="792"/>
                  </a:lnTo>
                  <a:lnTo>
                    <a:pt x="573" y="797"/>
                  </a:lnTo>
                  <a:lnTo>
                    <a:pt x="573" y="801"/>
                  </a:lnTo>
                  <a:lnTo>
                    <a:pt x="577" y="806"/>
                  </a:lnTo>
                  <a:lnTo>
                    <a:pt x="582" y="811"/>
                  </a:lnTo>
                  <a:lnTo>
                    <a:pt x="587" y="815"/>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8" name="Freeform 82"/>
            <p:cNvSpPr>
              <a:spLocks/>
            </p:cNvSpPr>
            <p:nvPr/>
          </p:nvSpPr>
          <p:spPr bwMode="auto">
            <a:xfrm>
              <a:off x="6705422" y="2149315"/>
              <a:ext cx="1160338" cy="680964"/>
            </a:xfrm>
            <a:custGeom>
              <a:avLst/>
              <a:gdLst>
                <a:gd name="T0" fmla="*/ 2147483647 w 731"/>
                <a:gd name="T1" fmla="*/ 2147483647 h 429"/>
                <a:gd name="T2" fmla="*/ 2147483647 w 731"/>
                <a:gd name="T3" fmla="*/ 2147483647 h 429"/>
                <a:gd name="T4" fmla="*/ 2147483647 w 731"/>
                <a:gd name="T5" fmla="*/ 2147483647 h 429"/>
                <a:gd name="T6" fmla="*/ 2147483647 w 731"/>
                <a:gd name="T7" fmla="*/ 2147483647 h 429"/>
                <a:gd name="T8" fmla="*/ 2147483647 w 731"/>
                <a:gd name="T9" fmla="*/ 2147483647 h 429"/>
                <a:gd name="T10" fmla="*/ 2147483647 w 731"/>
                <a:gd name="T11" fmla="*/ 2147483647 h 429"/>
                <a:gd name="T12" fmla="*/ 2147483647 w 731"/>
                <a:gd name="T13" fmla="*/ 2147483647 h 429"/>
                <a:gd name="T14" fmla="*/ 2147483647 w 731"/>
                <a:gd name="T15" fmla="*/ 2147483647 h 429"/>
                <a:gd name="T16" fmla="*/ 2147483647 w 731"/>
                <a:gd name="T17" fmla="*/ 2147483647 h 429"/>
                <a:gd name="T18" fmla="*/ 2147483647 w 731"/>
                <a:gd name="T19" fmla="*/ 2147483647 h 429"/>
                <a:gd name="T20" fmla="*/ 2147483647 w 731"/>
                <a:gd name="T21" fmla="*/ 2147483647 h 429"/>
                <a:gd name="T22" fmla="*/ 2147483647 w 731"/>
                <a:gd name="T23" fmla="*/ 2147483647 h 429"/>
                <a:gd name="T24" fmla="*/ 2147483647 w 731"/>
                <a:gd name="T25" fmla="*/ 2147483647 h 429"/>
                <a:gd name="T26" fmla="*/ 2147483647 w 731"/>
                <a:gd name="T27" fmla="*/ 2147483647 h 429"/>
                <a:gd name="T28" fmla="*/ 2147483647 w 731"/>
                <a:gd name="T29" fmla="*/ 2147483647 h 429"/>
                <a:gd name="T30" fmla="*/ 2147483647 w 731"/>
                <a:gd name="T31" fmla="*/ 2147483647 h 429"/>
                <a:gd name="T32" fmla="*/ 2147483647 w 731"/>
                <a:gd name="T33" fmla="*/ 2147483647 h 429"/>
                <a:gd name="T34" fmla="*/ 2147483647 w 731"/>
                <a:gd name="T35" fmla="*/ 2147483647 h 429"/>
                <a:gd name="T36" fmla="*/ 2147483647 w 731"/>
                <a:gd name="T37" fmla="*/ 2147483647 h 429"/>
                <a:gd name="T38" fmla="*/ 2147483647 w 731"/>
                <a:gd name="T39" fmla="*/ 2147483647 h 429"/>
                <a:gd name="T40" fmla="*/ 2147483647 w 731"/>
                <a:gd name="T41" fmla="*/ 2147483647 h 429"/>
                <a:gd name="T42" fmla="*/ 2147483647 w 731"/>
                <a:gd name="T43" fmla="*/ 2147483647 h 429"/>
                <a:gd name="T44" fmla="*/ 2147483647 w 731"/>
                <a:gd name="T45" fmla="*/ 2147483647 h 429"/>
                <a:gd name="T46" fmla="*/ 2147483647 w 731"/>
                <a:gd name="T47" fmla="*/ 2147483647 h 429"/>
                <a:gd name="T48" fmla="*/ 2147483647 w 731"/>
                <a:gd name="T49" fmla="*/ 2147483647 h 429"/>
                <a:gd name="T50" fmla="*/ 2147483647 w 731"/>
                <a:gd name="T51" fmla="*/ 2147483647 h 429"/>
                <a:gd name="T52" fmla="*/ 2147483647 w 731"/>
                <a:gd name="T53" fmla="*/ 2147483647 h 429"/>
                <a:gd name="T54" fmla="*/ 2147483647 w 731"/>
                <a:gd name="T55" fmla="*/ 2147483647 h 429"/>
                <a:gd name="T56" fmla="*/ 2147483647 w 731"/>
                <a:gd name="T57" fmla="*/ 2147483647 h 429"/>
                <a:gd name="T58" fmla="*/ 2147483647 w 731"/>
                <a:gd name="T59" fmla="*/ 2147483647 h 429"/>
                <a:gd name="T60" fmla="*/ 2147483647 w 731"/>
                <a:gd name="T61" fmla="*/ 2147483647 h 429"/>
                <a:gd name="T62" fmla="*/ 2147483647 w 731"/>
                <a:gd name="T63" fmla="*/ 2147483647 h 429"/>
                <a:gd name="T64" fmla="*/ 2147483647 w 731"/>
                <a:gd name="T65" fmla="*/ 2147483647 h 429"/>
                <a:gd name="T66" fmla="*/ 2147483647 w 731"/>
                <a:gd name="T67" fmla="*/ 2147483647 h 429"/>
                <a:gd name="T68" fmla="*/ 2147483647 w 731"/>
                <a:gd name="T69" fmla="*/ 2147483647 h 429"/>
                <a:gd name="T70" fmla="*/ 2147483647 w 731"/>
                <a:gd name="T71" fmla="*/ 2147483647 h 429"/>
                <a:gd name="T72" fmla="*/ 2147483647 w 731"/>
                <a:gd name="T73" fmla="*/ 2147483647 h 429"/>
                <a:gd name="T74" fmla="*/ 2147483647 w 731"/>
                <a:gd name="T75" fmla="*/ 2147483647 h 429"/>
                <a:gd name="T76" fmla="*/ 2147483647 w 731"/>
                <a:gd name="T77" fmla="*/ 2147483647 h 429"/>
                <a:gd name="T78" fmla="*/ 2147483647 w 731"/>
                <a:gd name="T79" fmla="*/ 2147483647 h 429"/>
                <a:gd name="T80" fmla="*/ 2147483647 w 731"/>
                <a:gd name="T81" fmla="*/ 2147483647 h 429"/>
                <a:gd name="T82" fmla="*/ 2147483647 w 731"/>
                <a:gd name="T83" fmla="*/ 2147483647 h 42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31" h="429">
                  <a:moveTo>
                    <a:pt x="0" y="0"/>
                  </a:moveTo>
                  <a:lnTo>
                    <a:pt x="4" y="10"/>
                  </a:lnTo>
                  <a:lnTo>
                    <a:pt x="9" y="14"/>
                  </a:lnTo>
                  <a:lnTo>
                    <a:pt x="14" y="19"/>
                  </a:lnTo>
                  <a:lnTo>
                    <a:pt x="18" y="24"/>
                  </a:lnTo>
                  <a:lnTo>
                    <a:pt x="23" y="28"/>
                  </a:lnTo>
                  <a:lnTo>
                    <a:pt x="27" y="33"/>
                  </a:lnTo>
                  <a:lnTo>
                    <a:pt x="32" y="38"/>
                  </a:lnTo>
                  <a:lnTo>
                    <a:pt x="37" y="42"/>
                  </a:lnTo>
                  <a:lnTo>
                    <a:pt x="41" y="47"/>
                  </a:lnTo>
                  <a:lnTo>
                    <a:pt x="46" y="56"/>
                  </a:lnTo>
                  <a:lnTo>
                    <a:pt x="51" y="61"/>
                  </a:lnTo>
                  <a:lnTo>
                    <a:pt x="55" y="66"/>
                  </a:lnTo>
                  <a:lnTo>
                    <a:pt x="60" y="70"/>
                  </a:lnTo>
                  <a:lnTo>
                    <a:pt x="69" y="75"/>
                  </a:lnTo>
                  <a:lnTo>
                    <a:pt x="74" y="80"/>
                  </a:lnTo>
                  <a:lnTo>
                    <a:pt x="79" y="84"/>
                  </a:lnTo>
                  <a:lnTo>
                    <a:pt x="83" y="89"/>
                  </a:lnTo>
                  <a:lnTo>
                    <a:pt x="88" y="94"/>
                  </a:lnTo>
                  <a:lnTo>
                    <a:pt x="93" y="98"/>
                  </a:lnTo>
                  <a:lnTo>
                    <a:pt x="97" y="103"/>
                  </a:lnTo>
                  <a:lnTo>
                    <a:pt x="102" y="108"/>
                  </a:lnTo>
                  <a:lnTo>
                    <a:pt x="107" y="112"/>
                  </a:lnTo>
                  <a:lnTo>
                    <a:pt x="111" y="117"/>
                  </a:lnTo>
                  <a:lnTo>
                    <a:pt x="116" y="121"/>
                  </a:lnTo>
                  <a:lnTo>
                    <a:pt x="121" y="126"/>
                  </a:lnTo>
                  <a:lnTo>
                    <a:pt x="125" y="131"/>
                  </a:lnTo>
                  <a:lnTo>
                    <a:pt x="135" y="135"/>
                  </a:lnTo>
                  <a:lnTo>
                    <a:pt x="139" y="140"/>
                  </a:lnTo>
                  <a:lnTo>
                    <a:pt x="144" y="145"/>
                  </a:lnTo>
                  <a:lnTo>
                    <a:pt x="149" y="149"/>
                  </a:lnTo>
                  <a:lnTo>
                    <a:pt x="153" y="154"/>
                  </a:lnTo>
                  <a:lnTo>
                    <a:pt x="158" y="159"/>
                  </a:lnTo>
                  <a:lnTo>
                    <a:pt x="163" y="163"/>
                  </a:lnTo>
                  <a:lnTo>
                    <a:pt x="167" y="168"/>
                  </a:lnTo>
                  <a:lnTo>
                    <a:pt x="172" y="168"/>
                  </a:lnTo>
                  <a:lnTo>
                    <a:pt x="181" y="173"/>
                  </a:lnTo>
                  <a:lnTo>
                    <a:pt x="186" y="177"/>
                  </a:lnTo>
                  <a:lnTo>
                    <a:pt x="190" y="182"/>
                  </a:lnTo>
                  <a:lnTo>
                    <a:pt x="195" y="187"/>
                  </a:lnTo>
                  <a:lnTo>
                    <a:pt x="200" y="191"/>
                  </a:lnTo>
                  <a:lnTo>
                    <a:pt x="204" y="196"/>
                  </a:lnTo>
                  <a:lnTo>
                    <a:pt x="209" y="201"/>
                  </a:lnTo>
                  <a:lnTo>
                    <a:pt x="218" y="201"/>
                  </a:lnTo>
                  <a:lnTo>
                    <a:pt x="223" y="205"/>
                  </a:lnTo>
                  <a:lnTo>
                    <a:pt x="228" y="210"/>
                  </a:lnTo>
                  <a:lnTo>
                    <a:pt x="232" y="215"/>
                  </a:lnTo>
                  <a:lnTo>
                    <a:pt x="237" y="219"/>
                  </a:lnTo>
                  <a:lnTo>
                    <a:pt x="242" y="224"/>
                  </a:lnTo>
                  <a:lnTo>
                    <a:pt x="246" y="224"/>
                  </a:lnTo>
                  <a:lnTo>
                    <a:pt x="256" y="229"/>
                  </a:lnTo>
                  <a:lnTo>
                    <a:pt x="260" y="233"/>
                  </a:lnTo>
                  <a:lnTo>
                    <a:pt x="265" y="238"/>
                  </a:lnTo>
                  <a:lnTo>
                    <a:pt x="270" y="243"/>
                  </a:lnTo>
                  <a:lnTo>
                    <a:pt x="274" y="243"/>
                  </a:lnTo>
                  <a:lnTo>
                    <a:pt x="284" y="247"/>
                  </a:lnTo>
                  <a:lnTo>
                    <a:pt x="288" y="252"/>
                  </a:lnTo>
                  <a:lnTo>
                    <a:pt x="293" y="257"/>
                  </a:lnTo>
                  <a:lnTo>
                    <a:pt x="298" y="257"/>
                  </a:lnTo>
                  <a:lnTo>
                    <a:pt x="302" y="261"/>
                  </a:lnTo>
                  <a:lnTo>
                    <a:pt x="312" y="266"/>
                  </a:lnTo>
                  <a:lnTo>
                    <a:pt x="316" y="271"/>
                  </a:lnTo>
                  <a:lnTo>
                    <a:pt x="321" y="271"/>
                  </a:lnTo>
                  <a:lnTo>
                    <a:pt x="326" y="275"/>
                  </a:lnTo>
                  <a:lnTo>
                    <a:pt x="330" y="280"/>
                  </a:lnTo>
                  <a:lnTo>
                    <a:pt x="340" y="280"/>
                  </a:lnTo>
                  <a:lnTo>
                    <a:pt x="344" y="284"/>
                  </a:lnTo>
                  <a:lnTo>
                    <a:pt x="349" y="289"/>
                  </a:lnTo>
                  <a:lnTo>
                    <a:pt x="353" y="294"/>
                  </a:lnTo>
                  <a:lnTo>
                    <a:pt x="363" y="294"/>
                  </a:lnTo>
                  <a:lnTo>
                    <a:pt x="367" y="298"/>
                  </a:lnTo>
                  <a:lnTo>
                    <a:pt x="372" y="303"/>
                  </a:lnTo>
                  <a:lnTo>
                    <a:pt x="381" y="303"/>
                  </a:lnTo>
                  <a:lnTo>
                    <a:pt x="386" y="308"/>
                  </a:lnTo>
                  <a:lnTo>
                    <a:pt x="391" y="312"/>
                  </a:lnTo>
                  <a:lnTo>
                    <a:pt x="395" y="312"/>
                  </a:lnTo>
                  <a:lnTo>
                    <a:pt x="405" y="317"/>
                  </a:lnTo>
                  <a:lnTo>
                    <a:pt x="409" y="317"/>
                  </a:lnTo>
                  <a:lnTo>
                    <a:pt x="414" y="322"/>
                  </a:lnTo>
                  <a:lnTo>
                    <a:pt x="423" y="326"/>
                  </a:lnTo>
                  <a:lnTo>
                    <a:pt x="428" y="326"/>
                  </a:lnTo>
                  <a:lnTo>
                    <a:pt x="433" y="331"/>
                  </a:lnTo>
                  <a:lnTo>
                    <a:pt x="442" y="336"/>
                  </a:lnTo>
                  <a:lnTo>
                    <a:pt x="447" y="336"/>
                  </a:lnTo>
                  <a:lnTo>
                    <a:pt x="451" y="340"/>
                  </a:lnTo>
                  <a:lnTo>
                    <a:pt x="461" y="340"/>
                  </a:lnTo>
                  <a:lnTo>
                    <a:pt x="465" y="345"/>
                  </a:lnTo>
                  <a:lnTo>
                    <a:pt x="470" y="345"/>
                  </a:lnTo>
                  <a:lnTo>
                    <a:pt x="479" y="350"/>
                  </a:lnTo>
                  <a:lnTo>
                    <a:pt x="484" y="354"/>
                  </a:lnTo>
                  <a:lnTo>
                    <a:pt x="489" y="354"/>
                  </a:lnTo>
                  <a:lnTo>
                    <a:pt x="498" y="359"/>
                  </a:lnTo>
                  <a:lnTo>
                    <a:pt x="503" y="359"/>
                  </a:lnTo>
                  <a:lnTo>
                    <a:pt x="507" y="364"/>
                  </a:lnTo>
                  <a:lnTo>
                    <a:pt x="516" y="364"/>
                  </a:lnTo>
                  <a:lnTo>
                    <a:pt x="521" y="368"/>
                  </a:lnTo>
                  <a:lnTo>
                    <a:pt x="526" y="368"/>
                  </a:lnTo>
                  <a:lnTo>
                    <a:pt x="535" y="373"/>
                  </a:lnTo>
                  <a:lnTo>
                    <a:pt x="540" y="373"/>
                  </a:lnTo>
                  <a:lnTo>
                    <a:pt x="544" y="378"/>
                  </a:lnTo>
                  <a:lnTo>
                    <a:pt x="554" y="378"/>
                  </a:lnTo>
                  <a:lnTo>
                    <a:pt x="558" y="382"/>
                  </a:lnTo>
                  <a:lnTo>
                    <a:pt x="568" y="382"/>
                  </a:lnTo>
                  <a:lnTo>
                    <a:pt x="572" y="387"/>
                  </a:lnTo>
                  <a:lnTo>
                    <a:pt x="577" y="387"/>
                  </a:lnTo>
                  <a:lnTo>
                    <a:pt x="586" y="392"/>
                  </a:lnTo>
                  <a:lnTo>
                    <a:pt x="591" y="392"/>
                  </a:lnTo>
                  <a:lnTo>
                    <a:pt x="600" y="392"/>
                  </a:lnTo>
                  <a:lnTo>
                    <a:pt x="605" y="396"/>
                  </a:lnTo>
                  <a:lnTo>
                    <a:pt x="610" y="396"/>
                  </a:lnTo>
                  <a:lnTo>
                    <a:pt x="619" y="401"/>
                  </a:lnTo>
                  <a:lnTo>
                    <a:pt x="624" y="401"/>
                  </a:lnTo>
                  <a:lnTo>
                    <a:pt x="633" y="406"/>
                  </a:lnTo>
                  <a:lnTo>
                    <a:pt x="638" y="406"/>
                  </a:lnTo>
                  <a:lnTo>
                    <a:pt x="647" y="406"/>
                  </a:lnTo>
                  <a:lnTo>
                    <a:pt x="652" y="410"/>
                  </a:lnTo>
                  <a:lnTo>
                    <a:pt x="656" y="410"/>
                  </a:lnTo>
                  <a:lnTo>
                    <a:pt x="665" y="415"/>
                  </a:lnTo>
                  <a:lnTo>
                    <a:pt x="670" y="415"/>
                  </a:lnTo>
                  <a:lnTo>
                    <a:pt x="679" y="415"/>
                  </a:lnTo>
                  <a:lnTo>
                    <a:pt x="684" y="420"/>
                  </a:lnTo>
                  <a:lnTo>
                    <a:pt x="693" y="420"/>
                  </a:lnTo>
                  <a:lnTo>
                    <a:pt x="698" y="420"/>
                  </a:lnTo>
                  <a:lnTo>
                    <a:pt x="707" y="424"/>
                  </a:lnTo>
                  <a:lnTo>
                    <a:pt x="712" y="424"/>
                  </a:lnTo>
                  <a:lnTo>
                    <a:pt x="717" y="429"/>
                  </a:lnTo>
                  <a:lnTo>
                    <a:pt x="726" y="429"/>
                  </a:lnTo>
                  <a:lnTo>
                    <a:pt x="731" y="429"/>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9" name="Freeform 83"/>
            <p:cNvSpPr>
              <a:spLocks/>
            </p:cNvSpPr>
            <p:nvPr/>
          </p:nvSpPr>
          <p:spPr bwMode="auto">
            <a:xfrm>
              <a:off x="7865760" y="2830279"/>
              <a:ext cx="938112" cy="117462"/>
            </a:xfrm>
            <a:custGeom>
              <a:avLst/>
              <a:gdLst>
                <a:gd name="T0" fmla="*/ 2147483647 w 591"/>
                <a:gd name="T1" fmla="*/ 2147483647 h 74"/>
                <a:gd name="T2" fmla="*/ 2147483647 w 591"/>
                <a:gd name="T3" fmla="*/ 2147483647 h 74"/>
                <a:gd name="T4" fmla="*/ 2147483647 w 591"/>
                <a:gd name="T5" fmla="*/ 2147483647 h 74"/>
                <a:gd name="T6" fmla="*/ 2147483647 w 591"/>
                <a:gd name="T7" fmla="*/ 2147483647 h 74"/>
                <a:gd name="T8" fmla="*/ 2147483647 w 591"/>
                <a:gd name="T9" fmla="*/ 2147483647 h 74"/>
                <a:gd name="T10" fmla="*/ 2147483647 w 591"/>
                <a:gd name="T11" fmla="*/ 2147483647 h 74"/>
                <a:gd name="T12" fmla="*/ 2147483647 w 591"/>
                <a:gd name="T13" fmla="*/ 2147483647 h 74"/>
                <a:gd name="T14" fmla="*/ 2147483647 w 591"/>
                <a:gd name="T15" fmla="*/ 2147483647 h 74"/>
                <a:gd name="T16" fmla="*/ 2147483647 w 591"/>
                <a:gd name="T17" fmla="*/ 2147483647 h 74"/>
                <a:gd name="T18" fmla="*/ 2147483647 w 591"/>
                <a:gd name="T19" fmla="*/ 2147483647 h 74"/>
                <a:gd name="T20" fmla="*/ 2147483647 w 591"/>
                <a:gd name="T21" fmla="*/ 2147483647 h 74"/>
                <a:gd name="T22" fmla="*/ 2147483647 w 591"/>
                <a:gd name="T23" fmla="*/ 2147483647 h 74"/>
                <a:gd name="T24" fmla="*/ 2147483647 w 591"/>
                <a:gd name="T25" fmla="*/ 2147483647 h 74"/>
                <a:gd name="T26" fmla="*/ 2147483647 w 591"/>
                <a:gd name="T27" fmla="*/ 2147483647 h 74"/>
                <a:gd name="T28" fmla="*/ 2147483647 w 591"/>
                <a:gd name="T29" fmla="*/ 2147483647 h 74"/>
                <a:gd name="T30" fmla="*/ 2147483647 w 591"/>
                <a:gd name="T31" fmla="*/ 2147483647 h 74"/>
                <a:gd name="T32" fmla="*/ 2147483647 w 591"/>
                <a:gd name="T33" fmla="*/ 2147483647 h 74"/>
                <a:gd name="T34" fmla="*/ 2147483647 w 591"/>
                <a:gd name="T35" fmla="*/ 2147483647 h 74"/>
                <a:gd name="T36" fmla="*/ 2147483647 w 591"/>
                <a:gd name="T37" fmla="*/ 2147483647 h 74"/>
                <a:gd name="T38" fmla="*/ 2147483647 w 591"/>
                <a:gd name="T39" fmla="*/ 2147483647 h 74"/>
                <a:gd name="T40" fmla="*/ 2147483647 w 591"/>
                <a:gd name="T41" fmla="*/ 2147483647 h 74"/>
                <a:gd name="T42" fmla="*/ 2147483647 w 591"/>
                <a:gd name="T43" fmla="*/ 2147483647 h 74"/>
                <a:gd name="T44" fmla="*/ 2147483647 w 591"/>
                <a:gd name="T45" fmla="*/ 2147483647 h 74"/>
                <a:gd name="T46" fmla="*/ 2147483647 w 591"/>
                <a:gd name="T47" fmla="*/ 2147483647 h 74"/>
                <a:gd name="T48" fmla="*/ 2147483647 w 591"/>
                <a:gd name="T49" fmla="*/ 2147483647 h 74"/>
                <a:gd name="T50" fmla="*/ 2147483647 w 591"/>
                <a:gd name="T51" fmla="*/ 2147483647 h 74"/>
                <a:gd name="T52" fmla="*/ 2147483647 w 591"/>
                <a:gd name="T53" fmla="*/ 2147483647 h 74"/>
                <a:gd name="T54" fmla="*/ 2147483647 w 591"/>
                <a:gd name="T55" fmla="*/ 2147483647 h 74"/>
                <a:gd name="T56" fmla="*/ 2147483647 w 591"/>
                <a:gd name="T57" fmla="*/ 2147483647 h 74"/>
                <a:gd name="T58" fmla="*/ 2147483647 w 591"/>
                <a:gd name="T59" fmla="*/ 2147483647 h 74"/>
                <a:gd name="T60" fmla="*/ 2147483647 w 591"/>
                <a:gd name="T61" fmla="*/ 2147483647 h 74"/>
                <a:gd name="T62" fmla="*/ 2147483647 w 591"/>
                <a:gd name="T63" fmla="*/ 2147483647 h 74"/>
                <a:gd name="T64" fmla="*/ 2147483647 w 591"/>
                <a:gd name="T65" fmla="*/ 2147483647 h 74"/>
                <a:gd name="T66" fmla="*/ 2147483647 w 591"/>
                <a:gd name="T67" fmla="*/ 2147483647 h 74"/>
                <a:gd name="T68" fmla="*/ 2147483647 w 591"/>
                <a:gd name="T69" fmla="*/ 2147483647 h 74"/>
                <a:gd name="T70" fmla="*/ 2147483647 w 591"/>
                <a:gd name="T71" fmla="*/ 2147483647 h 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91" h="74">
                  <a:moveTo>
                    <a:pt x="0" y="0"/>
                  </a:moveTo>
                  <a:lnTo>
                    <a:pt x="9" y="5"/>
                  </a:lnTo>
                  <a:lnTo>
                    <a:pt x="14" y="5"/>
                  </a:lnTo>
                  <a:lnTo>
                    <a:pt x="23" y="5"/>
                  </a:lnTo>
                  <a:lnTo>
                    <a:pt x="28" y="9"/>
                  </a:lnTo>
                  <a:lnTo>
                    <a:pt x="37" y="9"/>
                  </a:lnTo>
                  <a:lnTo>
                    <a:pt x="42" y="9"/>
                  </a:lnTo>
                  <a:lnTo>
                    <a:pt x="51" y="9"/>
                  </a:lnTo>
                  <a:lnTo>
                    <a:pt x="56" y="14"/>
                  </a:lnTo>
                  <a:lnTo>
                    <a:pt x="65" y="14"/>
                  </a:lnTo>
                  <a:lnTo>
                    <a:pt x="70" y="14"/>
                  </a:lnTo>
                  <a:lnTo>
                    <a:pt x="79" y="18"/>
                  </a:lnTo>
                  <a:lnTo>
                    <a:pt x="84" y="18"/>
                  </a:lnTo>
                  <a:lnTo>
                    <a:pt x="93" y="18"/>
                  </a:lnTo>
                  <a:lnTo>
                    <a:pt x="102" y="23"/>
                  </a:lnTo>
                  <a:lnTo>
                    <a:pt x="107" y="23"/>
                  </a:lnTo>
                  <a:lnTo>
                    <a:pt x="116" y="23"/>
                  </a:lnTo>
                  <a:lnTo>
                    <a:pt x="121" y="23"/>
                  </a:lnTo>
                  <a:lnTo>
                    <a:pt x="130" y="28"/>
                  </a:lnTo>
                  <a:lnTo>
                    <a:pt x="139" y="28"/>
                  </a:lnTo>
                  <a:lnTo>
                    <a:pt x="144" y="28"/>
                  </a:lnTo>
                  <a:lnTo>
                    <a:pt x="153" y="32"/>
                  </a:lnTo>
                  <a:lnTo>
                    <a:pt x="163" y="32"/>
                  </a:lnTo>
                  <a:lnTo>
                    <a:pt x="167" y="32"/>
                  </a:lnTo>
                  <a:lnTo>
                    <a:pt x="177" y="32"/>
                  </a:lnTo>
                  <a:lnTo>
                    <a:pt x="186" y="37"/>
                  </a:lnTo>
                  <a:lnTo>
                    <a:pt x="191" y="37"/>
                  </a:lnTo>
                  <a:lnTo>
                    <a:pt x="200" y="37"/>
                  </a:lnTo>
                  <a:lnTo>
                    <a:pt x="209" y="37"/>
                  </a:lnTo>
                  <a:lnTo>
                    <a:pt x="214" y="42"/>
                  </a:lnTo>
                  <a:lnTo>
                    <a:pt x="223" y="42"/>
                  </a:lnTo>
                  <a:lnTo>
                    <a:pt x="233" y="42"/>
                  </a:lnTo>
                  <a:lnTo>
                    <a:pt x="242" y="42"/>
                  </a:lnTo>
                  <a:lnTo>
                    <a:pt x="251" y="46"/>
                  </a:lnTo>
                  <a:lnTo>
                    <a:pt x="256" y="46"/>
                  </a:lnTo>
                  <a:lnTo>
                    <a:pt x="265" y="46"/>
                  </a:lnTo>
                  <a:lnTo>
                    <a:pt x="274" y="46"/>
                  </a:lnTo>
                  <a:lnTo>
                    <a:pt x="284" y="46"/>
                  </a:lnTo>
                  <a:lnTo>
                    <a:pt x="293" y="51"/>
                  </a:lnTo>
                  <a:lnTo>
                    <a:pt x="302" y="51"/>
                  </a:lnTo>
                  <a:lnTo>
                    <a:pt x="307" y="51"/>
                  </a:lnTo>
                  <a:lnTo>
                    <a:pt x="316" y="51"/>
                  </a:lnTo>
                  <a:lnTo>
                    <a:pt x="326" y="51"/>
                  </a:lnTo>
                  <a:lnTo>
                    <a:pt x="335" y="56"/>
                  </a:lnTo>
                  <a:lnTo>
                    <a:pt x="344" y="56"/>
                  </a:lnTo>
                  <a:lnTo>
                    <a:pt x="354" y="56"/>
                  </a:lnTo>
                  <a:lnTo>
                    <a:pt x="358" y="56"/>
                  </a:lnTo>
                  <a:lnTo>
                    <a:pt x="368" y="56"/>
                  </a:lnTo>
                  <a:lnTo>
                    <a:pt x="377" y="60"/>
                  </a:lnTo>
                  <a:lnTo>
                    <a:pt x="386" y="60"/>
                  </a:lnTo>
                  <a:lnTo>
                    <a:pt x="396" y="60"/>
                  </a:lnTo>
                  <a:lnTo>
                    <a:pt x="405" y="60"/>
                  </a:lnTo>
                  <a:lnTo>
                    <a:pt x="414" y="60"/>
                  </a:lnTo>
                  <a:lnTo>
                    <a:pt x="423" y="60"/>
                  </a:lnTo>
                  <a:lnTo>
                    <a:pt x="428" y="65"/>
                  </a:lnTo>
                  <a:lnTo>
                    <a:pt x="437" y="65"/>
                  </a:lnTo>
                  <a:lnTo>
                    <a:pt x="447" y="65"/>
                  </a:lnTo>
                  <a:lnTo>
                    <a:pt x="456" y="65"/>
                  </a:lnTo>
                  <a:lnTo>
                    <a:pt x="465" y="65"/>
                  </a:lnTo>
                  <a:lnTo>
                    <a:pt x="475" y="65"/>
                  </a:lnTo>
                  <a:lnTo>
                    <a:pt x="484" y="70"/>
                  </a:lnTo>
                  <a:lnTo>
                    <a:pt x="493" y="70"/>
                  </a:lnTo>
                  <a:lnTo>
                    <a:pt x="503" y="70"/>
                  </a:lnTo>
                  <a:lnTo>
                    <a:pt x="512" y="70"/>
                  </a:lnTo>
                  <a:lnTo>
                    <a:pt x="521" y="70"/>
                  </a:lnTo>
                  <a:lnTo>
                    <a:pt x="531" y="70"/>
                  </a:lnTo>
                  <a:lnTo>
                    <a:pt x="535" y="70"/>
                  </a:lnTo>
                  <a:lnTo>
                    <a:pt x="545" y="70"/>
                  </a:lnTo>
                  <a:lnTo>
                    <a:pt x="554" y="74"/>
                  </a:lnTo>
                  <a:lnTo>
                    <a:pt x="563" y="74"/>
                  </a:lnTo>
                  <a:lnTo>
                    <a:pt x="573" y="74"/>
                  </a:lnTo>
                  <a:lnTo>
                    <a:pt x="582" y="74"/>
                  </a:lnTo>
                  <a:lnTo>
                    <a:pt x="591" y="74"/>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08" name="Group 607"/>
          <p:cNvGrpSpPr>
            <a:grpSpLocks/>
          </p:cNvGrpSpPr>
          <p:nvPr/>
        </p:nvGrpSpPr>
        <p:grpSpPr bwMode="auto">
          <a:xfrm>
            <a:off x="1209675" y="2603500"/>
            <a:ext cx="2935288" cy="620713"/>
            <a:chOff x="1232139" y="2293704"/>
            <a:chExt cx="2935001" cy="620654"/>
          </a:xfrm>
        </p:grpSpPr>
        <p:sp>
          <p:nvSpPr>
            <p:cNvPr id="16494" name="Freeform 83"/>
            <p:cNvSpPr>
              <a:spLocks/>
            </p:cNvSpPr>
            <p:nvPr/>
          </p:nvSpPr>
          <p:spPr bwMode="auto">
            <a:xfrm>
              <a:off x="1232139" y="2293704"/>
              <a:ext cx="1182572" cy="620654"/>
            </a:xfrm>
            <a:custGeom>
              <a:avLst/>
              <a:gdLst>
                <a:gd name="T0" fmla="*/ 2147483647 w 745"/>
                <a:gd name="T1" fmla="*/ 2147483647 h 391"/>
                <a:gd name="T2" fmla="*/ 2147483647 w 745"/>
                <a:gd name="T3" fmla="*/ 2147483647 h 391"/>
                <a:gd name="T4" fmla="*/ 2147483647 w 745"/>
                <a:gd name="T5" fmla="*/ 2147483647 h 391"/>
                <a:gd name="T6" fmla="*/ 2147483647 w 745"/>
                <a:gd name="T7" fmla="*/ 2147483647 h 391"/>
                <a:gd name="T8" fmla="*/ 2147483647 w 745"/>
                <a:gd name="T9" fmla="*/ 2147483647 h 391"/>
                <a:gd name="T10" fmla="*/ 2147483647 w 745"/>
                <a:gd name="T11" fmla="*/ 2147483647 h 391"/>
                <a:gd name="T12" fmla="*/ 2147483647 w 745"/>
                <a:gd name="T13" fmla="*/ 2147483647 h 391"/>
                <a:gd name="T14" fmla="*/ 2147483647 w 745"/>
                <a:gd name="T15" fmla="*/ 2147483647 h 391"/>
                <a:gd name="T16" fmla="*/ 2147483647 w 745"/>
                <a:gd name="T17" fmla="*/ 2147483647 h 391"/>
                <a:gd name="T18" fmla="*/ 2147483647 w 745"/>
                <a:gd name="T19" fmla="*/ 2147483647 h 391"/>
                <a:gd name="T20" fmla="*/ 2147483647 w 745"/>
                <a:gd name="T21" fmla="*/ 2147483647 h 391"/>
                <a:gd name="T22" fmla="*/ 2147483647 w 745"/>
                <a:gd name="T23" fmla="*/ 2147483647 h 391"/>
                <a:gd name="T24" fmla="*/ 2147483647 w 745"/>
                <a:gd name="T25" fmla="*/ 2147483647 h 391"/>
                <a:gd name="T26" fmla="*/ 2147483647 w 745"/>
                <a:gd name="T27" fmla="*/ 2147483647 h 391"/>
                <a:gd name="T28" fmla="*/ 2147483647 w 745"/>
                <a:gd name="T29" fmla="*/ 2147483647 h 391"/>
                <a:gd name="T30" fmla="*/ 2147483647 w 745"/>
                <a:gd name="T31" fmla="*/ 2147483647 h 391"/>
                <a:gd name="T32" fmla="*/ 2147483647 w 745"/>
                <a:gd name="T33" fmla="*/ 2147483647 h 391"/>
                <a:gd name="T34" fmla="*/ 2147483647 w 745"/>
                <a:gd name="T35" fmla="*/ 2147483647 h 391"/>
                <a:gd name="T36" fmla="*/ 2147483647 w 745"/>
                <a:gd name="T37" fmla="*/ 2147483647 h 391"/>
                <a:gd name="T38" fmla="*/ 2147483647 w 745"/>
                <a:gd name="T39" fmla="*/ 2147483647 h 391"/>
                <a:gd name="T40" fmla="*/ 2147483647 w 745"/>
                <a:gd name="T41" fmla="*/ 2147483647 h 391"/>
                <a:gd name="T42" fmla="*/ 2147483647 w 745"/>
                <a:gd name="T43" fmla="*/ 2147483647 h 391"/>
                <a:gd name="T44" fmla="*/ 2147483647 w 745"/>
                <a:gd name="T45" fmla="*/ 2147483647 h 391"/>
                <a:gd name="T46" fmla="*/ 2147483647 w 745"/>
                <a:gd name="T47" fmla="*/ 2147483647 h 391"/>
                <a:gd name="T48" fmla="*/ 2147483647 w 745"/>
                <a:gd name="T49" fmla="*/ 2147483647 h 391"/>
                <a:gd name="T50" fmla="*/ 2147483647 w 745"/>
                <a:gd name="T51" fmla="*/ 2147483647 h 391"/>
                <a:gd name="T52" fmla="*/ 2147483647 w 745"/>
                <a:gd name="T53" fmla="*/ 2147483647 h 391"/>
                <a:gd name="T54" fmla="*/ 2147483647 w 745"/>
                <a:gd name="T55" fmla="*/ 2147483647 h 391"/>
                <a:gd name="T56" fmla="*/ 2147483647 w 745"/>
                <a:gd name="T57" fmla="*/ 2147483647 h 391"/>
                <a:gd name="T58" fmla="*/ 2147483647 w 745"/>
                <a:gd name="T59" fmla="*/ 2147483647 h 391"/>
                <a:gd name="T60" fmla="*/ 2147483647 w 745"/>
                <a:gd name="T61" fmla="*/ 2147483647 h 391"/>
                <a:gd name="T62" fmla="*/ 2147483647 w 745"/>
                <a:gd name="T63" fmla="*/ 2147483647 h 391"/>
                <a:gd name="T64" fmla="*/ 2147483647 w 745"/>
                <a:gd name="T65" fmla="*/ 2147483647 h 391"/>
                <a:gd name="T66" fmla="*/ 2147483647 w 745"/>
                <a:gd name="T67" fmla="*/ 2147483647 h 391"/>
                <a:gd name="T68" fmla="*/ 2147483647 w 745"/>
                <a:gd name="T69" fmla="*/ 2147483647 h 391"/>
                <a:gd name="T70" fmla="*/ 2147483647 w 745"/>
                <a:gd name="T71" fmla="*/ 2147483647 h 391"/>
                <a:gd name="T72" fmla="*/ 2147483647 w 745"/>
                <a:gd name="T73" fmla="*/ 2147483647 h 391"/>
                <a:gd name="T74" fmla="*/ 2147483647 w 745"/>
                <a:gd name="T75" fmla="*/ 2147483647 h 391"/>
                <a:gd name="T76" fmla="*/ 2147483647 w 745"/>
                <a:gd name="T77" fmla="*/ 2147483647 h 391"/>
                <a:gd name="T78" fmla="*/ 2147483647 w 745"/>
                <a:gd name="T79" fmla="*/ 2147483647 h 391"/>
                <a:gd name="T80" fmla="*/ 2147483647 w 745"/>
                <a:gd name="T81" fmla="*/ 2147483647 h 391"/>
                <a:gd name="T82" fmla="*/ 2147483647 w 745"/>
                <a:gd name="T83" fmla="*/ 2147483647 h 3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45" h="391">
                  <a:moveTo>
                    <a:pt x="0" y="391"/>
                  </a:moveTo>
                  <a:lnTo>
                    <a:pt x="140" y="391"/>
                  </a:lnTo>
                  <a:lnTo>
                    <a:pt x="140" y="284"/>
                  </a:lnTo>
                  <a:lnTo>
                    <a:pt x="145" y="279"/>
                  </a:lnTo>
                  <a:lnTo>
                    <a:pt x="145" y="93"/>
                  </a:lnTo>
                  <a:lnTo>
                    <a:pt x="149" y="88"/>
                  </a:lnTo>
                  <a:lnTo>
                    <a:pt x="149" y="23"/>
                  </a:lnTo>
                  <a:lnTo>
                    <a:pt x="154" y="18"/>
                  </a:lnTo>
                  <a:lnTo>
                    <a:pt x="154" y="4"/>
                  </a:lnTo>
                  <a:lnTo>
                    <a:pt x="159" y="0"/>
                  </a:lnTo>
                  <a:lnTo>
                    <a:pt x="163" y="4"/>
                  </a:lnTo>
                  <a:lnTo>
                    <a:pt x="168" y="4"/>
                  </a:lnTo>
                  <a:lnTo>
                    <a:pt x="173" y="4"/>
                  </a:lnTo>
                  <a:lnTo>
                    <a:pt x="177" y="9"/>
                  </a:lnTo>
                  <a:lnTo>
                    <a:pt x="182" y="9"/>
                  </a:lnTo>
                  <a:lnTo>
                    <a:pt x="187" y="14"/>
                  </a:lnTo>
                  <a:lnTo>
                    <a:pt x="191" y="14"/>
                  </a:lnTo>
                  <a:lnTo>
                    <a:pt x="196" y="18"/>
                  </a:lnTo>
                  <a:lnTo>
                    <a:pt x="201" y="18"/>
                  </a:lnTo>
                  <a:lnTo>
                    <a:pt x="205" y="18"/>
                  </a:lnTo>
                  <a:lnTo>
                    <a:pt x="210" y="23"/>
                  </a:lnTo>
                  <a:lnTo>
                    <a:pt x="215" y="23"/>
                  </a:lnTo>
                  <a:lnTo>
                    <a:pt x="219" y="23"/>
                  </a:lnTo>
                  <a:lnTo>
                    <a:pt x="224" y="28"/>
                  </a:lnTo>
                  <a:lnTo>
                    <a:pt x="228" y="28"/>
                  </a:lnTo>
                  <a:lnTo>
                    <a:pt x="233" y="32"/>
                  </a:lnTo>
                  <a:lnTo>
                    <a:pt x="238" y="32"/>
                  </a:lnTo>
                  <a:lnTo>
                    <a:pt x="242" y="32"/>
                  </a:lnTo>
                  <a:lnTo>
                    <a:pt x="247" y="37"/>
                  </a:lnTo>
                  <a:lnTo>
                    <a:pt x="252" y="37"/>
                  </a:lnTo>
                  <a:lnTo>
                    <a:pt x="256" y="42"/>
                  </a:lnTo>
                  <a:lnTo>
                    <a:pt x="261" y="42"/>
                  </a:lnTo>
                  <a:lnTo>
                    <a:pt x="266" y="42"/>
                  </a:lnTo>
                  <a:lnTo>
                    <a:pt x="270" y="46"/>
                  </a:lnTo>
                  <a:lnTo>
                    <a:pt x="275" y="46"/>
                  </a:lnTo>
                  <a:lnTo>
                    <a:pt x="280" y="46"/>
                  </a:lnTo>
                  <a:lnTo>
                    <a:pt x="284" y="51"/>
                  </a:lnTo>
                  <a:lnTo>
                    <a:pt x="289" y="51"/>
                  </a:lnTo>
                  <a:lnTo>
                    <a:pt x="294" y="56"/>
                  </a:lnTo>
                  <a:lnTo>
                    <a:pt x="298" y="56"/>
                  </a:lnTo>
                  <a:lnTo>
                    <a:pt x="303" y="56"/>
                  </a:lnTo>
                  <a:lnTo>
                    <a:pt x="308" y="60"/>
                  </a:lnTo>
                  <a:lnTo>
                    <a:pt x="312" y="60"/>
                  </a:lnTo>
                  <a:lnTo>
                    <a:pt x="317" y="60"/>
                  </a:lnTo>
                  <a:lnTo>
                    <a:pt x="322" y="65"/>
                  </a:lnTo>
                  <a:lnTo>
                    <a:pt x="326" y="65"/>
                  </a:lnTo>
                  <a:lnTo>
                    <a:pt x="331" y="65"/>
                  </a:lnTo>
                  <a:lnTo>
                    <a:pt x="336" y="70"/>
                  </a:lnTo>
                  <a:lnTo>
                    <a:pt x="340" y="70"/>
                  </a:lnTo>
                  <a:lnTo>
                    <a:pt x="345" y="74"/>
                  </a:lnTo>
                  <a:lnTo>
                    <a:pt x="350" y="74"/>
                  </a:lnTo>
                  <a:lnTo>
                    <a:pt x="354" y="74"/>
                  </a:lnTo>
                  <a:lnTo>
                    <a:pt x="359" y="79"/>
                  </a:lnTo>
                  <a:lnTo>
                    <a:pt x="364" y="79"/>
                  </a:lnTo>
                  <a:lnTo>
                    <a:pt x="368" y="79"/>
                  </a:lnTo>
                  <a:lnTo>
                    <a:pt x="373" y="84"/>
                  </a:lnTo>
                  <a:lnTo>
                    <a:pt x="378" y="84"/>
                  </a:lnTo>
                  <a:lnTo>
                    <a:pt x="382" y="88"/>
                  </a:lnTo>
                  <a:lnTo>
                    <a:pt x="387" y="88"/>
                  </a:lnTo>
                  <a:lnTo>
                    <a:pt x="391" y="88"/>
                  </a:lnTo>
                  <a:lnTo>
                    <a:pt x="396" y="93"/>
                  </a:lnTo>
                  <a:lnTo>
                    <a:pt x="401" y="93"/>
                  </a:lnTo>
                  <a:lnTo>
                    <a:pt x="405" y="93"/>
                  </a:lnTo>
                  <a:lnTo>
                    <a:pt x="410" y="98"/>
                  </a:lnTo>
                  <a:lnTo>
                    <a:pt x="415" y="98"/>
                  </a:lnTo>
                  <a:lnTo>
                    <a:pt x="419" y="98"/>
                  </a:lnTo>
                  <a:lnTo>
                    <a:pt x="424" y="102"/>
                  </a:lnTo>
                  <a:lnTo>
                    <a:pt x="429" y="102"/>
                  </a:lnTo>
                  <a:lnTo>
                    <a:pt x="433" y="102"/>
                  </a:lnTo>
                  <a:lnTo>
                    <a:pt x="438" y="107"/>
                  </a:lnTo>
                  <a:lnTo>
                    <a:pt x="443" y="107"/>
                  </a:lnTo>
                  <a:lnTo>
                    <a:pt x="447" y="112"/>
                  </a:lnTo>
                  <a:lnTo>
                    <a:pt x="452" y="112"/>
                  </a:lnTo>
                  <a:lnTo>
                    <a:pt x="457" y="112"/>
                  </a:lnTo>
                  <a:lnTo>
                    <a:pt x="461" y="112"/>
                  </a:lnTo>
                  <a:lnTo>
                    <a:pt x="466" y="116"/>
                  </a:lnTo>
                  <a:lnTo>
                    <a:pt x="471" y="116"/>
                  </a:lnTo>
                  <a:lnTo>
                    <a:pt x="475" y="121"/>
                  </a:lnTo>
                  <a:lnTo>
                    <a:pt x="480" y="121"/>
                  </a:lnTo>
                  <a:lnTo>
                    <a:pt x="485" y="121"/>
                  </a:lnTo>
                  <a:lnTo>
                    <a:pt x="489" y="121"/>
                  </a:lnTo>
                  <a:lnTo>
                    <a:pt x="494" y="126"/>
                  </a:lnTo>
                  <a:lnTo>
                    <a:pt x="499" y="126"/>
                  </a:lnTo>
                  <a:lnTo>
                    <a:pt x="503" y="130"/>
                  </a:lnTo>
                  <a:lnTo>
                    <a:pt x="508" y="130"/>
                  </a:lnTo>
                  <a:lnTo>
                    <a:pt x="513" y="130"/>
                  </a:lnTo>
                  <a:lnTo>
                    <a:pt x="517" y="135"/>
                  </a:lnTo>
                  <a:lnTo>
                    <a:pt x="522" y="135"/>
                  </a:lnTo>
                  <a:lnTo>
                    <a:pt x="527" y="135"/>
                  </a:lnTo>
                  <a:lnTo>
                    <a:pt x="531" y="140"/>
                  </a:lnTo>
                  <a:lnTo>
                    <a:pt x="536" y="140"/>
                  </a:lnTo>
                  <a:lnTo>
                    <a:pt x="541" y="140"/>
                  </a:lnTo>
                  <a:lnTo>
                    <a:pt x="545" y="144"/>
                  </a:lnTo>
                  <a:lnTo>
                    <a:pt x="550" y="144"/>
                  </a:lnTo>
                  <a:lnTo>
                    <a:pt x="554" y="144"/>
                  </a:lnTo>
                  <a:lnTo>
                    <a:pt x="559" y="149"/>
                  </a:lnTo>
                  <a:lnTo>
                    <a:pt x="564" y="149"/>
                  </a:lnTo>
                  <a:lnTo>
                    <a:pt x="568" y="149"/>
                  </a:lnTo>
                  <a:lnTo>
                    <a:pt x="573" y="153"/>
                  </a:lnTo>
                  <a:lnTo>
                    <a:pt x="578" y="153"/>
                  </a:lnTo>
                  <a:lnTo>
                    <a:pt x="582" y="153"/>
                  </a:lnTo>
                  <a:lnTo>
                    <a:pt x="587" y="158"/>
                  </a:lnTo>
                  <a:lnTo>
                    <a:pt x="596" y="158"/>
                  </a:lnTo>
                  <a:lnTo>
                    <a:pt x="601" y="158"/>
                  </a:lnTo>
                  <a:lnTo>
                    <a:pt x="606" y="163"/>
                  </a:lnTo>
                  <a:lnTo>
                    <a:pt x="610" y="163"/>
                  </a:lnTo>
                  <a:lnTo>
                    <a:pt x="615" y="163"/>
                  </a:lnTo>
                  <a:lnTo>
                    <a:pt x="620" y="167"/>
                  </a:lnTo>
                  <a:lnTo>
                    <a:pt x="629" y="167"/>
                  </a:lnTo>
                  <a:lnTo>
                    <a:pt x="634" y="172"/>
                  </a:lnTo>
                  <a:lnTo>
                    <a:pt x="638" y="172"/>
                  </a:lnTo>
                  <a:lnTo>
                    <a:pt x="643" y="172"/>
                  </a:lnTo>
                  <a:lnTo>
                    <a:pt x="652" y="177"/>
                  </a:lnTo>
                  <a:lnTo>
                    <a:pt x="657" y="177"/>
                  </a:lnTo>
                  <a:lnTo>
                    <a:pt x="662" y="181"/>
                  </a:lnTo>
                  <a:lnTo>
                    <a:pt x="671" y="181"/>
                  </a:lnTo>
                  <a:lnTo>
                    <a:pt x="676" y="181"/>
                  </a:lnTo>
                  <a:lnTo>
                    <a:pt x="680" y="186"/>
                  </a:lnTo>
                  <a:lnTo>
                    <a:pt x="690" y="186"/>
                  </a:lnTo>
                  <a:lnTo>
                    <a:pt x="694" y="191"/>
                  </a:lnTo>
                  <a:lnTo>
                    <a:pt x="704" y="191"/>
                  </a:lnTo>
                  <a:lnTo>
                    <a:pt x="708" y="191"/>
                  </a:lnTo>
                  <a:lnTo>
                    <a:pt x="713" y="195"/>
                  </a:lnTo>
                  <a:lnTo>
                    <a:pt x="722" y="195"/>
                  </a:lnTo>
                  <a:lnTo>
                    <a:pt x="727" y="200"/>
                  </a:lnTo>
                  <a:lnTo>
                    <a:pt x="731" y="200"/>
                  </a:lnTo>
                  <a:lnTo>
                    <a:pt x="741" y="200"/>
                  </a:lnTo>
                  <a:lnTo>
                    <a:pt x="745" y="205"/>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5" name="Freeform 84"/>
            <p:cNvSpPr>
              <a:spLocks/>
            </p:cNvSpPr>
            <p:nvPr/>
          </p:nvSpPr>
          <p:spPr bwMode="auto">
            <a:xfrm>
              <a:off x="2414711" y="2619112"/>
              <a:ext cx="1523851" cy="236515"/>
            </a:xfrm>
            <a:custGeom>
              <a:avLst/>
              <a:gdLst>
                <a:gd name="T0" fmla="*/ 2147483647 w 960"/>
                <a:gd name="T1" fmla="*/ 2147483647 h 149"/>
                <a:gd name="T2" fmla="*/ 2147483647 w 960"/>
                <a:gd name="T3" fmla="*/ 2147483647 h 149"/>
                <a:gd name="T4" fmla="*/ 2147483647 w 960"/>
                <a:gd name="T5" fmla="*/ 2147483647 h 149"/>
                <a:gd name="T6" fmla="*/ 2147483647 w 960"/>
                <a:gd name="T7" fmla="*/ 2147483647 h 149"/>
                <a:gd name="T8" fmla="*/ 2147483647 w 960"/>
                <a:gd name="T9" fmla="*/ 2147483647 h 149"/>
                <a:gd name="T10" fmla="*/ 2147483647 w 960"/>
                <a:gd name="T11" fmla="*/ 2147483647 h 149"/>
                <a:gd name="T12" fmla="*/ 2147483647 w 960"/>
                <a:gd name="T13" fmla="*/ 2147483647 h 149"/>
                <a:gd name="T14" fmla="*/ 2147483647 w 960"/>
                <a:gd name="T15" fmla="*/ 2147483647 h 149"/>
                <a:gd name="T16" fmla="*/ 2147483647 w 960"/>
                <a:gd name="T17" fmla="*/ 2147483647 h 149"/>
                <a:gd name="T18" fmla="*/ 2147483647 w 960"/>
                <a:gd name="T19" fmla="*/ 2147483647 h 149"/>
                <a:gd name="T20" fmla="*/ 2147483647 w 960"/>
                <a:gd name="T21" fmla="*/ 2147483647 h 149"/>
                <a:gd name="T22" fmla="*/ 2147483647 w 960"/>
                <a:gd name="T23" fmla="*/ 2147483647 h 149"/>
                <a:gd name="T24" fmla="*/ 2147483647 w 960"/>
                <a:gd name="T25" fmla="*/ 2147483647 h 149"/>
                <a:gd name="T26" fmla="*/ 2147483647 w 960"/>
                <a:gd name="T27" fmla="*/ 2147483647 h 149"/>
                <a:gd name="T28" fmla="*/ 2147483647 w 960"/>
                <a:gd name="T29" fmla="*/ 2147483647 h 149"/>
                <a:gd name="T30" fmla="*/ 2147483647 w 960"/>
                <a:gd name="T31" fmla="*/ 2147483647 h 149"/>
                <a:gd name="T32" fmla="*/ 2147483647 w 960"/>
                <a:gd name="T33" fmla="*/ 2147483647 h 149"/>
                <a:gd name="T34" fmla="*/ 2147483647 w 960"/>
                <a:gd name="T35" fmla="*/ 2147483647 h 149"/>
                <a:gd name="T36" fmla="*/ 2147483647 w 960"/>
                <a:gd name="T37" fmla="*/ 2147483647 h 149"/>
                <a:gd name="T38" fmla="*/ 2147483647 w 960"/>
                <a:gd name="T39" fmla="*/ 2147483647 h 149"/>
                <a:gd name="T40" fmla="*/ 2147483647 w 960"/>
                <a:gd name="T41" fmla="*/ 2147483647 h 149"/>
                <a:gd name="T42" fmla="*/ 2147483647 w 960"/>
                <a:gd name="T43" fmla="*/ 2147483647 h 149"/>
                <a:gd name="T44" fmla="*/ 2147483647 w 960"/>
                <a:gd name="T45" fmla="*/ 2147483647 h 149"/>
                <a:gd name="T46" fmla="*/ 2147483647 w 960"/>
                <a:gd name="T47" fmla="*/ 2147483647 h 149"/>
                <a:gd name="T48" fmla="*/ 2147483647 w 960"/>
                <a:gd name="T49" fmla="*/ 2147483647 h 149"/>
                <a:gd name="T50" fmla="*/ 2147483647 w 960"/>
                <a:gd name="T51" fmla="*/ 2147483647 h 149"/>
                <a:gd name="T52" fmla="*/ 2147483647 w 960"/>
                <a:gd name="T53" fmla="*/ 2147483647 h 149"/>
                <a:gd name="T54" fmla="*/ 2147483647 w 960"/>
                <a:gd name="T55" fmla="*/ 2147483647 h 149"/>
                <a:gd name="T56" fmla="*/ 2147483647 w 960"/>
                <a:gd name="T57" fmla="*/ 2147483647 h 149"/>
                <a:gd name="T58" fmla="*/ 2147483647 w 960"/>
                <a:gd name="T59" fmla="*/ 2147483647 h 149"/>
                <a:gd name="T60" fmla="*/ 2147483647 w 960"/>
                <a:gd name="T61" fmla="*/ 2147483647 h 149"/>
                <a:gd name="T62" fmla="*/ 2147483647 w 960"/>
                <a:gd name="T63" fmla="*/ 2147483647 h 149"/>
                <a:gd name="T64" fmla="*/ 2147483647 w 960"/>
                <a:gd name="T65" fmla="*/ 2147483647 h 149"/>
                <a:gd name="T66" fmla="*/ 2147483647 w 960"/>
                <a:gd name="T67" fmla="*/ 2147483647 h 149"/>
                <a:gd name="T68" fmla="*/ 2147483647 w 960"/>
                <a:gd name="T69" fmla="*/ 2147483647 h 149"/>
                <a:gd name="T70" fmla="*/ 2147483647 w 960"/>
                <a:gd name="T71" fmla="*/ 2147483647 h 149"/>
                <a:gd name="T72" fmla="*/ 2147483647 w 960"/>
                <a:gd name="T73" fmla="*/ 2147483647 h 149"/>
                <a:gd name="T74" fmla="*/ 2147483647 w 960"/>
                <a:gd name="T75" fmla="*/ 2147483647 h 149"/>
                <a:gd name="T76" fmla="*/ 2147483647 w 960"/>
                <a:gd name="T77" fmla="*/ 2147483647 h 149"/>
                <a:gd name="T78" fmla="*/ 2147483647 w 960"/>
                <a:gd name="T79" fmla="*/ 2147483647 h 149"/>
                <a:gd name="T80" fmla="*/ 2147483647 w 960"/>
                <a:gd name="T81" fmla="*/ 2147483647 h 149"/>
                <a:gd name="T82" fmla="*/ 2147483647 w 960"/>
                <a:gd name="T83" fmla="*/ 2147483647 h 14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149">
                  <a:moveTo>
                    <a:pt x="0" y="0"/>
                  </a:moveTo>
                  <a:lnTo>
                    <a:pt x="10" y="0"/>
                  </a:lnTo>
                  <a:lnTo>
                    <a:pt x="14" y="4"/>
                  </a:lnTo>
                  <a:lnTo>
                    <a:pt x="19" y="4"/>
                  </a:lnTo>
                  <a:lnTo>
                    <a:pt x="28" y="4"/>
                  </a:lnTo>
                  <a:lnTo>
                    <a:pt x="33" y="9"/>
                  </a:lnTo>
                  <a:lnTo>
                    <a:pt x="38" y="9"/>
                  </a:lnTo>
                  <a:lnTo>
                    <a:pt x="47" y="9"/>
                  </a:lnTo>
                  <a:lnTo>
                    <a:pt x="52" y="14"/>
                  </a:lnTo>
                  <a:lnTo>
                    <a:pt x="61" y="14"/>
                  </a:lnTo>
                  <a:lnTo>
                    <a:pt x="66" y="14"/>
                  </a:lnTo>
                  <a:lnTo>
                    <a:pt x="70" y="18"/>
                  </a:lnTo>
                  <a:lnTo>
                    <a:pt x="80" y="18"/>
                  </a:lnTo>
                  <a:lnTo>
                    <a:pt x="84" y="23"/>
                  </a:lnTo>
                  <a:lnTo>
                    <a:pt x="89" y="23"/>
                  </a:lnTo>
                  <a:lnTo>
                    <a:pt x="98" y="23"/>
                  </a:lnTo>
                  <a:lnTo>
                    <a:pt x="103" y="28"/>
                  </a:lnTo>
                  <a:lnTo>
                    <a:pt x="112" y="28"/>
                  </a:lnTo>
                  <a:lnTo>
                    <a:pt x="117" y="28"/>
                  </a:lnTo>
                  <a:lnTo>
                    <a:pt x="122" y="32"/>
                  </a:lnTo>
                  <a:lnTo>
                    <a:pt x="131" y="32"/>
                  </a:lnTo>
                  <a:lnTo>
                    <a:pt x="135" y="32"/>
                  </a:lnTo>
                  <a:lnTo>
                    <a:pt x="145" y="37"/>
                  </a:lnTo>
                  <a:lnTo>
                    <a:pt x="149" y="37"/>
                  </a:lnTo>
                  <a:lnTo>
                    <a:pt x="159" y="37"/>
                  </a:lnTo>
                  <a:lnTo>
                    <a:pt x="163" y="42"/>
                  </a:lnTo>
                  <a:lnTo>
                    <a:pt x="168" y="42"/>
                  </a:lnTo>
                  <a:lnTo>
                    <a:pt x="177" y="42"/>
                  </a:lnTo>
                  <a:lnTo>
                    <a:pt x="182" y="46"/>
                  </a:lnTo>
                  <a:lnTo>
                    <a:pt x="191" y="46"/>
                  </a:lnTo>
                  <a:lnTo>
                    <a:pt x="196" y="46"/>
                  </a:lnTo>
                  <a:lnTo>
                    <a:pt x="205" y="51"/>
                  </a:lnTo>
                  <a:lnTo>
                    <a:pt x="210" y="51"/>
                  </a:lnTo>
                  <a:lnTo>
                    <a:pt x="215" y="51"/>
                  </a:lnTo>
                  <a:lnTo>
                    <a:pt x="224" y="51"/>
                  </a:lnTo>
                  <a:lnTo>
                    <a:pt x="229" y="56"/>
                  </a:lnTo>
                  <a:lnTo>
                    <a:pt x="238" y="56"/>
                  </a:lnTo>
                  <a:lnTo>
                    <a:pt x="243" y="56"/>
                  </a:lnTo>
                  <a:lnTo>
                    <a:pt x="252" y="60"/>
                  </a:lnTo>
                  <a:lnTo>
                    <a:pt x="257" y="60"/>
                  </a:lnTo>
                  <a:lnTo>
                    <a:pt x="266" y="60"/>
                  </a:lnTo>
                  <a:lnTo>
                    <a:pt x="271" y="65"/>
                  </a:lnTo>
                  <a:lnTo>
                    <a:pt x="280" y="65"/>
                  </a:lnTo>
                  <a:lnTo>
                    <a:pt x="285" y="65"/>
                  </a:lnTo>
                  <a:lnTo>
                    <a:pt x="294" y="65"/>
                  </a:lnTo>
                  <a:lnTo>
                    <a:pt x="298" y="70"/>
                  </a:lnTo>
                  <a:lnTo>
                    <a:pt x="308" y="70"/>
                  </a:lnTo>
                  <a:lnTo>
                    <a:pt x="312" y="70"/>
                  </a:lnTo>
                  <a:lnTo>
                    <a:pt x="322" y="74"/>
                  </a:lnTo>
                  <a:lnTo>
                    <a:pt x="326" y="74"/>
                  </a:lnTo>
                  <a:lnTo>
                    <a:pt x="336" y="74"/>
                  </a:lnTo>
                  <a:lnTo>
                    <a:pt x="340" y="74"/>
                  </a:lnTo>
                  <a:lnTo>
                    <a:pt x="350" y="79"/>
                  </a:lnTo>
                  <a:lnTo>
                    <a:pt x="359" y="79"/>
                  </a:lnTo>
                  <a:lnTo>
                    <a:pt x="364" y="79"/>
                  </a:lnTo>
                  <a:lnTo>
                    <a:pt x="373" y="84"/>
                  </a:lnTo>
                  <a:lnTo>
                    <a:pt x="378" y="84"/>
                  </a:lnTo>
                  <a:lnTo>
                    <a:pt x="387" y="84"/>
                  </a:lnTo>
                  <a:lnTo>
                    <a:pt x="392" y="84"/>
                  </a:lnTo>
                  <a:lnTo>
                    <a:pt x="401" y="88"/>
                  </a:lnTo>
                  <a:lnTo>
                    <a:pt x="410" y="88"/>
                  </a:lnTo>
                  <a:lnTo>
                    <a:pt x="415" y="88"/>
                  </a:lnTo>
                  <a:lnTo>
                    <a:pt x="424" y="88"/>
                  </a:lnTo>
                  <a:lnTo>
                    <a:pt x="429" y="93"/>
                  </a:lnTo>
                  <a:lnTo>
                    <a:pt x="438" y="93"/>
                  </a:lnTo>
                  <a:lnTo>
                    <a:pt x="447" y="93"/>
                  </a:lnTo>
                  <a:lnTo>
                    <a:pt x="452" y="93"/>
                  </a:lnTo>
                  <a:lnTo>
                    <a:pt x="461" y="98"/>
                  </a:lnTo>
                  <a:lnTo>
                    <a:pt x="471" y="98"/>
                  </a:lnTo>
                  <a:lnTo>
                    <a:pt x="475" y="98"/>
                  </a:lnTo>
                  <a:lnTo>
                    <a:pt x="485" y="98"/>
                  </a:lnTo>
                  <a:lnTo>
                    <a:pt x="494" y="102"/>
                  </a:lnTo>
                  <a:lnTo>
                    <a:pt x="499" y="102"/>
                  </a:lnTo>
                  <a:lnTo>
                    <a:pt x="508" y="102"/>
                  </a:lnTo>
                  <a:lnTo>
                    <a:pt x="517" y="102"/>
                  </a:lnTo>
                  <a:lnTo>
                    <a:pt x="522" y="107"/>
                  </a:lnTo>
                  <a:lnTo>
                    <a:pt x="531" y="107"/>
                  </a:lnTo>
                  <a:lnTo>
                    <a:pt x="541" y="107"/>
                  </a:lnTo>
                  <a:lnTo>
                    <a:pt x="545" y="107"/>
                  </a:lnTo>
                  <a:lnTo>
                    <a:pt x="555" y="111"/>
                  </a:lnTo>
                  <a:lnTo>
                    <a:pt x="564" y="111"/>
                  </a:lnTo>
                  <a:lnTo>
                    <a:pt x="573" y="111"/>
                  </a:lnTo>
                  <a:lnTo>
                    <a:pt x="578" y="111"/>
                  </a:lnTo>
                  <a:lnTo>
                    <a:pt x="587" y="111"/>
                  </a:lnTo>
                  <a:lnTo>
                    <a:pt x="597" y="116"/>
                  </a:lnTo>
                  <a:lnTo>
                    <a:pt x="601" y="116"/>
                  </a:lnTo>
                  <a:lnTo>
                    <a:pt x="610" y="116"/>
                  </a:lnTo>
                  <a:lnTo>
                    <a:pt x="620" y="116"/>
                  </a:lnTo>
                  <a:lnTo>
                    <a:pt x="624" y="116"/>
                  </a:lnTo>
                  <a:lnTo>
                    <a:pt x="634" y="121"/>
                  </a:lnTo>
                  <a:lnTo>
                    <a:pt x="643" y="121"/>
                  </a:lnTo>
                  <a:lnTo>
                    <a:pt x="652" y="121"/>
                  </a:lnTo>
                  <a:lnTo>
                    <a:pt x="657" y="121"/>
                  </a:lnTo>
                  <a:lnTo>
                    <a:pt x="666" y="121"/>
                  </a:lnTo>
                  <a:lnTo>
                    <a:pt x="676" y="125"/>
                  </a:lnTo>
                  <a:lnTo>
                    <a:pt x="685" y="125"/>
                  </a:lnTo>
                  <a:lnTo>
                    <a:pt x="690" y="125"/>
                  </a:lnTo>
                  <a:lnTo>
                    <a:pt x="699" y="125"/>
                  </a:lnTo>
                  <a:lnTo>
                    <a:pt x="708" y="125"/>
                  </a:lnTo>
                  <a:lnTo>
                    <a:pt x="718" y="130"/>
                  </a:lnTo>
                  <a:lnTo>
                    <a:pt x="727" y="130"/>
                  </a:lnTo>
                  <a:lnTo>
                    <a:pt x="732" y="130"/>
                  </a:lnTo>
                  <a:lnTo>
                    <a:pt x="741" y="130"/>
                  </a:lnTo>
                  <a:lnTo>
                    <a:pt x="750" y="130"/>
                  </a:lnTo>
                  <a:lnTo>
                    <a:pt x="760" y="130"/>
                  </a:lnTo>
                  <a:lnTo>
                    <a:pt x="769" y="135"/>
                  </a:lnTo>
                  <a:lnTo>
                    <a:pt x="778" y="135"/>
                  </a:lnTo>
                  <a:lnTo>
                    <a:pt x="783" y="135"/>
                  </a:lnTo>
                  <a:lnTo>
                    <a:pt x="792" y="135"/>
                  </a:lnTo>
                  <a:lnTo>
                    <a:pt x="801" y="135"/>
                  </a:lnTo>
                  <a:lnTo>
                    <a:pt x="811" y="135"/>
                  </a:lnTo>
                  <a:lnTo>
                    <a:pt x="820" y="139"/>
                  </a:lnTo>
                  <a:lnTo>
                    <a:pt x="829" y="139"/>
                  </a:lnTo>
                  <a:lnTo>
                    <a:pt x="839" y="139"/>
                  </a:lnTo>
                  <a:lnTo>
                    <a:pt x="843" y="139"/>
                  </a:lnTo>
                  <a:lnTo>
                    <a:pt x="853" y="139"/>
                  </a:lnTo>
                  <a:lnTo>
                    <a:pt x="862" y="139"/>
                  </a:lnTo>
                  <a:lnTo>
                    <a:pt x="871" y="144"/>
                  </a:lnTo>
                  <a:lnTo>
                    <a:pt x="881" y="144"/>
                  </a:lnTo>
                  <a:lnTo>
                    <a:pt x="890" y="144"/>
                  </a:lnTo>
                  <a:lnTo>
                    <a:pt x="899" y="144"/>
                  </a:lnTo>
                  <a:lnTo>
                    <a:pt x="904" y="144"/>
                  </a:lnTo>
                  <a:lnTo>
                    <a:pt x="913" y="144"/>
                  </a:lnTo>
                  <a:lnTo>
                    <a:pt x="923" y="144"/>
                  </a:lnTo>
                  <a:lnTo>
                    <a:pt x="932" y="149"/>
                  </a:lnTo>
                  <a:lnTo>
                    <a:pt x="941" y="149"/>
                  </a:lnTo>
                  <a:lnTo>
                    <a:pt x="950" y="149"/>
                  </a:lnTo>
                  <a:lnTo>
                    <a:pt x="960" y="149"/>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6" name="Freeform 85"/>
            <p:cNvSpPr>
              <a:spLocks/>
            </p:cNvSpPr>
            <p:nvPr/>
          </p:nvSpPr>
          <p:spPr bwMode="auto">
            <a:xfrm>
              <a:off x="3938562" y="2855627"/>
              <a:ext cx="228578" cy="14286"/>
            </a:xfrm>
            <a:custGeom>
              <a:avLst/>
              <a:gdLst>
                <a:gd name="T0" fmla="*/ 0 w 144"/>
                <a:gd name="T1" fmla="*/ 0 h 9"/>
                <a:gd name="T2" fmla="*/ 2147483647 w 144"/>
                <a:gd name="T3" fmla="*/ 0 h 9"/>
                <a:gd name="T4" fmla="*/ 2147483647 w 144"/>
                <a:gd name="T5" fmla="*/ 0 h 9"/>
                <a:gd name="T6" fmla="*/ 2147483647 w 144"/>
                <a:gd name="T7" fmla="*/ 0 h 9"/>
                <a:gd name="T8" fmla="*/ 2147483647 w 144"/>
                <a:gd name="T9" fmla="*/ 0 h 9"/>
                <a:gd name="T10" fmla="*/ 2147483647 w 144"/>
                <a:gd name="T11" fmla="*/ 2147483647 h 9"/>
                <a:gd name="T12" fmla="*/ 2147483647 w 144"/>
                <a:gd name="T13" fmla="*/ 2147483647 h 9"/>
                <a:gd name="T14" fmla="*/ 2147483647 w 144"/>
                <a:gd name="T15" fmla="*/ 2147483647 h 9"/>
                <a:gd name="T16" fmla="*/ 2147483647 w 144"/>
                <a:gd name="T17" fmla="*/ 2147483647 h 9"/>
                <a:gd name="T18" fmla="*/ 2147483647 w 144"/>
                <a:gd name="T19" fmla="*/ 2147483647 h 9"/>
                <a:gd name="T20" fmla="*/ 2147483647 w 144"/>
                <a:gd name="T21" fmla="*/ 2147483647 h 9"/>
                <a:gd name="T22" fmla="*/ 2147483647 w 144"/>
                <a:gd name="T23" fmla="*/ 2147483647 h 9"/>
                <a:gd name="T24" fmla="*/ 2147483647 w 144"/>
                <a:gd name="T25" fmla="*/ 2147483647 h 9"/>
                <a:gd name="T26" fmla="*/ 2147483647 w 144"/>
                <a:gd name="T27" fmla="*/ 2147483647 h 9"/>
                <a:gd name="T28" fmla="*/ 2147483647 w 144"/>
                <a:gd name="T29" fmla="*/ 2147483647 h 9"/>
                <a:gd name="T30" fmla="*/ 2147483647 w 144"/>
                <a:gd name="T31" fmla="*/ 2147483647 h 9"/>
                <a:gd name="T32" fmla="*/ 2147483647 w 144"/>
                <a:gd name="T33" fmla="*/ 2147483647 h 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4" h="9">
                  <a:moveTo>
                    <a:pt x="0" y="0"/>
                  </a:moveTo>
                  <a:lnTo>
                    <a:pt x="9" y="0"/>
                  </a:lnTo>
                  <a:lnTo>
                    <a:pt x="18" y="0"/>
                  </a:lnTo>
                  <a:lnTo>
                    <a:pt x="23" y="0"/>
                  </a:lnTo>
                  <a:lnTo>
                    <a:pt x="32" y="0"/>
                  </a:lnTo>
                  <a:lnTo>
                    <a:pt x="42" y="4"/>
                  </a:lnTo>
                  <a:lnTo>
                    <a:pt x="51" y="4"/>
                  </a:lnTo>
                  <a:lnTo>
                    <a:pt x="60" y="4"/>
                  </a:lnTo>
                  <a:lnTo>
                    <a:pt x="70" y="4"/>
                  </a:lnTo>
                  <a:lnTo>
                    <a:pt x="79" y="4"/>
                  </a:lnTo>
                  <a:lnTo>
                    <a:pt x="88" y="4"/>
                  </a:lnTo>
                  <a:lnTo>
                    <a:pt x="98" y="4"/>
                  </a:lnTo>
                  <a:lnTo>
                    <a:pt x="107" y="4"/>
                  </a:lnTo>
                  <a:lnTo>
                    <a:pt x="116" y="4"/>
                  </a:lnTo>
                  <a:lnTo>
                    <a:pt x="126" y="9"/>
                  </a:lnTo>
                  <a:lnTo>
                    <a:pt x="135" y="9"/>
                  </a:lnTo>
                  <a:lnTo>
                    <a:pt x="144" y="9"/>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12" name="Group 611"/>
          <p:cNvGrpSpPr>
            <a:grpSpLocks/>
          </p:cNvGrpSpPr>
          <p:nvPr/>
        </p:nvGrpSpPr>
        <p:grpSpPr bwMode="auto">
          <a:xfrm>
            <a:off x="5751513" y="1143000"/>
            <a:ext cx="3030537" cy="2025650"/>
            <a:chOff x="5773659" y="855641"/>
            <a:chExt cx="3030214" cy="2025433"/>
          </a:xfrm>
        </p:grpSpPr>
        <p:sp>
          <p:nvSpPr>
            <p:cNvPr id="16491" name="Freeform 84"/>
            <p:cNvSpPr>
              <a:spLocks/>
            </p:cNvSpPr>
            <p:nvPr/>
          </p:nvSpPr>
          <p:spPr bwMode="auto">
            <a:xfrm>
              <a:off x="5773659" y="855641"/>
              <a:ext cx="1152402" cy="1287324"/>
            </a:xfrm>
            <a:custGeom>
              <a:avLst/>
              <a:gdLst>
                <a:gd name="T0" fmla="*/ 2147483647 w 726"/>
                <a:gd name="T1" fmla="*/ 2147483647 h 811"/>
                <a:gd name="T2" fmla="*/ 2147483647 w 726"/>
                <a:gd name="T3" fmla="*/ 2147483647 h 811"/>
                <a:gd name="T4" fmla="*/ 2147483647 w 726"/>
                <a:gd name="T5" fmla="*/ 2147483647 h 811"/>
                <a:gd name="T6" fmla="*/ 2147483647 w 726"/>
                <a:gd name="T7" fmla="*/ 2147483647 h 811"/>
                <a:gd name="T8" fmla="*/ 2147483647 w 726"/>
                <a:gd name="T9" fmla="*/ 2147483647 h 811"/>
                <a:gd name="T10" fmla="*/ 2147483647 w 726"/>
                <a:gd name="T11" fmla="*/ 2147483647 h 811"/>
                <a:gd name="T12" fmla="*/ 2147483647 w 726"/>
                <a:gd name="T13" fmla="*/ 2147483647 h 811"/>
                <a:gd name="T14" fmla="*/ 2147483647 w 726"/>
                <a:gd name="T15" fmla="*/ 2147483647 h 811"/>
                <a:gd name="T16" fmla="*/ 2147483647 w 726"/>
                <a:gd name="T17" fmla="*/ 2147483647 h 811"/>
                <a:gd name="T18" fmla="*/ 2147483647 w 726"/>
                <a:gd name="T19" fmla="*/ 2147483647 h 811"/>
                <a:gd name="T20" fmla="*/ 2147483647 w 726"/>
                <a:gd name="T21" fmla="*/ 2147483647 h 811"/>
                <a:gd name="T22" fmla="*/ 2147483647 w 726"/>
                <a:gd name="T23" fmla="*/ 2147483647 h 811"/>
                <a:gd name="T24" fmla="*/ 2147483647 w 726"/>
                <a:gd name="T25" fmla="*/ 2147483647 h 811"/>
                <a:gd name="T26" fmla="*/ 2147483647 w 726"/>
                <a:gd name="T27" fmla="*/ 2147483647 h 811"/>
                <a:gd name="T28" fmla="*/ 2147483647 w 726"/>
                <a:gd name="T29" fmla="*/ 2147483647 h 811"/>
                <a:gd name="T30" fmla="*/ 2147483647 w 726"/>
                <a:gd name="T31" fmla="*/ 2147483647 h 811"/>
                <a:gd name="T32" fmla="*/ 2147483647 w 726"/>
                <a:gd name="T33" fmla="*/ 2147483647 h 811"/>
                <a:gd name="T34" fmla="*/ 2147483647 w 726"/>
                <a:gd name="T35" fmla="*/ 2147483647 h 811"/>
                <a:gd name="T36" fmla="*/ 2147483647 w 726"/>
                <a:gd name="T37" fmla="*/ 2147483647 h 811"/>
                <a:gd name="T38" fmla="*/ 2147483647 w 726"/>
                <a:gd name="T39" fmla="*/ 2147483647 h 811"/>
                <a:gd name="T40" fmla="*/ 2147483647 w 726"/>
                <a:gd name="T41" fmla="*/ 2147483647 h 811"/>
                <a:gd name="T42" fmla="*/ 2147483647 w 726"/>
                <a:gd name="T43" fmla="*/ 2147483647 h 811"/>
                <a:gd name="T44" fmla="*/ 2147483647 w 726"/>
                <a:gd name="T45" fmla="*/ 2147483647 h 811"/>
                <a:gd name="T46" fmla="*/ 2147483647 w 726"/>
                <a:gd name="T47" fmla="*/ 2147483647 h 811"/>
                <a:gd name="T48" fmla="*/ 2147483647 w 726"/>
                <a:gd name="T49" fmla="*/ 2147483647 h 811"/>
                <a:gd name="T50" fmla="*/ 2147483647 w 726"/>
                <a:gd name="T51" fmla="*/ 2147483647 h 811"/>
                <a:gd name="T52" fmla="*/ 2147483647 w 726"/>
                <a:gd name="T53" fmla="*/ 2147483647 h 811"/>
                <a:gd name="T54" fmla="*/ 2147483647 w 726"/>
                <a:gd name="T55" fmla="*/ 2147483647 h 811"/>
                <a:gd name="T56" fmla="*/ 2147483647 w 726"/>
                <a:gd name="T57" fmla="*/ 2147483647 h 811"/>
                <a:gd name="T58" fmla="*/ 2147483647 w 726"/>
                <a:gd name="T59" fmla="*/ 2147483647 h 811"/>
                <a:gd name="T60" fmla="*/ 2147483647 w 726"/>
                <a:gd name="T61" fmla="*/ 2147483647 h 811"/>
                <a:gd name="T62" fmla="*/ 2147483647 w 726"/>
                <a:gd name="T63" fmla="*/ 2147483647 h 811"/>
                <a:gd name="T64" fmla="*/ 2147483647 w 726"/>
                <a:gd name="T65" fmla="*/ 2147483647 h 811"/>
                <a:gd name="T66" fmla="*/ 2147483647 w 726"/>
                <a:gd name="T67" fmla="*/ 2147483647 h 811"/>
                <a:gd name="T68" fmla="*/ 2147483647 w 726"/>
                <a:gd name="T69" fmla="*/ 2147483647 h 811"/>
                <a:gd name="T70" fmla="*/ 2147483647 w 726"/>
                <a:gd name="T71" fmla="*/ 2147483647 h 811"/>
                <a:gd name="T72" fmla="*/ 2147483647 w 726"/>
                <a:gd name="T73" fmla="*/ 2147483647 h 811"/>
                <a:gd name="T74" fmla="*/ 2147483647 w 726"/>
                <a:gd name="T75" fmla="*/ 2147483647 h 811"/>
                <a:gd name="T76" fmla="*/ 2147483647 w 726"/>
                <a:gd name="T77" fmla="*/ 2147483647 h 811"/>
                <a:gd name="T78" fmla="*/ 2147483647 w 726"/>
                <a:gd name="T79" fmla="*/ 2147483647 h 811"/>
                <a:gd name="T80" fmla="*/ 2147483647 w 726"/>
                <a:gd name="T81" fmla="*/ 2147483647 h 811"/>
                <a:gd name="T82" fmla="*/ 2147483647 w 726"/>
                <a:gd name="T83" fmla="*/ 2147483647 h 8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6" h="811">
                  <a:moveTo>
                    <a:pt x="0" y="0"/>
                  </a:moveTo>
                  <a:lnTo>
                    <a:pt x="149" y="5"/>
                  </a:lnTo>
                  <a:lnTo>
                    <a:pt x="149" y="19"/>
                  </a:lnTo>
                  <a:lnTo>
                    <a:pt x="153" y="24"/>
                  </a:lnTo>
                  <a:lnTo>
                    <a:pt x="153" y="33"/>
                  </a:lnTo>
                  <a:lnTo>
                    <a:pt x="158" y="38"/>
                  </a:lnTo>
                  <a:lnTo>
                    <a:pt x="158" y="47"/>
                  </a:lnTo>
                  <a:lnTo>
                    <a:pt x="167" y="56"/>
                  </a:lnTo>
                  <a:lnTo>
                    <a:pt x="167" y="70"/>
                  </a:lnTo>
                  <a:lnTo>
                    <a:pt x="177" y="80"/>
                  </a:lnTo>
                  <a:lnTo>
                    <a:pt x="177" y="89"/>
                  </a:lnTo>
                  <a:lnTo>
                    <a:pt x="186" y="98"/>
                  </a:lnTo>
                  <a:lnTo>
                    <a:pt x="186" y="108"/>
                  </a:lnTo>
                  <a:lnTo>
                    <a:pt x="195" y="117"/>
                  </a:lnTo>
                  <a:lnTo>
                    <a:pt x="195" y="122"/>
                  </a:lnTo>
                  <a:lnTo>
                    <a:pt x="205" y="131"/>
                  </a:lnTo>
                  <a:lnTo>
                    <a:pt x="205" y="140"/>
                  </a:lnTo>
                  <a:lnTo>
                    <a:pt x="214" y="149"/>
                  </a:lnTo>
                  <a:lnTo>
                    <a:pt x="214" y="159"/>
                  </a:lnTo>
                  <a:lnTo>
                    <a:pt x="219" y="163"/>
                  </a:lnTo>
                  <a:lnTo>
                    <a:pt x="228" y="173"/>
                  </a:lnTo>
                  <a:lnTo>
                    <a:pt x="228" y="182"/>
                  </a:lnTo>
                  <a:lnTo>
                    <a:pt x="237" y="191"/>
                  </a:lnTo>
                  <a:lnTo>
                    <a:pt x="237" y="196"/>
                  </a:lnTo>
                  <a:lnTo>
                    <a:pt x="247" y="205"/>
                  </a:lnTo>
                  <a:lnTo>
                    <a:pt x="247" y="215"/>
                  </a:lnTo>
                  <a:lnTo>
                    <a:pt x="251" y="219"/>
                  </a:lnTo>
                  <a:lnTo>
                    <a:pt x="261" y="229"/>
                  </a:lnTo>
                  <a:lnTo>
                    <a:pt x="261" y="238"/>
                  </a:lnTo>
                  <a:lnTo>
                    <a:pt x="265" y="243"/>
                  </a:lnTo>
                  <a:lnTo>
                    <a:pt x="275" y="252"/>
                  </a:lnTo>
                  <a:lnTo>
                    <a:pt x="275" y="261"/>
                  </a:lnTo>
                  <a:lnTo>
                    <a:pt x="279" y="266"/>
                  </a:lnTo>
                  <a:lnTo>
                    <a:pt x="288" y="275"/>
                  </a:lnTo>
                  <a:lnTo>
                    <a:pt x="288" y="280"/>
                  </a:lnTo>
                  <a:lnTo>
                    <a:pt x="298" y="289"/>
                  </a:lnTo>
                  <a:lnTo>
                    <a:pt x="298" y="294"/>
                  </a:lnTo>
                  <a:lnTo>
                    <a:pt x="307" y="303"/>
                  </a:lnTo>
                  <a:lnTo>
                    <a:pt x="307" y="312"/>
                  </a:lnTo>
                  <a:lnTo>
                    <a:pt x="312" y="317"/>
                  </a:lnTo>
                  <a:lnTo>
                    <a:pt x="321" y="326"/>
                  </a:lnTo>
                  <a:lnTo>
                    <a:pt x="321" y="331"/>
                  </a:lnTo>
                  <a:lnTo>
                    <a:pt x="330" y="340"/>
                  </a:lnTo>
                  <a:lnTo>
                    <a:pt x="330" y="345"/>
                  </a:lnTo>
                  <a:lnTo>
                    <a:pt x="340" y="354"/>
                  </a:lnTo>
                  <a:lnTo>
                    <a:pt x="340" y="359"/>
                  </a:lnTo>
                  <a:lnTo>
                    <a:pt x="349" y="368"/>
                  </a:lnTo>
                  <a:lnTo>
                    <a:pt x="349" y="373"/>
                  </a:lnTo>
                  <a:lnTo>
                    <a:pt x="358" y="382"/>
                  </a:lnTo>
                  <a:lnTo>
                    <a:pt x="358" y="387"/>
                  </a:lnTo>
                  <a:lnTo>
                    <a:pt x="368" y="396"/>
                  </a:lnTo>
                  <a:lnTo>
                    <a:pt x="368" y="401"/>
                  </a:lnTo>
                  <a:lnTo>
                    <a:pt x="377" y="410"/>
                  </a:lnTo>
                  <a:lnTo>
                    <a:pt x="377" y="415"/>
                  </a:lnTo>
                  <a:lnTo>
                    <a:pt x="382" y="420"/>
                  </a:lnTo>
                  <a:lnTo>
                    <a:pt x="391" y="429"/>
                  </a:lnTo>
                  <a:lnTo>
                    <a:pt x="391" y="434"/>
                  </a:lnTo>
                  <a:lnTo>
                    <a:pt x="400" y="443"/>
                  </a:lnTo>
                  <a:lnTo>
                    <a:pt x="400" y="447"/>
                  </a:lnTo>
                  <a:lnTo>
                    <a:pt x="410" y="457"/>
                  </a:lnTo>
                  <a:lnTo>
                    <a:pt x="410" y="461"/>
                  </a:lnTo>
                  <a:lnTo>
                    <a:pt x="414" y="466"/>
                  </a:lnTo>
                  <a:lnTo>
                    <a:pt x="424" y="475"/>
                  </a:lnTo>
                  <a:lnTo>
                    <a:pt x="424" y="480"/>
                  </a:lnTo>
                  <a:lnTo>
                    <a:pt x="428" y="485"/>
                  </a:lnTo>
                  <a:lnTo>
                    <a:pt x="438" y="494"/>
                  </a:lnTo>
                  <a:lnTo>
                    <a:pt x="438" y="499"/>
                  </a:lnTo>
                  <a:lnTo>
                    <a:pt x="442" y="503"/>
                  </a:lnTo>
                  <a:lnTo>
                    <a:pt x="447" y="508"/>
                  </a:lnTo>
                  <a:lnTo>
                    <a:pt x="451" y="513"/>
                  </a:lnTo>
                  <a:lnTo>
                    <a:pt x="461" y="522"/>
                  </a:lnTo>
                  <a:lnTo>
                    <a:pt x="461" y="527"/>
                  </a:lnTo>
                  <a:lnTo>
                    <a:pt x="465" y="531"/>
                  </a:lnTo>
                  <a:lnTo>
                    <a:pt x="475" y="541"/>
                  </a:lnTo>
                  <a:lnTo>
                    <a:pt x="475" y="545"/>
                  </a:lnTo>
                  <a:lnTo>
                    <a:pt x="484" y="555"/>
                  </a:lnTo>
                  <a:lnTo>
                    <a:pt x="479" y="555"/>
                  </a:lnTo>
                  <a:lnTo>
                    <a:pt x="484" y="555"/>
                  </a:lnTo>
                  <a:lnTo>
                    <a:pt x="489" y="559"/>
                  </a:lnTo>
                  <a:lnTo>
                    <a:pt x="489" y="564"/>
                  </a:lnTo>
                  <a:lnTo>
                    <a:pt x="493" y="569"/>
                  </a:lnTo>
                  <a:lnTo>
                    <a:pt x="498" y="573"/>
                  </a:lnTo>
                  <a:lnTo>
                    <a:pt x="503" y="578"/>
                  </a:lnTo>
                  <a:lnTo>
                    <a:pt x="503" y="583"/>
                  </a:lnTo>
                  <a:lnTo>
                    <a:pt x="507" y="587"/>
                  </a:lnTo>
                  <a:lnTo>
                    <a:pt x="512" y="592"/>
                  </a:lnTo>
                  <a:lnTo>
                    <a:pt x="517" y="597"/>
                  </a:lnTo>
                  <a:lnTo>
                    <a:pt x="521" y="601"/>
                  </a:lnTo>
                  <a:lnTo>
                    <a:pt x="531" y="610"/>
                  </a:lnTo>
                  <a:lnTo>
                    <a:pt x="526" y="610"/>
                  </a:lnTo>
                  <a:lnTo>
                    <a:pt x="531" y="610"/>
                  </a:lnTo>
                  <a:lnTo>
                    <a:pt x="535" y="615"/>
                  </a:lnTo>
                  <a:lnTo>
                    <a:pt x="540" y="620"/>
                  </a:lnTo>
                  <a:lnTo>
                    <a:pt x="545" y="624"/>
                  </a:lnTo>
                  <a:lnTo>
                    <a:pt x="545" y="629"/>
                  </a:lnTo>
                  <a:lnTo>
                    <a:pt x="549" y="634"/>
                  </a:lnTo>
                  <a:lnTo>
                    <a:pt x="554" y="638"/>
                  </a:lnTo>
                  <a:lnTo>
                    <a:pt x="559" y="643"/>
                  </a:lnTo>
                  <a:lnTo>
                    <a:pt x="563" y="648"/>
                  </a:lnTo>
                  <a:lnTo>
                    <a:pt x="568" y="652"/>
                  </a:lnTo>
                  <a:lnTo>
                    <a:pt x="573" y="657"/>
                  </a:lnTo>
                  <a:lnTo>
                    <a:pt x="573" y="662"/>
                  </a:lnTo>
                  <a:lnTo>
                    <a:pt x="577" y="666"/>
                  </a:lnTo>
                  <a:lnTo>
                    <a:pt x="582" y="671"/>
                  </a:lnTo>
                  <a:lnTo>
                    <a:pt x="587" y="676"/>
                  </a:lnTo>
                  <a:lnTo>
                    <a:pt x="591" y="680"/>
                  </a:lnTo>
                  <a:lnTo>
                    <a:pt x="596" y="690"/>
                  </a:lnTo>
                  <a:lnTo>
                    <a:pt x="601" y="694"/>
                  </a:lnTo>
                  <a:lnTo>
                    <a:pt x="610" y="699"/>
                  </a:lnTo>
                  <a:lnTo>
                    <a:pt x="614" y="704"/>
                  </a:lnTo>
                  <a:lnTo>
                    <a:pt x="619" y="708"/>
                  </a:lnTo>
                  <a:lnTo>
                    <a:pt x="624" y="713"/>
                  </a:lnTo>
                  <a:lnTo>
                    <a:pt x="628" y="722"/>
                  </a:lnTo>
                  <a:lnTo>
                    <a:pt x="638" y="727"/>
                  </a:lnTo>
                  <a:lnTo>
                    <a:pt x="642" y="732"/>
                  </a:lnTo>
                  <a:lnTo>
                    <a:pt x="647" y="741"/>
                  </a:lnTo>
                  <a:lnTo>
                    <a:pt x="652" y="746"/>
                  </a:lnTo>
                  <a:lnTo>
                    <a:pt x="661" y="750"/>
                  </a:lnTo>
                  <a:lnTo>
                    <a:pt x="666" y="755"/>
                  </a:lnTo>
                  <a:lnTo>
                    <a:pt x="670" y="764"/>
                  </a:lnTo>
                  <a:lnTo>
                    <a:pt x="680" y="769"/>
                  </a:lnTo>
                  <a:lnTo>
                    <a:pt x="684" y="773"/>
                  </a:lnTo>
                  <a:lnTo>
                    <a:pt x="694" y="783"/>
                  </a:lnTo>
                  <a:lnTo>
                    <a:pt x="698" y="787"/>
                  </a:lnTo>
                  <a:lnTo>
                    <a:pt x="703" y="792"/>
                  </a:lnTo>
                  <a:lnTo>
                    <a:pt x="712" y="797"/>
                  </a:lnTo>
                  <a:lnTo>
                    <a:pt x="717" y="806"/>
                  </a:lnTo>
                  <a:lnTo>
                    <a:pt x="726" y="811"/>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2" name="Freeform 85"/>
            <p:cNvSpPr>
              <a:spLocks/>
            </p:cNvSpPr>
            <p:nvPr/>
          </p:nvSpPr>
          <p:spPr bwMode="auto">
            <a:xfrm>
              <a:off x="6926061" y="2142966"/>
              <a:ext cx="1538123" cy="687313"/>
            </a:xfrm>
            <a:custGeom>
              <a:avLst/>
              <a:gdLst>
                <a:gd name="T0" fmla="*/ 2147483647 w 969"/>
                <a:gd name="T1" fmla="*/ 2147483647 h 433"/>
                <a:gd name="T2" fmla="*/ 2147483647 w 969"/>
                <a:gd name="T3" fmla="*/ 2147483647 h 433"/>
                <a:gd name="T4" fmla="*/ 2147483647 w 969"/>
                <a:gd name="T5" fmla="*/ 2147483647 h 433"/>
                <a:gd name="T6" fmla="*/ 2147483647 w 969"/>
                <a:gd name="T7" fmla="*/ 2147483647 h 433"/>
                <a:gd name="T8" fmla="*/ 2147483647 w 969"/>
                <a:gd name="T9" fmla="*/ 2147483647 h 433"/>
                <a:gd name="T10" fmla="*/ 2147483647 w 969"/>
                <a:gd name="T11" fmla="*/ 2147483647 h 433"/>
                <a:gd name="T12" fmla="*/ 2147483647 w 969"/>
                <a:gd name="T13" fmla="*/ 2147483647 h 433"/>
                <a:gd name="T14" fmla="*/ 2147483647 w 969"/>
                <a:gd name="T15" fmla="*/ 2147483647 h 433"/>
                <a:gd name="T16" fmla="*/ 2147483647 w 969"/>
                <a:gd name="T17" fmla="*/ 2147483647 h 433"/>
                <a:gd name="T18" fmla="*/ 2147483647 w 969"/>
                <a:gd name="T19" fmla="*/ 2147483647 h 433"/>
                <a:gd name="T20" fmla="*/ 2147483647 w 969"/>
                <a:gd name="T21" fmla="*/ 2147483647 h 433"/>
                <a:gd name="T22" fmla="*/ 2147483647 w 969"/>
                <a:gd name="T23" fmla="*/ 2147483647 h 433"/>
                <a:gd name="T24" fmla="*/ 2147483647 w 969"/>
                <a:gd name="T25" fmla="*/ 2147483647 h 433"/>
                <a:gd name="T26" fmla="*/ 2147483647 w 969"/>
                <a:gd name="T27" fmla="*/ 2147483647 h 433"/>
                <a:gd name="T28" fmla="*/ 2147483647 w 969"/>
                <a:gd name="T29" fmla="*/ 2147483647 h 433"/>
                <a:gd name="T30" fmla="*/ 2147483647 w 969"/>
                <a:gd name="T31" fmla="*/ 2147483647 h 433"/>
                <a:gd name="T32" fmla="*/ 2147483647 w 969"/>
                <a:gd name="T33" fmla="*/ 2147483647 h 433"/>
                <a:gd name="T34" fmla="*/ 2147483647 w 969"/>
                <a:gd name="T35" fmla="*/ 2147483647 h 433"/>
                <a:gd name="T36" fmla="*/ 2147483647 w 969"/>
                <a:gd name="T37" fmla="*/ 2147483647 h 433"/>
                <a:gd name="T38" fmla="*/ 2147483647 w 969"/>
                <a:gd name="T39" fmla="*/ 2147483647 h 433"/>
                <a:gd name="T40" fmla="*/ 2147483647 w 969"/>
                <a:gd name="T41" fmla="*/ 2147483647 h 433"/>
                <a:gd name="T42" fmla="*/ 2147483647 w 969"/>
                <a:gd name="T43" fmla="*/ 2147483647 h 433"/>
                <a:gd name="T44" fmla="*/ 2147483647 w 969"/>
                <a:gd name="T45" fmla="*/ 2147483647 h 433"/>
                <a:gd name="T46" fmla="*/ 2147483647 w 969"/>
                <a:gd name="T47" fmla="*/ 2147483647 h 433"/>
                <a:gd name="T48" fmla="*/ 2147483647 w 969"/>
                <a:gd name="T49" fmla="*/ 2147483647 h 433"/>
                <a:gd name="T50" fmla="*/ 2147483647 w 969"/>
                <a:gd name="T51" fmla="*/ 2147483647 h 433"/>
                <a:gd name="T52" fmla="*/ 2147483647 w 969"/>
                <a:gd name="T53" fmla="*/ 2147483647 h 433"/>
                <a:gd name="T54" fmla="*/ 2147483647 w 969"/>
                <a:gd name="T55" fmla="*/ 2147483647 h 433"/>
                <a:gd name="T56" fmla="*/ 2147483647 w 969"/>
                <a:gd name="T57" fmla="*/ 2147483647 h 433"/>
                <a:gd name="T58" fmla="*/ 2147483647 w 969"/>
                <a:gd name="T59" fmla="*/ 2147483647 h 433"/>
                <a:gd name="T60" fmla="*/ 2147483647 w 969"/>
                <a:gd name="T61" fmla="*/ 2147483647 h 433"/>
                <a:gd name="T62" fmla="*/ 2147483647 w 969"/>
                <a:gd name="T63" fmla="*/ 2147483647 h 433"/>
                <a:gd name="T64" fmla="*/ 2147483647 w 969"/>
                <a:gd name="T65" fmla="*/ 2147483647 h 433"/>
                <a:gd name="T66" fmla="*/ 2147483647 w 969"/>
                <a:gd name="T67" fmla="*/ 2147483647 h 433"/>
                <a:gd name="T68" fmla="*/ 2147483647 w 969"/>
                <a:gd name="T69" fmla="*/ 2147483647 h 433"/>
                <a:gd name="T70" fmla="*/ 2147483647 w 969"/>
                <a:gd name="T71" fmla="*/ 2147483647 h 433"/>
                <a:gd name="T72" fmla="*/ 2147483647 w 969"/>
                <a:gd name="T73" fmla="*/ 2147483647 h 433"/>
                <a:gd name="T74" fmla="*/ 2147483647 w 969"/>
                <a:gd name="T75" fmla="*/ 2147483647 h 433"/>
                <a:gd name="T76" fmla="*/ 2147483647 w 969"/>
                <a:gd name="T77" fmla="*/ 2147483647 h 433"/>
                <a:gd name="T78" fmla="*/ 2147483647 w 969"/>
                <a:gd name="T79" fmla="*/ 2147483647 h 433"/>
                <a:gd name="T80" fmla="*/ 2147483647 w 969"/>
                <a:gd name="T81" fmla="*/ 2147483647 h 433"/>
                <a:gd name="T82" fmla="*/ 2147483647 w 969"/>
                <a:gd name="T83" fmla="*/ 2147483647 h 4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9" h="433">
                  <a:moveTo>
                    <a:pt x="0" y="0"/>
                  </a:moveTo>
                  <a:lnTo>
                    <a:pt x="5" y="4"/>
                  </a:lnTo>
                  <a:lnTo>
                    <a:pt x="10" y="9"/>
                  </a:lnTo>
                  <a:lnTo>
                    <a:pt x="19" y="18"/>
                  </a:lnTo>
                  <a:lnTo>
                    <a:pt x="24" y="23"/>
                  </a:lnTo>
                  <a:lnTo>
                    <a:pt x="33" y="28"/>
                  </a:lnTo>
                  <a:lnTo>
                    <a:pt x="38" y="32"/>
                  </a:lnTo>
                  <a:lnTo>
                    <a:pt x="42" y="37"/>
                  </a:lnTo>
                  <a:lnTo>
                    <a:pt x="51" y="46"/>
                  </a:lnTo>
                  <a:lnTo>
                    <a:pt x="56" y="51"/>
                  </a:lnTo>
                  <a:lnTo>
                    <a:pt x="65" y="56"/>
                  </a:lnTo>
                  <a:lnTo>
                    <a:pt x="70" y="60"/>
                  </a:lnTo>
                  <a:lnTo>
                    <a:pt x="79" y="65"/>
                  </a:lnTo>
                  <a:lnTo>
                    <a:pt x="84" y="70"/>
                  </a:lnTo>
                  <a:lnTo>
                    <a:pt x="89" y="74"/>
                  </a:lnTo>
                  <a:lnTo>
                    <a:pt x="98" y="79"/>
                  </a:lnTo>
                  <a:lnTo>
                    <a:pt x="103" y="84"/>
                  </a:lnTo>
                  <a:lnTo>
                    <a:pt x="112" y="93"/>
                  </a:lnTo>
                  <a:lnTo>
                    <a:pt x="117" y="98"/>
                  </a:lnTo>
                  <a:lnTo>
                    <a:pt x="121" y="102"/>
                  </a:lnTo>
                  <a:lnTo>
                    <a:pt x="131" y="107"/>
                  </a:lnTo>
                  <a:lnTo>
                    <a:pt x="135" y="112"/>
                  </a:lnTo>
                  <a:lnTo>
                    <a:pt x="145" y="116"/>
                  </a:lnTo>
                  <a:lnTo>
                    <a:pt x="149" y="121"/>
                  </a:lnTo>
                  <a:lnTo>
                    <a:pt x="159" y="125"/>
                  </a:lnTo>
                  <a:lnTo>
                    <a:pt x="163" y="130"/>
                  </a:lnTo>
                  <a:lnTo>
                    <a:pt x="173" y="135"/>
                  </a:lnTo>
                  <a:lnTo>
                    <a:pt x="177" y="139"/>
                  </a:lnTo>
                  <a:lnTo>
                    <a:pt x="187" y="144"/>
                  </a:lnTo>
                  <a:lnTo>
                    <a:pt x="191" y="149"/>
                  </a:lnTo>
                  <a:lnTo>
                    <a:pt x="196" y="153"/>
                  </a:lnTo>
                  <a:lnTo>
                    <a:pt x="205" y="158"/>
                  </a:lnTo>
                  <a:lnTo>
                    <a:pt x="210" y="163"/>
                  </a:lnTo>
                  <a:lnTo>
                    <a:pt x="219" y="163"/>
                  </a:lnTo>
                  <a:lnTo>
                    <a:pt x="224" y="167"/>
                  </a:lnTo>
                  <a:lnTo>
                    <a:pt x="233" y="172"/>
                  </a:lnTo>
                  <a:lnTo>
                    <a:pt x="238" y="177"/>
                  </a:lnTo>
                  <a:lnTo>
                    <a:pt x="247" y="181"/>
                  </a:lnTo>
                  <a:lnTo>
                    <a:pt x="252" y="186"/>
                  </a:lnTo>
                  <a:lnTo>
                    <a:pt x="261" y="191"/>
                  </a:lnTo>
                  <a:lnTo>
                    <a:pt x="266" y="195"/>
                  </a:lnTo>
                  <a:lnTo>
                    <a:pt x="275" y="200"/>
                  </a:lnTo>
                  <a:lnTo>
                    <a:pt x="280" y="200"/>
                  </a:lnTo>
                  <a:lnTo>
                    <a:pt x="289" y="205"/>
                  </a:lnTo>
                  <a:lnTo>
                    <a:pt x="294" y="209"/>
                  </a:lnTo>
                  <a:lnTo>
                    <a:pt x="303" y="214"/>
                  </a:lnTo>
                  <a:lnTo>
                    <a:pt x="308" y="219"/>
                  </a:lnTo>
                  <a:lnTo>
                    <a:pt x="317" y="223"/>
                  </a:lnTo>
                  <a:lnTo>
                    <a:pt x="322" y="223"/>
                  </a:lnTo>
                  <a:lnTo>
                    <a:pt x="331" y="228"/>
                  </a:lnTo>
                  <a:lnTo>
                    <a:pt x="336" y="233"/>
                  </a:lnTo>
                  <a:lnTo>
                    <a:pt x="345" y="237"/>
                  </a:lnTo>
                  <a:lnTo>
                    <a:pt x="354" y="242"/>
                  </a:lnTo>
                  <a:lnTo>
                    <a:pt x="359" y="247"/>
                  </a:lnTo>
                  <a:lnTo>
                    <a:pt x="368" y="247"/>
                  </a:lnTo>
                  <a:lnTo>
                    <a:pt x="373" y="251"/>
                  </a:lnTo>
                  <a:lnTo>
                    <a:pt x="382" y="256"/>
                  </a:lnTo>
                  <a:lnTo>
                    <a:pt x="387" y="261"/>
                  </a:lnTo>
                  <a:lnTo>
                    <a:pt x="396" y="261"/>
                  </a:lnTo>
                  <a:lnTo>
                    <a:pt x="405" y="265"/>
                  </a:lnTo>
                  <a:lnTo>
                    <a:pt x="410" y="270"/>
                  </a:lnTo>
                  <a:lnTo>
                    <a:pt x="419" y="275"/>
                  </a:lnTo>
                  <a:lnTo>
                    <a:pt x="429" y="275"/>
                  </a:lnTo>
                  <a:lnTo>
                    <a:pt x="433" y="279"/>
                  </a:lnTo>
                  <a:lnTo>
                    <a:pt x="443" y="284"/>
                  </a:lnTo>
                  <a:lnTo>
                    <a:pt x="447" y="284"/>
                  </a:lnTo>
                  <a:lnTo>
                    <a:pt x="457" y="288"/>
                  </a:lnTo>
                  <a:lnTo>
                    <a:pt x="466" y="293"/>
                  </a:lnTo>
                  <a:lnTo>
                    <a:pt x="471" y="298"/>
                  </a:lnTo>
                  <a:lnTo>
                    <a:pt x="480" y="298"/>
                  </a:lnTo>
                  <a:lnTo>
                    <a:pt x="489" y="302"/>
                  </a:lnTo>
                  <a:lnTo>
                    <a:pt x="494" y="307"/>
                  </a:lnTo>
                  <a:lnTo>
                    <a:pt x="503" y="307"/>
                  </a:lnTo>
                  <a:lnTo>
                    <a:pt x="513" y="312"/>
                  </a:lnTo>
                  <a:lnTo>
                    <a:pt x="517" y="316"/>
                  </a:lnTo>
                  <a:lnTo>
                    <a:pt x="526" y="316"/>
                  </a:lnTo>
                  <a:lnTo>
                    <a:pt x="536" y="321"/>
                  </a:lnTo>
                  <a:lnTo>
                    <a:pt x="545" y="321"/>
                  </a:lnTo>
                  <a:lnTo>
                    <a:pt x="550" y="326"/>
                  </a:lnTo>
                  <a:lnTo>
                    <a:pt x="559" y="330"/>
                  </a:lnTo>
                  <a:lnTo>
                    <a:pt x="568" y="330"/>
                  </a:lnTo>
                  <a:lnTo>
                    <a:pt x="578" y="335"/>
                  </a:lnTo>
                  <a:lnTo>
                    <a:pt x="582" y="340"/>
                  </a:lnTo>
                  <a:lnTo>
                    <a:pt x="592" y="340"/>
                  </a:lnTo>
                  <a:lnTo>
                    <a:pt x="601" y="344"/>
                  </a:lnTo>
                  <a:lnTo>
                    <a:pt x="610" y="344"/>
                  </a:lnTo>
                  <a:lnTo>
                    <a:pt x="615" y="349"/>
                  </a:lnTo>
                  <a:lnTo>
                    <a:pt x="624" y="354"/>
                  </a:lnTo>
                  <a:lnTo>
                    <a:pt x="634" y="354"/>
                  </a:lnTo>
                  <a:lnTo>
                    <a:pt x="643" y="358"/>
                  </a:lnTo>
                  <a:lnTo>
                    <a:pt x="648" y="358"/>
                  </a:lnTo>
                  <a:lnTo>
                    <a:pt x="657" y="363"/>
                  </a:lnTo>
                  <a:lnTo>
                    <a:pt x="666" y="363"/>
                  </a:lnTo>
                  <a:lnTo>
                    <a:pt x="676" y="368"/>
                  </a:lnTo>
                  <a:lnTo>
                    <a:pt x="680" y="368"/>
                  </a:lnTo>
                  <a:lnTo>
                    <a:pt x="689" y="372"/>
                  </a:lnTo>
                  <a:lnTo>
                    <a:pt x="699" y="372"/>
                  </a:lnTo>
                  <a:lnTo>
                    <a:pt x="708" y="377"/>
                  </a:lnTo>
                  <a:lnTo>
                    <a:pt x="713" y="377"/>
                  </a:lnTo>
                  <a:lnTo>
                    <a:pt x="722" y="382"/>
                  </a:lnTo>
                  <a:lnTo>
                    <a:pt x="731" y="382"/>
                  </a:lnTo>
                  <a:lnTo>
                    <a:pt x="741" y="386"/>
                  </a:lnTo>
                  <a:lnTo>
                    <a:pt x="750" y="386"/>
                  </a:lnTo>
                  <a:lnTo>
                    <a:pt x="759" y="391"/>
                  </a:lnTo>
                  <a:lnTo>
                    <a:pt x="764" y="391"/>
                  </a:lnTo>
                  <a:lnTo>
                    <a:pt x="773" y="396"/>
                  </a:lnTo>
                  <a:lnTo>
                    <a:pt x="783" y="396"/>
                  </a:lnTo>
                  <a:lnTo>
                    <a:pt x="792" y="396"/>
                  </a:lnTo>
                  <a:lnTo>
                    <a:pt x="801" y="400"/>
                  </a:lnTo>
                  <a:lnTo>
                    <a:pt x="811" y="400"/>
                  </a:lnTo>
                  <a:lnTo>
                    <a:pt x="820" y="405"/>
                  </a:lnTo>
                  <a:lnTo>
                    <a:pt x="825" y="405"/>
                  </a:lnTo>
                  <a:lnTo>
                    <a:pt x="834" y="410"/>
                  </a:lnTo>
                  <a:lnTo>
                    <a:pt x="843" y="410"/>
                  </a:lnTo>
                  <a:lnTo>
                    <a:pt x="852" y="414"/>
                  </a:lnTo>
                  <a:lnTo>
                    <a:pt x="862" y="414"/>
                  </a:lnTo>
                  <a:lnTo>
                    <a:pt x="871" y="414"/>
                  </a:lnTo>
                  <a:lnTo>
                    <a:pt x="880" y="419"/>
                  </a:lnTo>
                  <a:lnTo>
                    <a:pt x="890" y="419"/>
                  </a:lnTo>
                  <a:lnTo>
                    <a:pt x="899" y="419"/>
                  </a:lnTo>
                  <a:lnTo>
                    <a:pt x="908" y="424"/>
                  </a:lnTo>
                  <a:lnTo>
                    <a:pt x="918" y="424"/>
                  </a:lnTo>
                  <a:lnTo>
                    <a:pt x="922" y="428"/>
                  </a:lnTo>
                  <a:lnTo>
                    <a:pt x="932" y="428"/>
                  </a:lnTo>
                  <a:lnTo>
                    <a:pt x="941" y="428"/>
                  </a:lnTo>
                  <a:lnTo>
                    <a:pt x="950" y="433"/>
                  </a:lnTo>
                  <a:lnTo>
                    <a:pt x="960" y="433"/>
                  </a:lnTo>
                  <a:lnTo>
                    <a:pt x="969" y="433"/>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3" name="Freeform 86"/>
            <p:cNvSpPr>
              <a:spLocks/>
            </p:cNvSpPr>
            <p:nvPr/>
          </p:nvSpPr>
          <p:spPr bwMode="auto">
            <a:xfrm>
              <a:off x="8464184" y="2830279"/>
              <a:ext cx="339689" cy="50795"/>
            </a:xfrm>
            <a:custGeom>
              <a:avLst/>
              <a:gdLst>
                <a:gd name="T0" fmla="*/ 0 w 214"/>
                <a:gd name="T1" fmla="*/ 0 h 32"/>
                <a:gd name="T2" fmla="*/ 2147483647 w 214"/>
                <a:gd name="T3" fmla="*/ 2147483647 h 32"/>
                <a:gd name="T4" fmla="*/ 2147483647 w 214"/>
                <a:gd name="T5" fmla="*/ 2147483647 h 32"/>
                <a:gd name="T6" fmla="*/ 2147483647 w 214"/>
                <a:gd name="T7" fmla="*/ 2147483647 h 32"/>
                <a:gd name="T8" fmla="*/ 2147483647 w 214"/>
                <a:gd name="T9" fmla="*/ 2147483647 h 32"/>
                <a:gd name="T10" fmla="*/ 2147483647 w 214"/>
                <a:gd name="T11" fmla="*/ 2147483647 h 32"/>
                <a:gd name="T12" fmla="*/ 2147483647 w 214"/>
                <a:gd name="T13" fmla="*/ 2147483647 h 32"/>
                <a:gd name="T14" fmla="*/ 2147483647 w 214"/>
                <a:gd name="T15" fmla="*/ 2147483647 h 32"/>
                <a:gd name="T16" fmla="*/ 2147483647 w 214"/>
                <a:gd name="T17" fmla="*/ 2147483647 h 32"/>
                <a:gd name="T18" fmla="*/ 2147483647 w 214"/>
                <a:gd name="T19" fmla="*/ 2147483647 h 32"/>
                <a:gd name="T20" fmla="*/ 2147483647 w 214"/>
                <a:gd name="T21" fmla="*/ 2147483647 h 32"/>
                <a:gd name="T22" fmla="*/ 2147483647 w 214"/>
                <a:gd name="T23" fmla="*/ 2147483647 h 32"/>
                <a:gd name="T24" fmla="*/ 2147483647 w 214"/>
                <a:gd name="T25" fmla="*/ 2147483647 h 32"/>
                <a:gd name="T26" fmla="*/ 2147483647 w 214"/>
                <a:gd name="T27" fmla="*/ 2147483647 h 32"/>
                <a:gd name="T28" fmla="*/ 2147483647 w 214"/>
                <a:gd name="T29" fmla="*/ 2147483647 h 32"/>
                <a:gd name="T30" fmla="*/ 2147483647 w 214"/>
                <a:gd name="T31" fmla="*/ 2147483647 h 32"/>
                <a:gd name="T32" fmla="*/ 2147483647 w 214"/>
                <a:gd name="T33" fmla="*/ 2147483647 h 32"/>
                <a:gd name="T34" fmla="*/ 2147483647 w 214"/>
                <a:gd name="T35" fmla="*/ 2147483647 h 32"/>
                <a:gd name="T36" fmla="*/ 2147483647 w 214"/>
                <a:gd name="T37" fmla="*/ 2147483647 h 32"/>
                <a:gd name="T38" fmla="*/ 2147483647 w 214"/>
                <a:gd name="T39" fmla="*/ 2147483647 h 32"/>
                <a:gd name="T40" fmla="*/ 2147483647 w 214"/>
                <a:gd name="T41" fmla="*/ 2147483647 h 32"/>
                <a:gd name="T42" fmla="*/ 2147483647 w 214"/>
                <a:gd name="T43" fmla="*/ 2147483647 h 32"/>
                <a:gd name="T44" fmla="*/ 2147483647 w 214"/>
                <a:gd name="T45" fmla="*/ 2147483647 h 32"/>
                <a:gd name="T46" fmla="*/ 2147483647 w 214"/>
                <a:gd name="T47" fmla="*/ 2147483647 h 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4" h="32">
                  <a:moveTo>
                    <a:pt x="0" y="0"/>
                  </a:moveTo>
                  <a:lnTo>
                    <a:pt x="9" y="5"/>
                  </a:lnTo>
                  <a:lnTo>
                    <a:pt x="19" y="5"/>
                  </a:lnTo>
                  <a:lnTo>
                    <a:pt x="28" y="5"/>
                  </a:lnTo>
                  <a:lnTo>
                    <a:pt x="37" y="9"/>
                  </a:lnTo>
                  <a:lnTo>
                    <a:pt x="46" y="9"/>
                  </a:lnTo>
                  <a:lnTo>
                    <a:pt x="56" y="9"/>
                  </a:lnTo>
                  <a:lnTo>
                    <a:pt x="65" y="14"/>
                  </a:lnTo>
                  <a:lnTo>
                    <a:pt x="74" y="14"/>
                  </a:lnTo>
                  <a:lnTo>
                    <a:pt x="84" y="14"/>
                  </a:lnTo>
                  <a:lnTo>
                    <a:pt x="93" y="14"/>
                  </a:lnTo>
                  <a:lnTo>
                    <a:pt x="102" y="18"/>
                  </a:lnTo>
                  <a:lnTo>
                    <a:pt x="112" y="18"/>
                  </a:lnTo>
                  <a:lnTo>
                    <a:pt x="121" y="18"/>
                  </a:lnTo>
                  <a:lnTo>
                    <a:pt x="130" y="23"/>
                  </a:lnTo>
                  <a:lnTo>
                    <a:pt x="140" y="23"/>
                  </a:lnTo>
                  <a:lnTo>
                    <a:pt x="149" y="23"/>
                  </a:lnTo>
                  <a:lnTo>
                    <a:pt x="158" y="23"/>
                  </a:lnTo>
                  <a:lnTo>
                    <a:pt x="168" y="28"/>
                  </a:lnTo>
                  <a:lnTo>
                    <a:pt x="177" y="28"/>
                  </a:lnTo>
                  <a:lnTo>
                    <a:pt x="186" y="28"/>
                  </a:lnTo>
                  <a:lnTo>
                    <a:pt x="196" y="32"/>
                  </a:lnTo>
                  <a:lnTo>
                    <a:pt x="205" y="32"/>
                  </a:lnTo>
                  <a:lnTo>
                    <a:pt x="214" y="32"/>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16" name="Group 615"/>
          <p:cNvGrpSpPr>
            <a:grpSpLocks/>
          </p:cNvGrpSpPr>
          <p:nvPr/>
        </p:nvGrpSpPr>
        <p:grpSpPr bwMode="auto">
          <a:xfrm>
            <a:off x="1209675" y="2720975"/>
            <a:ext cx="2935288" cy="503238"/>
            <a:chOff x="1232139" y="2411168"/>
            <a:chExt cx="2935000" cy="503190"/>
          </a:xfrm>
        </p:grpSpPr>
        <p:sp>
          <p:nvSpPr>
            <p:cNvPr id="16489" name="Freeform 86"/>
            <p:cNvSpPr>
              <a:spLocks/>
            </p:cNvSpPr>
            <p:nvPr/>
          </p:nvSpPr>
          <p:spPr bwMode="auto">
            <a:xfrm>
              <a:off x="1232139" y="2411168"/>
              <a:ext cx="1220668" cy="503190"/>
            </a:xfrm>
            <a:custGeom>
              <a:avLst/>
              <a:gdLst>
                <a:gd name="T0" fmla="*/ 2147483647 w 769"/>
                <a:gd name="T1" fmla="*/ 2147483647 h 317"/>
                <a:gd name="T2" fmla="*/ 2147483647 w 769"/>
                <a:gd name="T3" fmla="*/ 2147483647 h 317"/>
                <a:gd name="T4" fmla="*/ 2147483647 w 769"/>
                <a:gd name="T5" fmla="*/ 2147483647 h 317"/>
                <a:gd name="T6" fmla="*/ 2147483647 w 769"/>
                <a:gd name="T7" fmla="*/ 2147483647 h 317"/>
                <a:gd name="T8" fmla="*/ 2147483647 w 769"/>
                <a:gd name="T9" fmla="*/ 2147483647 h 317"/>
                <a:gd name="T10" fmla="*/ 2147483647 w 769"/>
                <a:gd name="T11" fmla="*/ 2147483647 h 317"/>
                <a:gd name="T12" fmla="*/ 2147483647 w 769"/>
                <a:gd name="T13" fmla="*/ 2147483647 h 317"/>
                <a:gd name="T14" fmla="*/ 2147483647 w 769"/>
                <a:gd name="T15" fmla="*/ 2147483647 h 317"/>
                <a:gd name="T16" fmla="*/ 2147483647 w 769"/>
                <a:gd name="T17" fmla="*/ 2147483647 h 317"/>
                <a:gd name="T18" fmla="*/ 2147483647 w 769"/>
                <a:gd name="T19" fmla="*/ 2147483647 h 317"/>
                <a:gd name="T20" fmla="*/ 2147483647 w 769"/>
                <a:gd name="T21" fmla="*/ 2147483647 h 317"/>
                <a:gd name="T22" fmla="*/ 2147483647 w 769"/>
                <a:gd name="T23" fmla="*/ 2147483647 h 317"/>
                <a:gd name="T24" fmla="*/ 2147483647 w 769"/>
                <a:gd name="T25" fmla="*/ 2147483647 h 317"/>
                <a:gd name="T26" fmla="*/ 2147483647 w 769"/>
                <a:gd name="T27" fmla="*/ 2147483647 h 317"/>
                <a:gd name="T28" fmla="*/ 2147483647 w 769"/>
                <a:gd name="T29" fmla="*/ 2147483647 h 317"/>
                <a:gd name="T30" fmla="*/ 2147483647 w 769"/>
                <a:gd name="T31" fmla="*/ 2147483647 h 317"/>
                <a:gd name="T32" fmla="*/ 2147483647 w 769"/>
                <a:gd name="T33" fmla="*/ 2147483647 h 317"/>
                <a:gd name="T34" fmla="*/ 2147483647 w 769"/>
                <a:gd name="T35" fmla="*/ 2147483647 h 317"/>
                <a:gd name="T36" fmla="*/ 2147483647 w 769"/>
                <a:gd name="T37" fmla="*/ 2147483647 h 317"/>
                <a:gd name="T38" fmla="*/ 2147483647 w 769"/>
                <a:gd name="T39" fmla="*/ 2147483647 h 317"/>
                <a:gd name="T40" fmla="*/ 2147483647 w 769"/>
                <a:gd name="T41" fmla="*/ 2147483647 h 317"/>
                <a:gd name="T42" fmla="*/ 2147483647 w 769"/>
                <a:gd name="T43" fmla="*/ 2147483647 h 317"/>
                <a:gd name="T44" fmla="*/ 2147483647 w 769"/>
                <a:gd name="T45" fmla="*/ 2147483647 h 317"/>
                <a:gd name="T46" fmla="*/ 2147483647 w 769"/>
                <a:gd name="T47" fmla="*/ 2147483647 h 317"/>
                <a:gd name="T48" fmla="*/ 2147483647 w 769"/>
                <a:gd name="T49" fmla="*/ 2147483647 h 317"/>
                <a:gd name="T50" fmla="*/ 2147483647 w 769"/>
                <a:gd name="T51" fmla="*/ 2147483647 h 317"/>
                <a:gd name="T52" fmla="*/ 2147483647 w 769"/>
                <a:gd name="T53" fmla="*/ 2147483647 h 317"/>
                <a:gd name="T54" fmla="*/ 2147483647 w 769"/>
                <a:gd name="T55" fmla="*/ 2147483647 h 317"/>
                <a:gd name="T56" fmla="*/ 2147483647 w 769"/>
                <a:gd name="T57" fmla="*/ 2147483647 h 317"/>
                <a:gd name="T58" fmla="*/ 2147483647 w 769"/>
                <a:gd name="T59" fmla="*/ 2147483647 h 317"/>
                <a:gd name="T60" fmla="*/ 2147483647 w 769"/>
                <a:gd name="T61" fmla="*/ 2147483647 h 317"/>
                <a:gd name="T62" fmla="*/ 2147483647 w 769"/>
                <a:gd name="T63" fmla="*/ 2147483647 h 317"/>
                <a:gd name="T64" fmla="*/ 2147483647 w 769"/>
                <a:gd name="T65" fmla="*/ 2147483647 h 317"/>
                <a:gd name="T66" fmla="*/ 2147483647 w 769"/>
                <a:gd name="T67" fmla="*/ 2147483647 h 317"/>
                <a:gd name="T68" fmla="*/ 2147483647 w 769"/>
                <a:gd name="T69" fmla="*/ 2147483647 h 317"/>
                <a:gd name="T70" fmla="*/ 2147483647 w 769"/>
                <a:gd name="T71" fmla="*/ 2147483647 h 317"/>
                <a:gd name="T72" fmla="*/ 2147483647 w 769"/>
                <a:gd name="T73" fmla="*/ 2147483647 h 317"/>
                <a:gd name="T74" fmla="*/ 2147483647 w 769"/>
                <a:gd name="T75" fmla="*/ 2147483647 h 317"/>
                <a:gd name="T76" fmla="*/ 2147483647 w 769"/>
                <a:gd name="T77" fmla="*/ 2147483647 h 317"/>
                <a:gd name="T78" fmla="*/ 2147483647 w 769"/>
                <a:gd name="T79" fmla="*/ 2147483647 h 317"/>
                <a:gd name="T80" fmla="*/ 2147483647 w 769"/>
                <a:gd name="T81" fmla="*/ 2147483647 h 317"/>
                <a:gd name="T82" fmla="*/ 2147483647 w 769"/>
                <a:gd name="T83" fmla="*/ 2147483647 h 3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69" h="317">
                  <a:moveTo>
                    <a:pt x="0" y="317"/>
                  </a:moveTo>
                  <a:lnTo>
                    <a:pt x="140" y="317"/>
                  </a:lnTo>
                  <a:lnTo>
                    <a:pt x="140" y="233"/>
                  </a:lnTo>
                  <a:lnTo>
                    <a:pt x="145" y="229"/>
                  </a:lnTo>
                  <a:lnTo>
                    <a:pt x="145" y="84"/>
                  </a:lnTo>
                  <a:lnTo>
                    <a:pt x="149" y="79"/>
                  </a:lnTo>
                  <a:lnTo>
                    <a:pt x="149" y="24"/>
                  </a:lnTo>
                  <a:lnTo>
                    <a:pt x="154" y="19"/>
                  </a:lnTo>
                  <a:lnTo>
                    <a:pt x="154" y="5"/>
                  </a:lnTo>
                  <a:lnTo>
                    <a:pt x="159" y="0"/>
                  </a:lnTo>
                  <a:lnTo>
                    <a:pt x="163" y="5"/>
                  </a:lnTo>
                  <a:lnTo>
                    <a:pt x="168" y="5"/>
                  </a:lnTo>
                  <a:lnTo>
                    <a:pt x="173" y="5"/>
                  </a:lnTo>
                  <a:lnTo>
                    <a:pt x="177" y="5"/>
                  </a:lnTo>
                  <a:lnTo>
                    <a:pt x="182" y="10"/>
                  </a:lnTo>
                  <a:lnTo>
                    <a:pt x="187" y="10"/>
                  </a:lnTo>
                  <a:lnTo>
                    <a:pt x="191" y="10"/>
                  </a:lnTo>
                  <a:lnTo>
                    <a:pt x="196" y="10"/>
                  </a:lnTo>
                  <a:lnTo>
                    <a:pt x="201" y="14"/>
                  </a:lnTo>
                  <a:lnTo>
                    <a:pt x="205" y="14"/>
                  </a:lnTo>
                  <a:lnTo>
                    <a:pt x="210" y="14"/>
                  </a:lnTo>
                  <a:lnTo>
                    <a:pt x="215" y="14"/>
                  </a:lnTo>
                  <a:lnTo>
                    <a:pt x="219" y="19"/>
                  </a:lnTo>
                  <a:lnTo>
                    <a:pt x="224" y="19"/>
                  </a:lnTo>
                  <a:lnTo>
                    <a:pt x="228" y="19"/>
                  </a:lnTo>
                  <a:lnTo>
                    <a:pt x="233" y="19"/>
                  </a:lnTo>
                  <a:lnTo>
                    <a:pt x="238" y="24"/>
                  </a:lnTo>
                  <a:lnTo>
                    <a:pt x="242" y="24"/>
                  </a:lnTo>
                  <a:lnTo>
                    <a:pt x="247" y="24"/>
                  </a:lnTo>
                  <a:lnTo>
                    <a:pt x="252" y="24"/>
                  </a:lnTo>
                  <a:lnTo>
                    <a:pt x="256" y="28"/>
                  </a:lnTo>
                  <a:lnTo>
                    <a:pt x="261" y="28"/>
                  </a:lnTo>
                  <a:lnTo>
                    <a:pt x="266" y="28"/>
                  </a:lnTo>
                  <a:lnTo>
                    <a:pt x="270" y="28"/>
                  </a:lnTo>
                  <a:lnTo>
                    <a:pt x="275" y="33"/>
                  </a:lnTo>
                  <a:lnTo>
                    <a:pt x="280" y="33"/>
                  </a:lnTo>
                  <a:lnTo>
                    <a:pt x="284" y="33"/>
                  </a:lnTo>
                  <a:lnTo>
                    <a:pt x="289" y="33"/>
                  </a:lnTo>
                  <a:lnTo>
                    <a:pt x="294" y="38"/>
                  </a:lnTo>
                  <a:lnTo>
                    <a:pt x="298" y="38"/>
                  </a:lnTo>
                  <a:lnTo>
                    <a:pt x="303" y="38"/>
                  </a:lnTo>
                  <a:lnTo>
                    <a:pt x="308" y="38"/>
                  </a:lnTo>
                  <a:lnTo>
                    <a:pt x="312" y="42"/>
                  </a:lnTo>
                  <a:lnTo>
                    <a:pt x="317" y="42"/>
                  </a:lnTo>
                  <a:lnTo>
                    <a:pt x="322" y="42"/>
                  </a:lnTo>
                  <a:lnTo>
                    <a:pt x="326" y="42"/>
                  </a:lnTo>
                  <a:lnTo>
                    <a:pt x="331" y="47"/>
                  </a:lnTo>
                  <a:lnTo>
                    <a:pt x="336" y="47"/>
                  </a:lnTo>
                  <a:lnTo>
                    <a:pt x="340" y="47"/>
                  </a:lnTo>
                  <a:lnTo>
                    <a:pt x="345" y="47"/>
                  </a:lnTo>
                  <a:lnTo>
                    <a:pt x="350" y="52"/>
                  </a:lnTo>
                  <a:lnTo>
                    <a:pt x="354" y="52"/>
                  </a:lnTo>
                  <a:lnTo>
                    <a:pt x="359" y="52"/>
                  </a:lnTo>
                  <a:lnTo>
                    <a:pt x="364" y="52"/>
                  </a:lnTo>
                  <a:lnTo>
                    <a:pt x="368" y="52"/>
                  </a:lnTo>
                  <a:lnTo>
                    <a:pt x="373" y="56"/>
                  </a:lnTo>
                  <a:lnTo>
                    <a:pt x="378" y="56"/>
                  </a:lnTo>
                  <a:lnTo>
                    <a:pt x="382" y="56"/>
                  </a:lnTo>
                  <a:lnTo>
                    <a:pt x="387" y="56"/>
                  </a:lnTo>
                  <a:lnTo>
                    <a:pt x="391" y="61"/>
                  </a:lnTo>
                  <a:lnTo>
                    <a:pt x="396" y="61"/>
                  </a:lnTo>
                  <a:lnTo>
                    <a:pt x="401" y="61"/>
                  </a:lnTo>
                  <a:lnTo>
                    <a:pt x="405" y="61"/>
                  </a:lnTo>
                  <a:lnTo>
                    <a:pt x="410" y="66"/>
                  </a:lnTo>
                  <a:lnTo>
                    <a:pt x="415" y="66"/>
                  </a:lnTo>
                  <a:lnTo>
                    <a:pt x="419" y="66"/>
                  </a:lnTo>
                  <a:lnTo>
                    <a:pt x="424" y="66"/>
                  </a:lnTo>
                  <a:lnTo>
                    <a:pt x="429" y="66"/>
                  </a:lnTo>
                  <a:lnTo>
                    <a:pt x="433" y="70"/>
                  </a:lnTo>
                  <a:lnTo>
                    <a:pt x="438" y="70"/>
                  </a:lnTo>
                  <a:lnTo>
                    <a:pt x="443" y="70"/>
                  </a:lnTo>
                  <a:lnTo>
                    <a:pt x="447" y="70"/>
                  </a:lnTo>
                  <a:lnTo>
                    <a:pt x="452" y="75"/>
                  </a:lnTo>
                  <a:lnTo>
                    <a:pt x="457" y="75"/>
                  </a:lnTo>
                  <a:lnTo>
                    <a:pt x="461" y="75"/>
                  </a:lnTo>
                  <a:lnTo>
                    <a:pt x="466" y="75"/>
                  </a:lnTo>
                  <a:lnTo>
                    <a:pt x="471" y="79"/>
                  </a:lnTo>
                  <a:lnTo>
                    <a:pt x="475" y="79"/>
                  </a:lnTo>
                  <a:lnTo>
                    <a:pt x="480" y="79"/>
                  </a:lnTo>
                  <a:lnTo>
                    <a:pt x="485" y="79"/>
                  </a:lnTo>
                  <a:lnTo>
                    <a:pt x="489" y="84"/>
                  </a:lnTo>
                  <a:lnTo>
                    <a:pt x="494" y="84"/>
                  </a:lnTo>
                  <a:lnTo>
                    <a:pt x="499" y="84"/>
                  </a:lnTo>
                  <a:lnTo>
                    <a:pt x="503" y="84"/>
                  </a:lnTo>
                  <a:lnTo>
                    <a:pt x="508" y="89"/>
                  </a:lnTo>
                  <a:lnTo>
                    <a:pt x="513" y="89"/>
                  </a:lnTo>
                  <a:lnTo>
                    <a:pt x="517" y="89"/>
                  </a:lnTo>
                  <a:lnTo>
                    <a:pt x="522" y="89"/>
                  </a:lnTo>
                  <a:lnTo>
                    <a:pt x="527" y="89"/>
                  </a:lnTo>
                  <a:lnTo>
                    <a:pt x="531" y="93"/>
                  </a:lnTo>
                  <a:lnTo>
                    <a:pt x="536" y="93"/>
                  </a:lnTo>
                  <a:lnTo>
                    <a:pt x="541" y="93"/>
                  </a:lnTo>
                  <a:lnTo>
                    <a:pt x="545" y="93"/>
                  </a:lnTo>
                  <a:lnTo>
                    <a:pt x="550" y="93"/>
                  </a:lnTo>
                  <a:lnTo>
                    <a:pt x="554" y="98"/>
                  </a:lnTo>
                  <a:lnTo>
                    <a:pt x="559" y="98"/>
                  </a:lnTo>
                  <a:lnTo>
                    <a:pt x="564" y="98"/>
                  </a:lnTo>
                  <a:lnTo>
                    <a:pt x="568" y="98"/>
                  </a:lnTo>
                  <a:lnTo>
                    <a:pt x="578" y="103"/>
                  </a:lnTo>
                  <a:lnTo>
                    <a:pt x="582" y="103"/>
                  </a:lnTo>
                  <a:lnTo>
                    <a:pt x="587" y="103"/>
                  </a:lnTo>
                  <a:lnTo>
                    <a:pt x="592" y="103"/>
                  </a:lnTo>
                  <a:lnTo>
                    <a:pt x="596" y="107"/>
                  </a:lnTo>
                  <a:lnTo>
                    <a:pt x="601" y="107"/>
                  </a:lnTo>
                  <a:lnTo>
                    <a:pt x="606" y="107"/>
                  </a:lnTo>
                  <a:lnTo>
                    <a:pt x="610" y="107"/>
                  </a:lnTo>
                  <a:lnTo>
                    <a:pt x="620" y="112"/>
                  </a:lnTo>
                  <a:lnTo>
                    <a:pt x="624" y="112"/>
                  </a:lnTo>
                  <a:lnTo>
                    <a:pt x="629" y="112"/>
                  </a:lnTo>
                  <a:lnTo>
                    <a:pt x="634" y="112"/>
                  </a:lnTo>
                  <a:lnTo>
                    <a:pt x="638" y="117"/>
                  </a:lnTo>
                  <a:lnTo>
                    <a:pt x="648" y="117"/>
                  </a:lnTo>
                  <a:lnTo>
                    <a:pt x="652" y="117"/>
                  </a:lnTo>
                  <a:lnTo>
                    <a:pt x="662" y="121"/>
                  </a:lnTo>
                  <a:lnTo>
                    <a:pt x="666" y="121"/>
                  </a:lnTo>
                  <a:lnTo>
                    <a:pt x="676" y="121"/>
                  </a:lnTo>
                  <a:lnTo>
                    <a:pt x="680" y="126"/>
                  </a:lnTo>
                  <a:lnTo>
                    <a:pt x="690" y="126"/>
                  </a:lnTo>
                  <a:lnTo>
                    <a:pt x="699" y="126"/>
                  </a:lnTo>
                  <a:lnTo>
                    <a:pt x="704" y="131"/>
                  </a:lnTo>
                  <a:lnTo>
                    <a:pt x="713" y="131"/>
                  </a:lnTo>
                  <a:lnTo>
                    <a:pt x="722" y="131"/>
                  </a:lnTo>
                  <a:lnTo>
                    <a:pt x="727" y="135"/>
                  </a:lnTo>
                  <a:lnTo>
                    <a:pt x="736" y="135"/>
                  </a:lnTo>
                  <a:lnTo>
                    <a:pt x="745" y="135"/>
                  </a:lnTo>
                  <a:lnTo>
                    <a:pt x="750" y="140"/>
                  </a:lnTo>
                  <a:lnTo>
                    <a:pt x="759" y="140"/>
                  </a:lnTo>
                  <a:lnTo>
                    <a:pt x="769" y="14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90" name="Freeform 87"/>
            <p:cNvSpPr>
              <a:spLocks/>
            </p:cNvSpPr>
            <p:nvPr/>
          </p:nvSpPr>
          <p:spPr bwMode="auto">
            <a:xfrm>
              <a:off x="2452807" y="2633398"/>
              <a:ext cx="1714332" cy="214292"/>
            </a:xfrm>
            <a:custGeom>
              <a:avLst/>
              <a:gdLst>
                <a:gd name="T0" fmla="*/ 2147483647 w 1080"/>
                <a:gd name="T1" fmla="*/ 2147483647 h 135"/>
                <a:gd name="T2" fmla="*/ 2147483647 w 1080"/>
                <a:gd name="T3" fmla="*/ 2147483647 h 135"/>
                <a:gd name="T4" fmla="*/ 2147483647 w 1080"/>
                <a:gd name="T5" fmla="*/ 2147483647 h 135"/>
                <a:gd name="T6" fmla="*/ 2147483647 w 1080"/>
                <a:gd name="T7" fmla="*/ 2147483647 h 135"/>
                <a:gd name="T8" fmla="*/ 2147483647 w 1080"/>
                <a:gd name="T9" fmla="*/ 2147483647 h 135"/>
                <a:gd name="T10" fmla="*/ 2147483647 w 1080"/>
                <a:gd name="T11" fmla="*/ 2147483647 h 135"/>
                <a:gd name="T12" fmla="*/ 2147483647 w 1080"/>
                <a:gd name="T13" fmla="*/ 2147483647 h 135"/>
                <a:gd name="T14" fmla="*/ 2147483647 w 1080"/>
                <a:gd name="T15" fmla="*/ 2147483647 h 135"/>
                <a:gd name="T16" fmla="*/ 2147483647 w 1080"/>
                <a:gd name="T17" fmla="*/ 2147483647 h 135"/>
                <a:gd name="T18" fmla="*/ 2147483647 w 1080"/>
                <a:gd name="T19" fmla="*/ 2147483647 h 135"/>
                <a:gd name="T20" fmla="*/ 2147483647 w 1080"/>
                <a:gd name="T21" fmla="*/ 2147483647 h 135"/>
                <a:gd name="T22" fmla="*/ 2147483647 w 1080"/>
                <a:gd name="T23" fmla="*/ 2147483647 h 135"/>
                <a:gd name="T24" fmla="*/ 2147483647 w 1080"/>
                <a:gd name="T25" fmla="*/ 2147483647 h 135"/>
                <a:gd name="T26" fmla="*/ 2147483647 w 1080"/>
                <a:gd name="T27" fmla="*/ 2147483647 h 135"/>
                <a:gd name="T28" fmla="*/ 2147483647 w 1080"/>
                <a:gd name="T29" fmla="*/ 2147483647 h 135"/>
                <a:gd name="T30" fmla="*/ 2147483647 w 1080"/>
                <a:gd name="T31" fmla="*/ 2147483647 h 135"/>
                <a:gd name="T32" fmla="*/ 2147483647 w 1080"/>
                <a:gd name="T33" fmla="*/ 2147483647 h 135"/>
                <a:gd name="T34" fmla="*/ 2147483647 w 1080"/>
                <a:gd name="T35" fmla="*/ 2147483647 h 135"/>
                <a:gd name="T36" fmla="*/ 2147483647 w 1080"/>
                <a:gd name="T37" fmla="*/ 2147483647 h 135"/>
                <a:gd name="T38" fmla="*/ 2147483647 w 1080"/>
                <a:gd name="T39" fmla="*/ 2147483647 h 135"/>
                <a:gd name="T40" fmla="*/ 2147483647 w 1080"/>
                <a:gd name="T41" fmla="*/ 2147483647 h 135"/>
                <a:gd name="T42" fmla="*/ 2147483647 w 1080"/>
                <a:gd name="T43" fmla="*/ 2147483647 h 135"/>
                <a:gd name="T44" fmla="*/ 2147483647 w 1080"/>
                <a:gd name="T45" fmla="*/ 2147483647 h 135"/>
                <a:gd name="T46" fmla="*/ 2147483647 w 1080"/>
                <a:gd name="T47" fmla="*/ 2147483647 h 135"/>
                <a:gd name="T48" fmla="*/ 2147483647 w 1080"/>
                <a:gd name="T49" fmla="*/ 2147483647 h 135"/>
                <a:gd name="T50" fmla="*/ 2147483647 w 1080"/>
                <a:gd name="T51" fmla="*/ 2147483647 h 135"/>
                <a:gd name="T52" fmla="*/ 2147483647 w 1080"/>
                <a:gd name="T53" fmla="*/ 2147483647 h 135"/>
                <a:gd name="T54" fmla="*/ 2147483647 w 1080"/>
                <a:gd name="T55" fmla="*/ 2147483647 h 135"/>
                <a:gd name="T56" fmla="*/ 2147483647 w 1080"/>
                <a:gd name="T57" fmla="*/ 2147483647 h 135"/>
                <a:gd name="T58" fmla="*/ 2147483647 w 1080"/>
                <a:gd name="T59" fmla="*/ 2147483647 h 135"/>
                <a:gd name="T60" fmla="*/ 2147483647 w 1080"/>
                <a:gd name="T61" fmla="*/ 2147483647 h 135"/>
                <a:gd name="T62" fmla="*/ 2147483647 w 1080"/>
                <a:gd name="T63" fmla="*/ 2147483647 h 135"/>
                <a:gd name="T64" fmla="*/ 2147483647 w 1080"/>
                <a:gd name="T65" fmla="*/ 2147483647 h 135"/>
                <a:gd name="T66" fmla="*/ 2147483647 w 1080"/>
                <a:gd name="T67" fmla="*/ 2147483647 h 135"/>
                <a:gd name="T68" fmla="*/ 2147483647 w 1080"/>
                <a:gd name="T69" fmla="*/ 2147483647 h 135"/>
                <a:gd name="T70" fmla="*/ 2147483647 w 1080"/>
                <a:gd name="T71" fmla="*/ 2147483647 h 135"/>
                <a:gd name="T72" fmla="*/ 2147483647 w 1080"/>
                <a:gd name="T73" fmla="*/ 2147483647 h 135"/>
                <a:gd name="T74" fmla="*/ 2147483647 w 1080"/>
                <a:gd name="T75" fmla="*/ 2147483647 h 135"/>
                <a:gd name="T76" fmla="*/ 2147483647 w 1080"/>
                <a:gd name="T77" fmla="*/ 2147483647 h 135"/>
                <a:gd name="T78" fmla="*/ 2147483647 w 1080"/>
                <a:gd name="T79" fmla="*/ 2147483647 h 135"/>
                <a:gd name="T80" fmla="*/ 2147483647 w 1080"/>
                <a:gd name="T81" fmla="*/ 2147483647 h 135"/>
                <a:gd name="T82" fmla="*/ 2147483647 w 1080"/>
                <a:gd name="T83" fmla="*/ 2147483647 h 135"/>
                <a:gd name="T84" fmla="*/ 2147483647 w 1080"/>
                <a:gd name="T85" fmla="*/ 2147483647 h 135"/>
                <a:gd name="T86" fmla="*/ 2147483647 w 1080"/>
                <a:gd name="T87" fmla="*/ 2147483647 h 135"/>
                <a:gd name="T88" fmla="*/ 2147483647 w 1080"/>
                <a:gd name="T89" fmla="*/ 2147483647 h 135"/>
                <a:gd name="T90" fmla="*/ 2147483647 w 1080"/>
                <a:gd name="T91" fmla="*/ 2147483647 h 135"/>
                <a:gd name="T92" fmla="*/ 2147483647 w 1080"/>
                <a:gd name="T93" fmla="*/ 2147483647 h 135"/>
                <a:gd name="T94" fmla="*/ 2147483647 w 1080"/>
                <a:gd name="T95" fmla="*/ 2147483647 h 135"/>
                <a:gd name="T96" fmla="*/ 2147483647 w 1080"/>
                <a:gd name="T97" fmla="*/ 2147483647 h 135"/>
                <a:gd name="T98" fmla="*/ 2147483647 w 1080"/>
                <a:gd name="T99" fmla="*/ 2147483647 h 135"/>
                <a:gd name="T100" fmla="*/ 2147483647 w 1080"/>
                <a:gd name="T101" fmla="*/ 2147483647 h 135"/>
                <a:gd name="T102" fmla="*/ 2147483647 w 1080"/>
                <a:gd name="T103" fmla="*/ 2147483647 h 135"/>
                <a:gd name="T104" fmla="*/ 2147483647 w 1080"/>
                <a:gd name="T105" fmla="*/ 2147483647 h 135"/>
                <a:gd name="T106" fmla="*/ 2147483647 w 1080"/>
                <a:gd name="T107" fmla="*/ 2147483647 h 135"/>
                <a:gd name="T108" fmla="*/ 2147483647 w 1080"/>
                <a:gd name="T109" fmla="*/ 2147483647 h 135"/>
                <a:gd name="T110" fmla="*/ 2147483647 w 1080"/>
                <a:gd name="T111" fmla="*/ 2147483647 h 135"/>
                <a:gd name="T112" fmla="*/ 2147483647 w 1080"/>
                <a:gd name="T113" fmla="*/ 2147483647 h 135"/>
                <a:gd name="T114" fmla="*/ 2147483647 w 1080"/>
                <a:gd name="T115" fmla="*/ 2147483647 h 135"/>
                <a:gd name="T116" fmla="*/ 2147483647 w 1080"/>
                <a:gd name="T117" fmla="*/ 2147483647 h 135"/>
                <a:gd name="T118" fmla="*/ 2147483647 w 1080"/>
                <a:gd name="T119" fmla="*/ 2147483647 h 135"/>
                <a:gd name="T120" fmla="*/ 2147483647 w 1080"/>
                <a:gd name="T121" fmla="*/ 2147483647 h 135"/>
                <a:gd name="T122" fmla="*/ 2147483647 w 1080"/>
                <a:gd name="T123" fmla="*/ 2147483647 h 1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080" h="135">
                  <a:moveTo>
                    <a:pt x="0" y="0"/>
                  </a:moveTo>
                  <a:lnTo>
                    <a:pt x="4" y="5"/>
                  </a:lnTo>
                  <a:lnTo>
                    <a:pt x="14" y="5"/>
                  </a:lnTo>
                  <a:lnTo>
                    <a:pt x="23" y="5"/>
                  </a:lnTo>
                  <a:lnTo>
                    <a:pt x="28" y="9"/>
                  </a:lnTo>
                  <a:lnTo>
                    <a:pt x="37" y="9"/>
                  </a:lnTo>
                  <a:lnTo>
                    <a:pt x="46" y="9"/>
                  </a:lnTo>
                  <a:lnTo>
                    <a:pt x="51" y="14"/>
                  </a:lnTo>
                  <a:lnTo>
                    <a:pt x="60" y="14"/>
                  </a:lnTo>
                  <a:lnTo>
                    <a:pt x="70" y="14"/>
                  </a:lnTo>
                  <a:lnTo>
                    <a:pt x="79" y="19"/>
                  </a:lnTo>
                  <a:lnTo>
                    <a:pt x="84" y="19"/>
                  </a:lnTo>
                  <a:lnTo>
                    <a:pt x="93" y="19"/>
                  </a:lnTo>
                  <a:lnTo>
                    <a:pt x="102" y="23"/>
                  </a:lnTo>
                  <a:lnTo>
                    <a:pt x="107" y="23"/>
                  </a:lnTo>
                  <a:lnTo>
                    <a:pt x="116" y="23"/>
                  </a:lnTo>
                  <a:lnTo>
                    <a:pt x="125" y="28"/>
                  </a:lnTo>
                  <a:lnTo>
                    <a:pt x="135" y="28"/>
                  </a:lnTo>
                  <a:lnTo>
                    <a:pt x="139" y="28"/>
                  </a:lnTo>
                  <a:lnTo>
                    <a:pt x="149" y="33"/>
                  </a:lnTo>
                  <a:lnTo>
                    <a:pt x="158" y="33"/>
                  </a:lnTo>
                  <a:lnTo>
                    <a:pt x="163" y="33"/>
                  </a:lnTo>
                  <a:lnTo>
                    <a:pt x="172" y="33"/>
                  </a:lnTo>
                  <a:lnTo>
                    <a:pt x="181" y="37"/>
                  </a:lnTo>
                  <a:lnTo>
                    <a:pt x="191" y="37"/>
                  </a:lnTo>
                  <a:lnTo>
                    <a:pt x="195" y="37"/>
                  </a:lnTo>
                  <a:lnTo>
                    <a:pt x="205" y="42"/>
                  </a:lnTo>
                  <a:lnTo>
                    <a:pt x="214" y="42"/>
                  </a:lnTo>
                  <a:lnTo>
                    <a:pt x="219" y="42"/>
                  </a:lnTo>
                  <a:lnTo>
                    <a:pt x="228" y="42"/>
                  </a:lnTo>
                  <a:lnTo>
                    <a:pt x="237" y="47"/>
                  </a:lnTo>
                  <a:lnTo>
                    <a:pt x="247" y="47"/>
                  </a:lnTo>
                  <a:lnTo>
                    <a:pt x="251" y="47"/>
                  </a:lnTo>
                  <a:lnTo>
                    <a:pt x="261" y="51"/>
                  </a:lnTo>
                  <a:lnTo>
                    <a:pt x="270" y="51"/>
                  </a:lnTo>
                  <a:lnTo>
                    <a:pt x="279" y="51"/>
                  </a:lnTo>
                  <a:lnTo>
                    <a:pt x="284" y="51"/>
                  </a:lnTo>
                  <a:lnTo>
                    <a:pt x="293" y="56"/>
                  </a:lnTo>
                  <a:lnTo>
                    <a:pt x="302" y="56"/>
                  </a:lnTo>
                  <a:lnTo>
                    <a:pt x="312" y="56"/>
                  </a:lnTo>
                  <a:lnTo>
                    <a:pt x="316" y="56"/>
                  </a:lnTo>
                  <a:lnTo>
                    <a:pt x="326" y="61"/>
                  </a:lnTo>
                  <a:lnTo>
                    <a:pt x="335" y="61"/>
                  </a:lnTo>
                  <a:lnTo>
                    <a:pt x="344" y="61"/>
                  </a:lnTo>
                  <a:lnTo>
                    <a:pt x="349" y="65"/>
                  </a:lnTo>
                  <a:lnTo>
                    <a:pt x="358" y="65"/>
                  </a:lnTo>
                  <a:lnTo>
                    <a:pt x="368" y="65"/>
                  </a:lnTo>
                  <a:lnTo>
                    <a:pt x="377" y="65"/>
                  </a:lnTo>
                  <a:lnTo>
                    <a:pt x="386" y="70"/>
                  </a:lnTo>
                  <a:lnTo>
                    <a:pt x="391" y="70"/>
                  </a:lnTo>
                  <a:lnTo>
                    <a:pt x="400" y="70"/>
                  </a:lnTo>
                  <a:lnTo>
                    <a:pt x="410" y="70"/>
                  </a:lnTo>
                  <a:lnTo>
                    <a:pt x="419" y="75"/>
                  </a:lnTo>
                  <a:lnTo>
                    <a:pt x="428" y="75"/>
                  </a:lnTo>
                  <a:lnTo>
                    <a:pt x="437" y="75"/>
                  </a:lnTo>
                  <a:lnTo>
                    <a:pt x="442" y="75"/>
                  </a:lnTo>
                  <a:lnTo>
                    <a:pt x="451" y="79"/>
                  </a:lnTo>
                  <a:lnTo>
                    <a:pt x="461" y="79"/>
                  </a:lnTo>
                  <a:lnTo>
                    <a:pt x="470" y="79"/>
                  </a:lnTo>
                  <a:lnTo>
                    <a:pt x="479" y="79"/>
                  </a:lnTo>
                  <a:lnTo>
                    <a:pt x="489" y="79"/>
                  </a:lnTo>
                  <a:lnTo>
                    <a:pt x="493" y="84"/>
                  </a:lnTo>
                  <a:lnTo>
                    <a:pt x="503" y="84"/>
                  </a:lnTo>
                  <a:lnTo>
                    <a:pt x="512" y="84"/>
                  </a:lnTo>
                  <a:lnTo>
                    <a:pt x="521" y="84"/>
                  </a:lnTo>
                  <a:lnTo>
                    <a:pt x="531" y="89"/>
                  </a:lnTo>
                  <a:lnTo>
                    <a:pt x="540" y="89"/>
                  </a:lnTo>
                  <a:lnTo>
                    <a:pt x="549" y="89"/>
                  </a:lnTo>
                  <a:lnTo>
                    <a:pt x="559" y="89"/>
                  </a:lnTo>
                  <a:lnTo>
                    <a:pt x="568" y="93"/>
                  </a:lnTo>
                  <a:lnTo>
                    <a:pt x="577" y="93"/>
                  </a:lnTo>
                  <a:lnTo>
                    <a:pt x="582" y="93"/>
                  </a:lnTo>
                  <a:lnTo>
                    <a:pt x="591" y="93"/>
                  </a:lnTo>
                  <a:lnTo>
                    <a:pt x="600" y="93"/>
                  </a:lnTo>
                  <a:lnTo>
                    <a:pt x="610" y="98"/>
                  </a:lnTo>
                  <a:lnTo>
                    <a:pt x="619" y="98"/>
                  </a:lnTo>
                  <a:lnTo>
                    <a:pt x="628" y="98"/>
                  </a:lnTo>
                  <a:lnTo>
                    <a:pt x="638" y="98"/>
                  </a:lnTo>
                  <a:lnTo>
                    <a:pt x="647" y="98"/>
                  </a:lnTo>
                  <a:lnTo>
                    <a:pt x="656" y="102"/>
                  </a:lnTo>
                  <a:lnTo>
                    <a:pt x="666" y="102"/>
                  </a:lnTo>
                  <a:lnTo>
                    <a:pt x="675" y="102"/>
                  </a:lnTo>
                  <a:lnTo>
                    <a:pt x="684" y="102"/>
                  </a:lnTo>
                  <a:lnTo>
                    <a:pt x="694" y="102"/>
                  </a:lnTo>
                  <a:lnTo>
                    <a:pt x="703" y="107"/>
                  </a:lnTo>
                  <a:lnTo>
                    <a:pt x="712" y="107"/>
                  </a:lnTo>
                  <a:lnTo>
                    <a:pt x="722" y="107"/>
                  </a:lnTo>
                  <a:lnTo>
                    <a:pt x="731" y="107"/>
                  </a:lnTo>
                  <a:lnTo>
                    <a:pt x="740" y="107"/>
                  </a:lnTo>
                  <a:lnTo>
                    <a:pt x="749" y="112"/>
                  </a:lnTo>
                  <a:lnTo>
                    <a:pt x="759" y="112"/>
                  </a:lnTo>
                  <a:lnTo>
                    <a:pt x="768" y="112"/>
                  </a:lnTo>
                  <a:lnTo>
                    <a:pt x="777" y="112"/>
                  </a:lnTo>
                  <a:lnTo>
                    <a:pt x="787" y="112"/>
                  </a:lnTo>
                  <a:lnTo>
                    <a:pt x="801" y="116"/>
                  </a:lnTo>
                  <a:lnTo>
                    <a:pt x="810" y="116"/>
                  </a:lnTo>
                  <a:lnTo>
                    <a:pt x="819" y="116"/>
                  </a:lnTo>
                  <a:lnTo>
                    <a:pt x="829" y="116"/>
                  </a:lnTo>
                  <a:lnTo>
                    <a:pt x="838" y="116"/>
                  </a:lnTo>
                  <a:lnTo>
                    <a:pt x="847" y="116"/>
                  </a:lnTo>
                  <a:lnTo>
                    <a:pt x="857" y="121"/>
                  </a:lnTo>
                  <a:lnTo>
                    <a:pt x="866" y="121"/>
                  </a:lnTo>
                  <a:lnTo>
                    <a:pt x="875" y="121"/>
                  </a:lnTo>
                  <a:lnTo>
                    <a:pt x="885" y="121"/>
                  </a:lnTo>
                  <a:lnTo>
                    <a:pt x="894" y="121"/>
                  </a:lnTo>
                  <a:lnTo>
                    <a:pt x="908" y="121"/>
                  </a:lnTo>
                  <a:lnTo>
                    <a:pt x="917" y="126"/>
                  </a:lnTo>
                  <a:lnTo>
                    <a:pt x="926" y="126"/>
                  </a:lnTo>
                  <a:lnTo>
                    <a:pt x="936" y="126"/>
                  </a:lnTo>
                  <a:lnTo>
                    <a:pt x="945" y="126"/>
                  </a:lnTo>
                  <a:lnTo>
                    <a:pt x="954" y="126"/>
                  </a:lnTo>
                  <a:lnTo>
                    <a:pt x="964" y="126"/>
                  </a:lnTo>
                  <a:lnTo>
                    <a:pt x="973" y="126"/>
                  </a:lnTo>
                  <a:lnTo>
                    <a:pt x="987" y="130"/>
                  </a:lnTo>
                  <a:lnTo>
                    <a:pt x="996" y="130"/>
                  </a:lnTo>
                  <a:lnTo>
                    <a:pt x="1006" y="130"/>
                  </a:lnTo>
                  <a:lnTo>
                    <a:pt x="1015" y="130"/>
                  </a:lnTo>
                  <a:lnTo>
                    <a:pt x="1024" y="130"/>
                  </a:lnTo>
                  <a:lnTo>
                    <a:pt x="1038" y="130"/>
                  </a:lnTo>
                  <a:lnTo>
                    <a:pt x="1048" y="130"/>
                  </a:lnTo>
                  <a:lnTo>
                    <a:pt x="1057" y="135"/>
                  </a:lnTo>
                  <a:lnTo>
                    <a:pt x="1066" y="135"/>
                  </a:lnTo>
                  <a:lnTo>
                    <a:pt x="1075" y="135"/>
                  </a:lnTo>
                  <a:lnTo>
                    <a:pt x="1080" y="135"/>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19" name="Group 618"/>
          <p:cNvGrpSpPr>
            <a:grpSpLocks/>
          </p:cNvGrpSpPr>
          <p:nvPr/>
        </p:nvGrpSpPr>
        <p:grpSpPr bwMode="auto">
          <a:xfrm>
            <a:off x="5751513" y="1143000"/>
            <a:ext cx="3030537" cy="1938338"/>
            <a:chOff x="5773659" y="855641"/>
            <a:chExt cx="3030213" cy="1938130"/>
          </a:xfrm>
        </p:grpSpPr>
        <p:sp>
          <p:nvSpPr>
            <p:cNvPr id="16487" name="Freeform 87"/>
            <p:cNvSpPr>
              <a:spLocks/>
            </p:cNvSpPr>
            <p:nvPr/>
          </p:nvSpPr>
          <p:spPr bwMode="auto">
            <a:xfrm>
              <a:off x="5773659" y="855641"/>
              <a:ext cx="1233355" cy="1176211"/>
            </a:xfrm>
            <a:custGeom>
              <a:avLst/>
              <a:gdLst>
                <a:gd name="T0" fmla="*/ 2147483647 w 777"/>
                <a:gd name="T1" fmla="*/ 2147483647 h 741"/>
                <a:gd name="T2" fmla="*/ 2147483647 w 777"/>
                <a:gd name="T3" fmla="*/ 2147483647 h 741"/>
                <a:gd name="T4" fmla="*/ 2147483647 w 777"/>
                <a:gd name="T5" fmla="*/ 2147483647 h 741"/>
                <a:gd name="T6" fmla="*/ 2147483647 w 777"/>
                <a:gd name="T7" fmla="*/ 2147483647 h 741"/>
                <a:gd name="T8" fmla="*/ 2147483647 w 777"/>
                <a:gd name="T9" fmla="*/ 2147483647 h 741"/>
                <a:gd name="T10" fmla="*/ 2147483647 w 777"/>
                <a:gd name="T11" fmla="*/ 2147483647 h 741"/>
                <a:gd name="T12" fmla="*/ 2147483647 w 777"/>
                <a:gd name="T13" fmla="*/ 2147483647 h 741"/>
                <a:gd name="T14" fmla="*/ 2147483647 w 777"/>
                <a:gd name="T15" fmla="*/ 2147483647 h 741"/>
                <a:gd name="T16" fmla="*/ 2147483647 w 777"/>
                <a:gd name="T17" fmla="*/ 2147483647 h 741"/>
                <a:gd name="T18" fmla="*/ 2147483647 w 777"/>
                <a:gd name="T19" fmla="*/ 2147483647 h 741"/>
                <a:gd name="T20" fmla="*/ 2147483647 w 777"/>
                <a:gd name="T21" fmla="*/ 2147483647 h 741"/>
                <a:gd name="T22" fmla="*/ 2147483647 w 777"/>
                <a:gd name="T23" fmla="*/ 2147483647 h 741"/>
                <a:gd name="T24" fmla="*/ 2147483647 w 777"/>
                <a:gd name="T25" fmla="*/ 2147483647 h 741"/>
                <a:gd name="T26" fmla="*/ 2147483647 w 777"/>
                <a:gd name="T27" fmla="*/ 2147483647 h 741"/>
                <a:gd name="T28" fmla="*/ 2147483647 w 777"/>
                <a:gd name="T29" fmla="*/ 2147483647 h 741"/>
                <a:gd name="T30" fmla="*/ 2147483647 w 777"/>
                <a:gd name="T31" fmla="*/ 2147483647 h 741"/>
                <a:gd name="T32" fmla="*/ 2147483647 w 777"/>
                <a:gd name="T33" fmla="*/ 2147483647 h 741"/>
                <a:gd name="T34" fmla="*/ 2147483647 w 777"/>
                <a:gd name="T35" fmla="*/ 2147483647 h 741"/>
                <a:gd name="T36" fmla="*/ 2147483647 w 777"/>
                <a:gd name="T37" fmla="*/ 2147483647 h 741"/>
                <a:gd name="T38" fmla="*/ 2147483647 w 777"/>
                <a:gd name="T39" fmla="*/ 2147483647 h 741"/>
                <a:gd name="T40" fmla="*/ 2147483647 w 777"/>
                <a:gd name="T41" fmla="*/ 2147483647 h 741"/>
                <a:gd name="T42" fmla="*/ 2147483647 w 777"/>
                <a:gd name="T43" fmla="*/ 2147483647 h 741"/>
                <a:gd name="T44" fmla="*/ 2147483647 w 777"/>
                <a:gd name="T45" fmla="*/ 2147483647 h 741"/>
                <a:gd name="T46" fmla="*/ 2147483647 w 777"/>
                <a:gd name="T47" fmla="*/ 2147483647 h 741"/>
                <a:gd name="T48" fmla="*/ 2147483647 w 777"/>
                <a:gd name="T49" fmla="*/ 2147483647 h 741"/>
                <a:gd name="T50" fmla="*/ 2147483647 w 777"/>
                <a:gd name="T51" fmla="*/ 2147483647 h 741"/>
                <a:gd name="T52" fmla="*/ 2147483647 w 777"/>
                <a:gd name="T53" fmla="*/ 2147483647 h 741"/>
                <a:gd name="T54" fmla="*/ 2147483647 w 777"/>
                <a:gd name="T55" fmla="*/ 2147483647 h 741"/>
                <a:gd name="T56" fmla="*/ 2147483647 w 777"/>
                <a:gd name="T57" fmla="*/ 2147483647 h 741"/>
                <a:gd name="T58" fmla="*/ 2147483647 w 777"/>
                <a:gd name="T59" fmla="*/ 2147483647 h 741"/>
                <a:gd name="T60" fmla="*/ 2147483647 w 777"/>
                <a:gd name="T61" fmla="*/ 2147483647 h 741"/>
                <a:gd name="T62" fmla="*/ 2147483647 w 777"/>
                <a:gd name="T63" fmla="*/ 2147483647 h 741"/>
                <a:gd name="T64" fmla="*/ 2147483647 w 777"/>
                <a:gd name="T65" fmla="*/ 2147483647 h 741"/>
                <a:gd name="T66" fmla="*/ 2147483647 w 777"/>
                <a:gd name="T67" fmla="*/ 2147483647 h 741"/>
                <a:gd name="T68" fmla="*/ 2147483647 w 777"/>
                <a:gd name="T69" fmla="*/ 2147483647 h 741"/>
                <a:gd name="T70" fmla="*/ 2147483647 w 777"/>
                <a:gd name="T71" fmla="*/ 2147483647 h 741"/>
                <a:gd name="T72" fmla="*/ 2147483647 w 777"/>
                <a:gd name="T73" fmla="*/ 2147483647 h 741"/>
                <a:gd name="T74" fmla="*/ 2147483647 w 777"/>
                <a:gd name="T75" fmla="*/ 2147483647 h 741"/>
                <a:gd name="T76" fmla="*/ 2147483647 w 777"/>
                <a:gd name="T77" fmla="*/ 2147483647 h 741"/>
                <a:gd name="T78" fmla="*/ 2147483647 w 777"/>
                <a:gd name="T79" fmla="*/ 2147483647 h 741"/>
                <a:gd name="T80" fmla="*/ 2147483647 w 777"/>
                <a:gd name="T81" fmla="*/ 2147483647 h 741"/>
                <a:gd name="T82" fmla="*/ 2147483647 w 777"/>
                <a:gd name="T83" fmla="*/ 2147483647 h 7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7" h="741">
                  <a:moveTo>
                    <a:pt x="0" y="0"/>
                  </a:moveTo>
                  <a:lnTo>
                    <a:pt x="149" y="5"/>
                  </a:lnTo>
                  <a:lnTo>
                    <a:pt x="149" y="19"/>
                  </a:lnTo>
                  <a:lnTo>
                    <a:pt x="158" y="28"/>
                  </a:lnTo>
                  <a:lnTo>
                    <a:pt x="158" y="38"/>
                  </a:lnTo>
                  <a:lnTo>
                    <a:pt x="167" y="47"/>
                  </a:lnTo>
                  <a:lnTo>
                    <a:pt x="167" y="56"/>
                  </a:lnTo>
                  <a:lnTo>
                    <a:pt x="172" y="61"/>
                  </a:lnTo>
                  <a:lnTo>
                    <a:pt x="181" y="70"/>
                  </a:lnTo>
                  <a:lnTo>
                    <a:pt x="181" y="80"/>
                  </a:lnTo>
                  <a:lnTo>
                    <a:pt x="186" y="84"/>
                  </a:lnTo>
                  <a:lnTo>
                    <a:pt x="195" y="94"/>
                  </a:lnTo>
                  <a:lnTo>
                    <a:pt x="195" y="98"/>
                  </a:lnTo>
                  <a:lnTo>
                    <a:pt x="205" y="108"/>
                  </a:lnTo>
                  <a:lnTo>
                    <a:pt x="205" y="112"/>
                  </a:lnTo>
                  <a:lnTo>
                    <a:pt x="214" y="122"/>
                  </a:lnTo>
                  <a:lnTo>
                    <a:pt x="214" y="126"/>
                  </a:lnTo>
                  <a:lnTo>
                    <a:pt x="223" y="135"/>
                  </a:lnTo>
                  <a:lnTo>
                    <a:pt x="223" y="140"/>
                  </a:lnTo>
                  <a:lnTo>
                    <a:pt x="233" y="149"/>
                  </a:lnTo>
                  <a:lnTo>
                    <a:pt x="233" y="154"/>
                  </a:lnTo>
                  <a:lnTo>
                    <a:pt x="242" y="163"/>
                  </a:lnTo>
                  <a:lnTo>
                    <a:pt x="242" y="168"/>
                  </a:lnTo>
                  <a:lnTo>
                    <a:pt x="247" y="173"/>
                  </a:lnTo>
                  <a:lnTo>
                    <a:pt x="256" y="182"/>
                  </a:lnTo>
                  <a:lnTo>
                    <a:pt x="256" y="187"/>
                  </a:lnTo>
                  <a:lnTo>
                    <a:pt x="261" y="191"/>
                  </a:lnTo>
                  <a:lnTo>
                    <a:pt x="270" y="201"/>
                  </a:lnTo>
                  <a:lnTo>
                    <a:pt x="270" y="205"/>
                  </a:lnTo>
                  <a:lnTo>
                    <a:pt x="279" y="215"/>
                  </a:lnTo>
                  <a:lnTo>
                    <a:pt x="279" y="219"/>
                  </a:lnTo>
                  <a:lnTo>
                    <a:pt x="284" y="224"/>
                  </a:lnTo>
                  <a:lnTo>
                    <a:pt x="293" y="233"/>
                  </a:lnTo>
                  <a:lnTo>
                    <a:pt x="293" y="238"/>
                  </a:lnTo>
                  <a:lnTo>
                    <a:pt x="298" y="243"/>
                  </a:lnTo>
                  <a:lnTo>
                    <a:pt x="302" y="247"/>
                  </a:lnTo>
                  <a:lnTo>
                    <a:pt x="312" y="257"/>
                  </a:lnTo>
                  <a:lnTo>
                    <a:pt x="312" y="261"/>
                  </a:lnTo>
                  <a:lnTo>
                    <a:pt x="316" y="266"/>
                  </a:lnTo>
                  <a:lnTo>
                    <a:pt x="326" y="275"/>
                  </a:lnTo>
                  <a:lnTo>
                    <a:pt x="326" y="280"/>
                  </a:lnTo>
                  <a:lnTo>
                    <a:pt x="330" y="285"/>
                  </a:lnTo>
                  <a:lnTo>
                    <a:pt x="340" y="294"/>
                  </a:lnTo>
                  <a:lnTo>
                    <a:pt x="340" y="298"/>
                  </a:lnTo>
                  <a:lnTo>
                    <a:pt x="344" y="303"/>
                  </a:lnTo>
                  <a:lnTo>
                    <a:pt x="349" y="308"/>
                  </a:lnTo>
                  <a:lnTo>
                    <a:pt x="354" y="312"/>
                  </a:lnTo>
                  <a:lnTo>
                    <a:pt x="363" y="322"/>
                  </a:lnTo>
                  <a:lnTo>
                    <a:pt x="363" y="326"/>
                  </a:lnTo>
                  <a:lnTo>
                    <a:pt x="368" y="331"/>
                  </a:lnTo>
                  <a:lnTo>
                    <a:pt x="377" y="340"/>
                  </a:lnTo>
                  <a:lnTo>
                    <a:pt x="377" y="345"/>
                  </a:lnTo>
                  <a:lnTo>
                    <a:pt x="382" y="350"/>
                  </a:lnTo>
                  <a:lnTo>
                    <a:pt x="386" y="354"/>
                  </a:lnTo>
                  <a:lnTo>
                    <a:pt x="396" y="364"/>
                  </a:lnTo>
                  <a:lnTo>
                    <a:pt x="391" y="364"/>
                  </a:lnTo>
                  <a:lnTo>
                    <a:pt x="396" y="364"/>
                  </a:lnTo>
                  <a:lnTo>
                    <a:pt x="405" y="373"/>
                  </a:lnTo>
                  <a:lnTo>
                    <a:pt x="405" y="378"/>
                  </a:lnTo>
                  <a:lnTo>
                    <a:pt x="410" y="382"/>
                  </a:lnTo>
                  <a:lnTo>
                    <a:pt x="414" y="387"/>
                  </a:lnTo>
                  <a:lnTo>
                    <a:pt x="419" y="392"/>
                  </a:lnTo>
                  <a:lnTo>
                    <a:pt x="428" y="401"/>
                  </a:lnTo>
                  <a:lnTo>
                    <a:pt x="428" y="406"/>
                  </a:lnTo>
                  <a:lnTo>
                    <a:pt x="433" y="410"/>
                  </a:lnTo>
                  <a:lnTo>
                    <a:pt x="438" y="415"/>
                  </a:lnTo>
                  <a:lnTo>
                    <a:pt x="442" y="420"/>
                  </a:lnTo>
                  <a:lnTo>
                    <a:pt x="447" y="424"/>
                  </a:lnTo>
                  <a:lnTo>
                    <a:pt x="451" y="429"/>
                  </a:lnTo>
                  <a:lnTo>
                    <a:pt x="456" y="434"/>
                  </a:lnTo>
                  <a:lnTo>
                    <a:pt x="465" y="443"/>
                  </a:lnTo>
                  <a:lnTo>
                    <a:pt x="465" y="447"/>
                  </a:lnTo>
                  <a:lnTo>
                    <a:pt x="470" y="452"/>
                  </a:lnTo>
                  <a:lnTo>
                    <a:pt x="475" y="457"/>
                  </a:lnTo>
                  <a:lnTo>
                    <a:pt x="484" y="466"/>
                  </a:lnTo>
                  <a:lnTo>
                    <a:pt x="479" y="466"/>
                  </a:lnTo>
                  <a:lnTo>
                    <a:pt x="484" y="466"/>
                  </a:lnTo>
                  <a:lnTo>
                    <a:pt x="489" y="471"/>
                  </a:lnTo>
                  <a:lnTo>
                    <a:pt x="498" y="480"/>
                  </a:lnTo>
                  <a:lnTo>
                    <a:pt x="498" y="485"/>
                  </a:lnTo>
                  <a:lnTo>
                    <a:pt x="503" y="489"/>
                  </a:lnTo>
                  <a:lnTo>
                    <a:pt x="507" y="494"/>
                  </a:lnTo>
                  <a:lnTo>
                    <a:pt x="512" y="499"/>
                  </a:lnTo>
                  <a:lnTo>
                    <a:pt x="517" y="503"/>
                  </a:lnTo>
                  <a:lnTo>
                    <a:pt x="521" y="508"/>
                  </a:lnTo>
                  <a:lnTo>
                    <a:pt x="526" y="513"/>
                  </a:lnTo>
                  <a:lnTo>
                    <a:pt x="531" y="517"/>
                  </a:lnTo>
                  <a:lnTo>
                    <a:pt x="535" y="522"/>
                  </a:lnTo>
                  <a:lnTo>
                    <a:pt x="540" y="527"/>
                  </a:lnTo>
                  <a:lnTo>
                    <a:pt x="545" y="531"/>
                  </a:lnTo>
                  <a:lnTo>
                    <a:pt x="549" y="536"/>
                  </a:lnTo>
                  <a:lnTo>
                    <a:pt x="554" y="541"/>
                  </a:lnTo>
                  <a:lnTo>
                    <a:pt x="559" y="545"/>
                  </a:lnTo>
                  <a:lnTo>
                    <a:pt x="563" y="550"/>
                  </a:lnTo>
                  <a:lnTo>
                    <a:pt x="563" y="555"/>
                  </a:lnTo>
                  <a:lnTo>
                    <a:pt x="568" y="559"/>
                  </a:lnTo>
                  <a:lnTo>
                    <a:pt x="573" y="559"/>
                  </a:lnTo>
                  <a:lnTo>
                    <a:pt x="577" y="564"/>
                  </a:lnTo>
                  <a:lnTo>
                    <a:pt x="582" y="573"/>
                  </a:lnTo>
                  <a:lnTo>
                    <a:pt x="591" y="578"/>
                  </a:lnTo>
                  <a:lnTo>
                    <a:pt x="596" y="583"/>
                  </a:lnTo>
                  <a:lnTo>
                    <a:pt x="601" y="587"/>
                  </a:lnTo>
                  <a:lnTo>
                    <a:pt x="605" y="592"/>
                  </a:lnTo>
                  <a:lnTo>
                    <a:pt x="610" y="597"/>
                  </a:lnTo>
                  <a:lnTo>
                    <a:pt x="614" y="601"/>
                  </a:lnTo>
                  <a:lnTo>
                    <a:pt x="619" y="606"/>
                  </a:lnTo>
                  <a:lnTo>
                    <a:pt x="628" y="610"/>
                  </a:lnTo>
                  <a:lnTo>
                    <a:pt x="633" y="615"/>
                  </a:lnTo>
                  <a:lnTo>
                    <a:pt x="638" y="624"/>
                  </a:lnTo>
                  <a:lnTo>
                    <a:pt x="642" y="629"/>
                  </a:lnTo>
                  <a:lnTo>
                    <a:pt x="647" y="634"/>
                  </a:lnTo>
                  <a:lnTo>
                    <a:pt x="652" y="638"/>
                  </a:lnTo>
                  <a:lnTo>
                    <a:pt x="661" y="643"/>
                  </a:lnTo>
                  <a:lnTo>
                    <a:pt x="670" y="652"/>
                  </a:lnTo>
                  <a:lnTo>
                    <a:pt x="675" y="657"/>
                  </a:lnTo>
                  <a:lnTo>
                    <a:pt x="684" y="662"/>
                  </a:lnTo>
                  <a:lnTo>
                    <a:pt x="689" y="671"/>
                  </a:lnTo>
                  <a:lnTo>
                    <a:pt x="698" y="676"/>
                  </a:lnTo>
                  <a:lnTo>
                    <a:pt x="703" y="680"/>
                  </a:lnTo>
                  <a:lnTo>
                    <a:pt x="712" y="690"/>
                  </a:lnTo>
                  <a:lnTo>
                    <a:pt x="717" y="694"/>
                  </a:lnTo>
                  <a:lnTo>
                    <a:pt x="726" y="704"/>
                  </a:lnTo>
                  <a:lnTo>
                    <a:pt x="736" y="708"/>
                  </a:lnTo>
                  <a:lnTo>
                    <a:pt x="745" y="718"/>
                  </a:lnTo>
                  <a:lnTo>
                    <a:pt x="750" y="722"/>
                  </a:lnTo>
                  <a:lnTo>
                    <a:pt x="759" y="727"/>
                  </a:lnTo>
                  <a:lnTo>
                    <a:pt x="768" y="736"/>
                  </a:lnTo>
                  <a:lnTo>
                    <a:pt x="777" y="741"/>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88" name="Freeform 88"/>
            <p:cNvSpPr>
              <a:spLocks/>
            </p:cNvSpPr>
            <p:nvPr/>
          </p:nvSpPr>
          <p:spPr bwMode="auto">
            <a:xfrm>
              <a:off x="7007014" y="2031853"/>
              <a:ext cx="1796858" cy="761918"/>
            </a:xfrm>
            <a:custGeom>
              <a:avLst/>
              <a:gdLst>
                <a:gd name="T0" fmla="*/ 2147483647 w 1132"/>
                <a:gd name="T1" fmla="*/ 2147483647 h 480"/>
                <a:gd name="T2" fmla="*/ 2147483647 w 1132"/>
                <a:gd name="T3" fmla="*/ 2147483647 h 480"/>
                <a:gd name="T4" fmla="*/ 2147483647 w 1132"/>
                <a:gd name="T5" fmla="*/ 2147483647 h 480"/>
                <a:gd name="T6" fmla="*/ 2147483647 w 1132"/>
                <a:gd name="T7" fmla="*/ 2147483647 h 480"/>
                <a:gd name="T8" fmla="*/ 2147483647 w 1132"/>
                <a:gd name="T9" fmla="*/ 2147483647 h 480"/>
                <a:gd name="T10" fmla="*/ 2147483647 w 1132"/>
                <a:gd name="T11" fmla="*/ 2147483647 h 480"/>
                <a:gd name="T12" fmla="*/ 2147483647 w 1132"/>
                <a:gd name="T13" fmla="*/ 2147483647 h 480"/>
                <a:gd name="T14" fmla="*/ 2147483647 w 1132"/>
                <a:gd name="T15" fmla="*/ 2147483647 h 480"/>
                <a:gd name="T16" fmla="*/ 2147483647 w 1132"/>
                <a:gd name="T17" fmla="*/ 2147483647 h 480"/>
                <a:gd name="T18" fmla="*/ 2147483647 w 1132"/>
                <a:gd name="T19" fmla="*/ 2147483647 h 480"/>
                <a:gd name="T20" fmla="*/ 2147483647 w 1132"/>
                <a:gd name="T21" fmla="*/ 2147483647 h 480"/>
                <a:gd name="T22" fmla="*/ 2147483647 w 1132"/>
                <a:gd name="T23" fmla="*/ 2147483647 h 480"/>
                <a:gd name="T24" fmla="*/ 2147483647 w 1132"/>
                <a:gd name="T25" fmla="*/ 2147483647 h 480"/>
                <a:gd name="T26" fmla="*/ 2147483647 w 1132"/>
                <a:gd name="T27" fmla="*/ 2147483647 h 480"/>
                <a:gd name="T28" fmla="*/ 2147483647 w 1132"/>
                <a:gd name="T29" fmla="*/ 2147483647 h 480"/>
                <a:gd name="T30" fmla="*/ 2147483647 w 1132"/>
                <a:gd name="T31" fmla="*/ 2147483647 h 480"/>
                <a:gd name="T32" fmla="*/ 2147483647 w 1132"/>
                <a:gd name="T33" fmla="*/ 2147483647 h 480"/>
                <a:gd name="T34" fmla="*/ 2147483647 w 1132"/>
                <a:gd name="T35" fmla="*/ 2147483647 h 480"/>
                <a:gd name="T36" fmla="*/ 2147483647 w 1132"/>
                <a:gd name="T37" fmla="*/ 2147483647 h 480"/>
                <a:gd name="T38" fmla="*/ 2147483647 w 1132"/>
                <a:gd name="T39" fmla="*/ 2147483647 h 480"/>
                <a:gd name="T40" fmla="*/ 2147483647 w 1132"/>
                <a:gd name="T41" fmla="*/ 2147483647 h 480"/>
                <a:gd name="T42" fmla="*/ 2147483647 w 1132"/>
                <a:gd name="T43" fmla="*/ 2147483647 h 480"/>
                <a:gd name="T44" fmla="*/ 2147483647 w 1132"/>
                <a:gd name="T45" fmla="*/ 2147483647 h 480"/>
                <a:gd name="T46" fmla="*/ 2147483647 w 1132"/>
                <a:gd name="T47" fmla="*/ 2147483647 h 480"/>
                <a:gd name="T48" fmla="*/ 2147483647 w 1132"/>
                <a:gd name="T49" fmla="*/ 2147483647 h 480"/>
                <a:gd name="T50" fmla="*/ 2147483647 w 1132"/>
                <a:gd name="T51" fmla="*/ 2147483647 h 480"/>
                <a:gd name="T52" fmla="*/ 2147483647 w 1132"/>
                <a:gd name="T53" fmla="*/ 2147483647 h 480"/>
                <a:gd name="T54" fmla="*/ 2147483647 w 1132"/>
                <a:gd name="T55" fmla="*/ 2147483647 h 480"/>
                <a:gd name="T56" fmla="*/ 2147483647 w 1132"/>
                <a:gd name="T57" fmla="*/ 2147483647 h 480"/>
                <a:gd name="T58" fmla="*/ 2147483647 w 1132"/>
                <a:gd name="T59" fmla="*/ 2147483647 h 480"/>
                <a:gd name="T60" fmla="*/ 2147483647 w 1132"/>
                <a:gd name="T61" fmla="*/ 2147483647 h 480"/>
                <a:gd name="T62" fmla="*/ 2147483647 w 1132"/>
                <a:gd name="T63" fmla="*/ 2147483647 h 480"/>
                <a:gd name="T64" fmla="*/ 2147483647 w 1132"/>
                <a:gd name="T65" fmla="*/ 2147483647 h 480"/>
                <a:gd name="T66" fmla="*/ 2147483647 w 1132"/>
                <a:gd name="T67" fmla="*/ 2147483647 h 480"/>
                <a:gd name="T68" fmla="*/ 2147483647 w 1132"/>
                <a:gd name="T69" fmla="*/ 2147483647 h 480"/>
                <a:gd name="T70" fmla="*/ 2147483647 w 1132"/>
                <a:gd name="T71" fmla="*/ 2147483647 h 480"/>
                <a:gd name="T72" fmla="*/ 2147483647 w 1132"/>
                <a:gd name="T73" fmla="*/ 2147483647 h 480"/>
                <a:gd name="T74" fmla="*/ 2147483647 w 1132"/>
                <a:gd name="T75" fmla="*/ 2147483647 h 480"/>
                <a:gd name="T76" fmla="*/ 2147483647 w 1132"/>
                <a:gd name="T77" fmla="*/ 2147483647 h 480"/>
                <a:gd name="T78" fmla="*/ 2147483647 w 1132"/>
                <a:gd name="T79" fmla="*/ 2147483647 h 480"/>
                <a:gd name="T80" fmla="*/ 2147483647 w 1132"/>
                <a:gd name="T81" fmla="*/ 2147483647 h 480"/>
                <a:gd name="T82" fmla="*/ 2147483647 w 1132"/>
                <a:gd name="T83" fmla="*/ 2147483647 h 480"/>
                <a:gd name="T84" fmla="*/ 2147483647 w 1132"/>
                <a:gd name="T85" fmla="*/ 2147483647 h 480"/>
                <a:gd name="T86" fmla="*/ 2147483647 w 1132"/>
                <a:gd name="T87" fmla="*/ 2147483647 h 480"/>
                <a:gd name="T88" fmla="*/ 2147483647 w 1132"/>
                <a:gd name="T89" fmla="*/ 2147483647 h 480"/>
                <a:gd name="T90" fmla="*/ 2147483647 w 1132"/>
                <a:gd name="T91" fmla="*/ 2147483647 h 480"/>
                <a:gd name="T92" fmla="*/ 2147483647 w 1132"/>
                <a:gd name="T93" fmla="*/ 2147483647 h 480"/>
                <a:gd name="T94" fmla="*/ 2147483647 w 1132"/>
                <a:gd name="T95" fmla="*/ 2147483647 h 480"/>
                <a:gd name="T96" fmla="*/ 2147483647 w 1132"/>
                <a:gd name="T97" fmla="*/ 2147483647 h 480"/>
                <a:gd name="T98" fmla="*/ 2147483647 w 1132"/>
                <a:gd name="T99" fmla="*/ 2147483647 h 480"/>
                <a:gd name="T100" fmla="*/ 2147483647 w 1132"/>
                <a:gd name="T101" fmla="*/ 2147483647 h 480"/>
                <a:gd name="T102" fmla="*/ 2147483647 w 1132"/>
                <a:gd name="T103" fmla="*/ 2147483647 h 480"/>
                <a:gd name="T104" fmla="*/ 2147483647 w 1132"/>
                <a:gd name="T105" fmla="*/ 2147483647 h 480"/>
                <a:gd name="T106" fmla="*/ 2147483647 w 1132"/>
                <a:gd name="T107" fmla="*/ 2147483647 h 480"/>
                <a:gd name="T108" fmla="*/ 2147483647 w 1132"/>
                <a:gd name="T109" fmla="*/ 2147483647 h 480"/>
                <a:gd name="T110" fmla="*/ 2147483647 w 1132"/>
                <a:gd name="T111" fmla="*/ 2147483647 h 480"/>
                <a:gd name="T112" fmla="*/ 2147483647 w 1132"/>
                <a:gd name="T113" fmla="*/ 2147483647 h 480"/>
                <a:gd name="T114" fmla="*/ 2147483647 w 1132"/>
                <a:gd name="T115" fmla="*/ 2147483647 h 480"/>
                <a:gd name="T116" fmla="*/ 2147483647 w 1132"/>
                <a:gd name="T117" fmla="*/ 2147483647 h 480"/>
                <a:gd name="T118" fmla="*/ 2147483647 w 1132"/>
                <a:gd name="T119" fmla="*/ 2147483647 h 480"/>
                <a:gd name="T120" fmla="*/ 2147483647 w 1132"/>
                <a:gd name="T121" fmla="*/ 2147483647 h 480"/>
                <a:gd name="T122" fmla="*/ 2147483647 w 1132"/>
                <a:gd name="T123" fmla="*/ 2147483647 h 480"/>
                <a:gd name="T124" fmla="*/ 2147483647 w 1132"/>
                <a:gd name="T125" fmla="*/ 2147483647 h 48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132" h="480">
                  <a:moveTo>
                    <a:pt x="0" y="0"/>
                  </a:moveTo>
                  <a:lnTo>
                    <a:pt x="5" y="9"/>
                  </a:lnTo>
                  <a:lnTo>
                    <a:pt x="14" y="14"/>
                  </a:lnTo>
                  <a:lnTo>
                    <a:pt x="24" y="19"/>
                  </a:lnTo>
                  <a:lnTo>
                    <a:pt x="28" y="28"/>
                  </a:lnTo>
                  <a:lnTo>
                    <a:pt x="38" y="32"/>
                  </a:lnTo>
                  <a:lnTo>
                    <a:pt x="47" y="37"/>
                  </a:lnTo>
                  <a:lnTo>
                    <a:pt x="56" y="46"/>
                  </a:lnTo>
                  <a:lnTo>
                    <a:pt x="66" y="51"/>
                  </a:lnTo>
                  <a:lnTo>
                    <a:pt x="70" y="56"/>
                  </a:lnTo>
                  <a:lnTo>
                    <a:pt x="80" y="60"/>
                  </a:lnTo>
                  <a:lnTo>
                    <a:pt x="89" y="70"/>
                  </a:lnTo>
                  <a:lnTo>
                    <a:pt x="98" y="74"/>
                  </a:lnTo>
                  <a:lnTo>
                    <a:pt x="103" y="79"/>
                  </a:lnTo>
                  <a:lnTo>
                    <a:pt x="112" y="84"/>
                  </a:lnTo>
                  <a:lnTo>
                    <a:pt x="122" y="93"/>
                  </a:lnTo>
                  <a:lnTo>
                    <a:pt x="131" y="98"/>
                  </a:lnTo>
                  <a:lnTo>
                    <a:pt x="136" y="102"/>
                  </a:lnTo>
                  <a:lnTo>
                    <a:pt x="145" y="107"/>
                  </a:lnTo>
                  <a:lnTo>
                    <a:pt x="154" y="112"/>
                  </a:lnTo>
                  <a:lnTo>
                    <a:pt x="163" y="121"/>
                  </a:lnTo>
                  <a:lnTo>
                    <a:pt x="168" y="126"/>
                  </a:lnTo>
                  <a:lnTo>
                    <a:pt x="177" y="130"/>
                  </a:lnTo>
                  <a:lnTo>
                    <a:pt x="187" y="135"/>
                  </a:lnTo>
                  <a:lnTo>
                    <a:pt x="196" y="140"/>
                  </a:lnTo>
                  <a:lnTo>
                    <a:pt x="205" y="144"/>
                  </a:lnTo>
                  <a:lnTo>
                    <a:pt x="210" y="149"/>
                  </a:lnTo>
                  <a:lnTo>
                    <a:pt x="219" y="154"/>
                  </a:lnTo>
                  <a:lnTo>
                    <a:pt x="229" y="158"/>
                  </a:lnTo>
                  <a:lnTo>
                    <a:pt x="238" y="168"/>
                  </a:lnTo>
                  <a:lnTo>
                    <a:pt x="243" y="172"/>
                  </a:lnTo>
                  <a:lnTo>
                    <a:pt x="252" y="177"/>
                  </a:lnTo>
                  <a:lnTo>
                    <a:pt x="261" y="182"/>
                  </a:lnTo>
                  <a:lnTo>
                    <a:pt x="271" y="186"/>
                  </a:lnTo>
                  <a:lnTo>
                    <a:pt x="280" y="191"/>
                  </a:lnTo>
                  <a:lnTo>
                    <a:pt x="285" y="195"/>
                  </a:lnTo>
                  <a:lnTo>
                    <a:pt x="294" y="200"/>
                  </a:lnTo>
                  <a:lnTo>
                    <a:pt x="303" y="205"/>
                  </a:lnTo>
                  <a:lnTo>
                    <a:pt x="313" y="209"/>
                  </a:lnTo>
                  <a:lnTo>
                    <a:pt x="322" y="214"/>
                  </a:lnTo>
                  <a:lnTo>
                    <a:pt x="326" y="219"/>
                  </a:lnTo>
                  <a:lnTo>
                    <a:pt x="336" y="223"/>
                  </a:lnTo>
                  <a:lnTo>
                    <a:pt x="345" y="228"/>
                  </a:lnTo>
                  <a:lnTo>
                    <a:pt x="354" y="233"/>
                  </a:lnTo>
                  <a:lnTo>
                    <a:pt x="364" y="233"/>
                  </a:lnTo>
                  <a:lnTo>
                    <a:pt x="373" y="237"/>
                  </a:lnTo>
                  <a:lnTo>
                    <a:pt x="378" y="242"/>
                  </a:lnTo>
                  <a:lnTo>
                    <a:pt x="387" y="247"/>
                  </a:lnTo>
                  <a:lnTo>
                    <a:pt x="396" y="251"/>
                  </a:lnTo>
                  <a:lnTo>
                    <a:pt x="406" y="256"/>
                  </a:lnTo>
                  <a:lnTo>
                    <a:pt x="415" y="261"/>
                  </a:lnTo>
                  <a:lnTo>
                    <a:pt x="424" y="265"/>
                  </a:lnTo>
                  <a:lnTo>
                    <a:pt x="429" y="270"/>
                  </a:lnTo>
                  <a:lnTo>
                    <a:pt x="438" y="275"/>
                  </a:lnTo>
                  <a:lnTo>
                    <a:pt x="448" y="275"/>
                  </a:lnTo>
                  <a:lnTo>
                    <a:pt x="457" y="279"/>
                  </a:lnTo>
                  <a:lnTo>
                    <a:pt x="466" y="284"/>
                  </a:lnTo>
                  <a:lnTo>
                    <a:pt x="475" y="289"/>
                  </a:lnTo>
                  <a:lnTo>
                    <a:pt x="485" y="293"/>
                  </a:lnTo>
                  <a:lnTo>
                    <a:pt x="494" y="298"/>
                  </a:lnTo>
                  <a:lnTo>
                    <a:pt x="503" y="298"/>
                  </a:lnTo>
                  <a:lnTo>
                    <a:pt x="513" y="303"/>
                  </a:lnTo>
                  <a:lnTo>
                    <a:pt x="517" y="307"/>
                  </a:lnTo>
                  <a:lnTo>
                    <a:pt x="527" y="312"/>
                  </a:lnTo>
                  <a:lnTo>
                    <a:pt x="536" y="317"/>
                  </a:lnTo>
                  <a:lnTo>
                    <a:pt x="545" y="317"/>
                  </a:lnTo>
                  <a:lnTo>
                    <a:pt x="555" y="321"/>
                  </a:lnTo>
                  <a:lnTo>
                    <a:pt x="564" y="326"/>
                  </a:lnTo>
                  <a:lnTo>
                    <a:pt x="573" y="331"/>
                  </a:lnTo>
                  <a:lnTo>
                    <a:pt x="583" y="331"/>
                  </a:lnTo>
                  <a:lnTo>
                    <a:pt x="592" y="335"/>
                  </a:lnTo>
                  <a:lnTo>
                    <a:pt x="601" y="340"/>
                  </a:lnTo>
                  <a:lnTo>
                    <a:pt x="611" y="345"/>
                  </a:lnTo>
                  <a:lnTo>
                    <a:pt x="620" y="345"/>
                  </a:lnTo>
                  <a:lnTo>
                    <a:pt x="629" y="349"/>
                  </a:lnTo>
                  <a:lnTo>
                    <a:pt x="638" y="354"/>
                  </a:lnTo>
                  <a:lnTo>
                    <a:pt x="648" y="354"/>
                  </a:lnTo>
                  <a:lnTo>
                    <a:pt x="657" y="358"/>
                  </a:lnTo>
                  <a:lnTo>
                    <a:pt x="666" y="363"/>
                  </a:lnTo>
                  <a:lnTo>
                    <a:pt x="676" y="368"/>
                  </a:lnTo>
                  <a:lnTo>
                    <a:pt x="685" y="368"/>
                  </a:lnTo>
                  <a:lnTo>
                    <a:pt x="694" y="372"/>
                  </a:lnTo>
                  <a:lnTo>
                    <a:pt x="704" y="377"/>
                  </a:lnTo>
                  <a:lnTo>
                    <a:pt x="713" y="377"/>
                  </a:lnTo>
                  <a:lnTo>
                    <a:pt x="722" y="382"/>
                  </a:lnTo>
                  <a:lnTo>
                    <a:pt x="732" y="382"/>
                  </a:lnTo>
                  <a:lnTo>
                    <a:pt x="741" y="386"/>
                  </a:lnTo>
                  <a:lnTo>
                    <a:pt x="755" y="391"/>
                  </a:lnTo>
                  <a:lnTo>
                    <a:pt x="764" y="391"/>
                  </a:lnTo>
                  <a:lnTo>
                    <a:pt x="774" y="396"/>
                  </a:lnTo>
                  <a:lnTo>
                    <a:pt x="783" y="400"/>
                  </a:lnTo>
                  <a:lnTo>
                    <a:pt x="792" y="400"/>
                  </a:lnTo>
                  <a:lnTo>
                    <a:pt x="801" y="405"/>
                  </a:lnTo>
                  <a:lnTo>
                    <a:pt x="811" y="405"/>
                  </a:lnTo>
                  <a:lnTo>
                    <a:pt x="820" y="410"/>
                  </a:lnTo>
                  <a:lnTo>
                    <a:pt x="829" y="414"/>
                  </a:lnTo>
                  <a:lnTo>
                    <a:pt x="843" y="414"/>
                  </a:lnTo>
                  <a:lnTo>
                    <a:pt x="853" y="419"/>
                  </a:lnTo>
                  <a:lnTo>
                    <a:pt x="862" y="419"/>
                  </a:lnTo>
                  <a:lnTo>
                    <a:pt x="871" y="424"/>
                  </a:lnTo>
                  <a:lnTo>
                    <a:pt x="881" y="424"/>
                  </a:lnTo>
                  <a:lnTo>
                    <a:pt x="890" y="428"/>
                  </a:lnTo>
                  <a:lnTo>
                    <a:pt x="899" y="428"/>
                  </a:lnTo>
                  <a:lnTo>
                    <a:pt x="913" y="433"/>
                  </a:lnTo>
                  <a:lnTo>
                    <a:pt x="923" y="438"/>
                  </a:lnTo>
                  <a:lnTo>
                    <a:pt x="932" y="438"/>
                  </a:lnTo>
                  <a:lnTo>
                    <a:pt x="941" y="442"/>
                  </a:lnTo>
                  <a:lnTo>
                    <a:pt x="951" y="442"/>
                  </a:lnTo>
                  <a:lnTo>
                    <a:pt x="964" y="447"/>
                  </a:lnTo>
                  <a:lnTo>
                    <a:pt x="974" y="447"/>
                  </a:lnTo>
                  <a:lnTo>
                    <a:pt x="983" y="452"/>
                  </a:lnTo>
                  <a:lnTo>
                    <a:pt x="992" y="452"/>
                  </a:lnTo>
                  <a:lnTo>
                    <a:pt x="1002" y="452"/>
                  </a:lnTo>
                  <a:lnTo>
                    <a:pt x="1016" y="456"/>
                  </a:lnTo>
                  <a:lnTo>
                    <a:pt x="1025" y="456"/>
                  </a:lnTo>
                  <a:lnTo>
                    <a:pt x="1034" y="461"/>
                  </a:lnTo>
                  <a:lnTo>
                    <a:pt x="1044" y="461"/>
                  </a:lnTo>
                  <a:lnTo>
                    <a:pt x="1053" y="466"/>
                  </a:lnTo>
                  <a:lnTo>
                    <a:pt x="1067" y="466"/>
                  </a:lnTo>
                  <a:lnTo>
                    <a:pt x="1076" y="470"/>
                  </a:lnTo>
                  <a:lnTo>
                    <a:pt x="1086" y="470"/>
                  </a:lnTo>
                  <a:lnTo>
                    <a:pt x="1095" y="475"/>
                  </a:lnTo>
                  <a:lnTo>
                    <a:pt x="1109" y="475"/>
                  </a:lnTo>
                  <a:lnTo>
                    <a:pt x="1118" y="475"/>
                  </a:lnTo>
                  <a:lnTo>
                    <a:pt x="1127" y="480"/>
                  </a:lnTo>
                  <a:lnTo>
                    <a:pt x="1132" y="48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483" name="Rectangle 7"/>
          <p:cNvSpPr>
            <a:spLocks noChangeArrowheads="1"/>
          </p:cNvSpPr>
          <p:nvPr/>
        </p:nvSpPr>
        <p:spPr bwMode="auto">
          <a:xfrm>
            <a:off x="215900" y="-26988"/>
            <a:ext cx="8677275" cy="61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400" b="1"/>
              <a:t>Effects of Decreasing CO</a:t>
            </a:r>
            <a:r>
              <a:rPr lang="en-US" sz="3400" b="1" baseline="-25000"/>
              <a:t>2</a:t>
            </a:r>
            <a:r>
              <a:rPr lang="en-US" sz="3400" b="1"/>
              <a:t> Membrane Permeability</a:t>
            </a:r>
            <a:endParaRPr lang="en-US" sz="3400" b="1" baseline="-25000"/>
          </a:p>
        </p:txBody>
      </p:sp>
      <p:grpSp>
        <p:nvGrpSpPr>
          <p:cNvPr id="16484" name="Group 6"/>
          <p:cNvGrpSpPr>
            <a:grpSpLocks/>
          </p:cNvGrpSpPr>
          <p:nvPr/>
        </p:nvGrpSpPr>
        <p:grpSpPr bwMode="auto">
          <a:xfrm>
            <a:off x="2284413" y="584200"/>
            <a:ext cx="4565650" cy="0"/>
            <a:chOff x="0" y="672"/>
            <a:chExt cx="2876" cy="0"/>
          </a:xfrm>
        </p:grpSpPr>
        <p:sp>
          <p:nvSpPr>
            <p:cNvPr id="16485"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6"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03"/>
                                        </p:tgtEl>
                                        <p:attrNameLst>
                                          <p:attrName>style.visibility</p:attrName>
                                        </p:attrNameLst>
                                      </p:cBhvr>
                                      <p:to>
                                        <p:strVal val="visible"/>
                                      </p:to>
                                    </p:set>
                                    <p:animEffect transition="in" filter="fade">
                                      <p:cBhvr>
                                        <p:cTn id="7" dur="500"/>
                                        <p:tgtEl>
                                          <p:spTgt spid="25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525"/>
                                        </p:tgtEl>
                                        <p:attrNameLst>
                                          <p:attrName>style.visibility</p:attrName>
                                        </p:attrNameLst>
                                      </p:cBhvr>
                                      <p:to>
                                        <p:strVal val="visible"/>
                                      </p:to>
                                    </p:set>
                                    <p:animEffect transition="in" filter="wipe(left)">
                                      <p:cBhvr>
                                        <p:cTn id="16" dur="500"/>
                                        <p:tgtEl>
                                          <p:spTgt spid="5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34"/>
                                        </p:tgtEl>
                                        <p:attrNameLst>
                                          <p:attrName>style.visibility</p:attrName>
                                        </p:attrNameLst>
                                      </p:cBhvr>
                                      <p:to>
                                        <p:strVal val="visible"/>
                                      </p:to>
                                    </p:set>
                                    <p:animEffect transition="in" filter="fade">
                                      <p:cBhvr>
                                        <p:cTn id="21" dur="500"/>
                                        <p:tgtEl>
                                          <p:spTgt spid="223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530"/>
                                        </p:tgtEl>
                                        <p:attrNameLst>
                                          <p:attrName>style.visibility</p:attrName>
                                        </p:attrNameLst>
                                      </p:cBhvr>
                                      <p:to>
                                        <p:strVal val="visible"/>
                                      </p:to>
                                    </p:set>
                                    <p:animEffect transition="in" filter="wipe(left)">
                                      <p:cBhvr>
                                        <p:cTn id="26" dur="500"/>
                                        <p:tgtEl>
                                          <p:spTgt spid="53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66"/>
                                        </p:tgtEl>
                                        <p:attrNameLst>
                                          <p:attrName>style.visibility</p:attrName>
                                        </p:attrNameLst>
                                      </p:cBhvr>
                                      <p:to>
                                        <p:strVal val="visible"/>
                                      </p:to>
                                    </p:set>
                                    <p:animEffect transition="in" filter="fade">
                                      <p:cBhvr>
                                        <p:cTn id="31" dur="500"/>
                                        <p:tgtEl>
                                          <p:spTgt spid="206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par>
                          <p:cTn id="37" fill="hold" nodeType="afterGroup">
                            <p:stCondLst>
                              <p:cond delay="500"/>
                            </p:stCondLst>
                            <p:childTnLst>
                              <p:par>
                                <p:cTn id="38" presetID="22" presetClass="entr" presetSubtype="8" fill="hold" nodeType="afterEffect">
                                  <p:stCondLst>
                                    <p:cond delay="0"/>
                                  </p:stCondLst>
                                  <p:childTnLst>
                                    <p:set>
                                      <p:cBhvr>
                                        <p:cTn id="39" dur="1" fill="hold">
                                          <p:stCondLst>
                                            <p:cond delay="0"/>
                                          </p:stCondLst>
                                        </p:cTn>
                                        <p:tgtEl>
                                          <p:spTgt spid="536"/>
                                        </p:tgtEl>
                                        <p:attrNameLst>
                                          <p:attrName>style.visibility</p:attrName>
                                        </p:attrNameLst>
                                      </p:cBhvr>
                                      <p:to>
                                        <p:strVal val="visible"/>
                                      </p:to>
                                    </p:set>
                                    <p:animEffect transition="in" filter="wipe(left)">
                                      <p:cBhvr>
                                        <p:cTn id="40" dur="500"/>
                                        <p:tgtEl>
                                          <p:spTgt spid="53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237"/>
                                        </p:tgtEl>
                                        <p:attrNameLst>
                                          <p:attrName>style.visibility</p:attrName>
                                        </p:attrNameLst>
                                      </p:cBhvr>
                                      <p:to>
                                        <p:strVal val="visible"/>
                                      </p:to>
                                    </p:set>
                                    <p:animEffect transition="in" filter="fade">
                                      <p:cBhvr>
                                        <p:cTn id="45" dur="500"/>
                                        <p:tgtEl>
                                          <p:spTgt spid="223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541"/>
                                        </p:tgtEl>
                                        <p:attrNameLst>
                                          <p:attrName>style.visibility</p:attrName>
                                        </p:attrNameLst>
                                      </p:cBhvr>
                                      <p:to>
                                        <p:strVal val="visible"/>
                                      </p:to>
                                    </p:set>
                                    <p:animEffect transition="in" filter="wipe(left)">
                                      <p:cBhvr>
                                        <p:cTn id="50" dur="500"/>
                                        <p:tgtEl>
                                          <p:spTgt spid="54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067"/>
                                        </p:tgtEl>
                                        <p:attrNameLst>
                                          <p:attrName>style.visibility</p:attrName>
                                        </p:attrNameLst>
                                      </p:cBhvr>
                                      <p:to>
                                        <p:strVal val="visible"/>
                                      </p:to>
                                    </p:set>
                                    <p:animEffect transition="in" filter="fade">
                                      <p:cBhvr>
                                        <p:cTn id="55" dur="500"/>
                                        <p:tgtEl>
                                          <p:spTgt spid="206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presetSubtype="0"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500"/>
                                        <p:tgtEl>
                                          <p:spTgt spid="8"/>
                                        </p:tgtEl>
                                      </p:cBhvr>
                                    </p:animEffect>
                                  </p:childTnLst>
                                </p:cTn>
                              </p:par>
                              <p:par>
                                <p:cTn id="61" presetID="22" presetClass="entr" presetSubtype="8" fill="hold" nodeType="withEffect">
                                  <p:stCondLst>
                                    <p:cond delay="0"/>
                                  </p:stCondLst>
                                  <p:childTnLst>
                                    <p:set>
                                      <p:cBhvr>
                                        <p:cTn id="62" dur="1" fill="hold">
                                          <p:stCondLst>
                                            <p:cond delay="0"/>
                                          </p:stCondLst>
                                        </p:cTn>
                                        <p:tgtEl>
                                          <p:spTgt spid="550"/>
                                        </p:tgtEl>
                                        <p:attrNameLst>
                                          <p:attrName>style.visibility</p:attrName>
                                        </p:attrNameLst>
                                      </p:cBhvr>
                                      <p:to>
                                        <p:strVal val="visible"/>
                                      </p:to>
                                    </p:set>
                                    <p:animEffect transition="in" filter="wipe(left)">
                                      <p:cBhvr>
                                        <p:cTn id="63" dur="500"/>
                                        <p:tgtEl>
                                          <p:spTgt spid="550"/>
                                        </p:tgtEl>
                                      </p:cBhvr>
                                    </p:animEffect>
                                  </p:childTnLst>
                                </p:cTn>
                              </p:par>
                            </p:childTnLst>
                          </p:cTn>
                        </p:par>
                        <p:par>
                          <p:cTn id="64" fill="hold" nodeType="afterGroup">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2238"/>
                                        </p:tgtEl>
                                        <p:attrNameLst>
                                          <p:attrName>style.visibility</p:attrName>
                                        </p:attrNameLst>
                                      </p:cBhvr>
                                      <p:to>
                                        <p:strVal val="visible"/>
                                      </p:to>
                                    </p:set>
                                    <p:animEffect transition="in" filter="fade">
                                      <p:cBhvr>
                                        <p:cTn id="67" dur="500"/>
                                        <p:tgtEl>
                                          <p:spTgt spid="223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546"/>
                                        </p:tgtEl>
                                        <p:attrNameLst>
                                          <p:attrName>style.visibility</p:attrName>
                                        </p:attrNameLst>
                                      </p:cBhvr>
                                      <p:to>
                                        <p:strVal val="visible"/>
                                      </p:to>
                                    </p:set>
                                    <p:animEffect transition="in" filter="wipe(left)">
                                      <p:cBhvr>
                                        <p:cTn id="72" dur="500"/>
                                        <p:tgtEl>
                                          <p:spTgt spid="546"/>
                                        </p:tgtEl>
                                      </p:cBhvr>
                                    </p:animEffect>
                                  </p:childTnLst>
                                </p:cTn>
                              </p:par>
                            </p:childTnLst>
                          </p:cTn>
                        </p:par>
                        <p:par>
                          <p:cTn id="73" fill="hold" nodeType="afterGroup">
                            <p:stCondLst>
                              <p:cond delay="500"/>
                            </p:stCondLst>
                            <p:childTnLst>
                              <p:par>
                                <p:cTn id="74" presetID="10" presetClass="entr" presetSubtype="0" fill="hold" grpId="0" nodeType="afterEffect">
                                  <p:stCondLst>
                                    <p:cond delay="0"/>
                                  </p:stCondLst>
                                  <p:childTnLst>
                                    <p:set>
                                      <p:cBhvr>
                                        <p:cTn id="75" dur="1" fill="hold">
                                          <p:stCondLst>
                                            <p:cond delay="0"/>
                                          </p:stCondLst>
                                        </p:cTn>
                                        <p:tgtEl>
                                          <p:spTgt spid="2068"/>
                                        </p:tgtEl>
                                        <p:attrNameLst>
                                          <p:attrName>style.visibility</p:attrName>
                                        </p:attrNameLst>
                                      </p:cBhvr>
                                      <p:to>
                                        <p:strVal val="visible"/>
                                      </p:to>
                                    </p:set>
                                    <p:animEffect transition="in" filter="fade">
                                      <p:cBhvr>
                                        <p:cTn id="76" dur="500"/>
                                        <p:tgtEl>
                                          <p:spTgt spid="206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fade">
                                      <p:cBhvr>
                                        <p:cTn id="81" dur="500"/>
                                        <p:tgtEl>
                                          <p:spTgt spid="7"/>
                                        </p:tgtEl>
                                      </p:cBhvr>
                                    </p:animEffect>
                                  </p:childTnLst>
                                </p:cTn>
                              </p:par>
                              <p:par>
                                <p:cTn id="82" presetID="22" presetClass="entr" presetSubtype="8" fill="hold" nodeType="withEffect">
                                  <p:stCondLst>
                                    <p:cond delay="0"/>
                                  </p:stCondLst>
                                  <p:childTnLst>
                                    <p:set>
                                      <p:cBhvr>
                                        <p:cTn id="83" dur="1" fill="hold">
                                          <p:stCondLst>
                                            <p:cond delay="0"/>
                                          </p:stCondLst>
                                        </p:cTn>
                                        <p:tgtEl>
                                          <p:spTgt spid="565"/>
                                        </p:tgtEl>
                                        <p:attrNameLst>
                                          <p:attrName>style.visibility</p:attrName>
                                        </p:attrNameLst>
                                      </p:cBhvr>
                                      <p:to>
                                        <p:strVal val="visible"/>
                                      </p:to>
                                    </p:set>
                                    <p:animEffect transition="in" filter="wipe(left)">
                                      <p:cBhvr>
                                        <p:cTn id="84" dur="500"/>
                                        <p:tgtEl>
                                          <p:spTgt spid="565"/>
                                        </p:tgtEl>
                                      </p:cBhvr>
                                    </p:animEffect>
                                  </p:childTnLst>
                                </p:cTn>
                              </p:par>
                            </p:childTnLst>
                          </p:cTn>
                        </p:par>
                        <p:par>
                          <p:cTn id="85" fill="hold" nodeType="afterGroup">
                            <p:stCondLst>
                              <p:cond delay="500"/>
                            </p:stCondLst>
                            <p:childTnLst>
                              <p:par>
                                <p:cTn id="86" presetID="10" presetClass="entr" presetSubtype="0" fill="hold" grpId="0" nodeType="afterEffect">
                                  <p:stCondLst>
                                    <p:cond delay="0"/>
                                  </p:stCondLst>
                                  <p:childTnLst>
                                    <p:set>
                                      <p:cBhvr>
                                        <p:cTn id="87" dur="1" fill="hold">
                                          <p:stCondLst>
                                            <p:cond delay="0"/>
                                          </p:stCondLst>
                                        </p:cTn>
                                        <p:tgtEl>
                                          <p:spTgt spid="2239"/>
                                        </p:tgtEl>
                                        <p:attrNameLst>
                                          <p:attrName>style.visibility</p:attrName>
                                        </p:attrNameLst>
                                      </p:cBhvr>
                                      <p:to>
                                        <p:strVal val="visible"/>
                                      </p:to>
                                    </p:set>
                                    <p:animEffect transition="in" filter="fade">
                                      <p:cBhvr>
                                        <p:cTn id="88" dur="500"/>
                                        <p:tgtEl>
                                          <p:spTgt spid="223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570"/>
                                        </p:tgtEl>
                                        <p:attrNameLst>
                                          <p:attrName>style.visibility</p:attrName>
                                        </p:attrNameLst>
                                      </p:cBhvr>
                                      <p:to>
                                        <p:strVal val="visible"/>
                                      </p:to>
                                    </p:set>
                                    <p:animEffect transition="in" filter="wipe(left)">
                                      <p:cBhvr>
                                        <p:cTn id="93" dur="500"/>
                                        <p:tgtEl>
                                          <p:spTgt spid="570"/>
                                        </p:tgtEl>
                                      </p:cBhvr>
                                    </p:animEffect>
                                  </p:childTnLst>
                                </p:cTn>
                              </p:par>
                            </p:childTnLst>
                          </p:cTn>
                        </p:par>
                        <p:par>
                          <p:cTn id="94" fill="hold" nodeType="afterGroup">
                            <p:stCondLst>
                              <p:cond delay="500"/>
                            </p:stCondLst>
                            <p:childTnLst>
                              <p:par>
                                <p:cTn id="95" presetID="10" presetClass="entr" presetSubtype="0" fill="hold" grpId="0" nodeType="afterEffect">
                                  <p:stCondLst>
                                    <p:cond delay="0"/>
                                  </p:stCondLst>
                                  <p:childTnLst>
                                    <p:set>
                                      <p:cBhvr>
                                        <p:cTn id="96" dur="1" fill="hold">
                                          <p:stCondLst>
                                            <p:cond delay="0"/>
                                          </p:stCondLst>
                                        </p:cTn>
                                        <p:tgtEl>
                                          <p:spTgt spid="2069"/>
                                        </p:tgtEl>
                                        <p:attrNameLst>
                                          <p:attrName>style.visibility</p:attrName>
                                        </p:attrNameLst>
                                      </p:cBhvr>
                                      <p:to>
                                        <p:strVal val="visible"/>
                                      </p:to>
                                    </p:set>
                                    <p:animEffect transition="in" filter="fade">
                                      <p:cBhvr>
                                        <p:cTn id="97" dur="500"/>
                                        <p:tgtEl>
                                          <p:spTgt spid="206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nodeType="click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fade">
                                      <p:cBhvr>
                                        <p:cTn id="102" dur="500"/>
                                        <p:tgtEl>
                                          <p:spTgt spid="6"/>
                                        </p:tgtEl>
                                      </p:cBhvr>
                                    </p:animEffect>
                                  </p:childTnLst>
                                </p:cTn>
                              </p:par>
                              <p:par>
                                <p:cTn id="103" presetID="22" presetClass="entr" presetSubtype="8" fill="hold" nodeType="withEffect">
                                  <p:stCondLst>
                                    <p:cond delay="0"/>
                                  </p:stCondLst>
                                  <p:childTnLst>
                                    <p:set>
                                      <p:cBhvr>
                                        <p:cTn id="104" dur="1" fill="hold">
                                          <p:stCondLst>
                                            <p:cond delay="0"/>
                                          </p:stCondLst>
                                        </p:cTn>
                                        <p:tgtEl>
                                          <p:spTgt spid="581"/>
                                        </p:tgtEl>
                                        <p:attrNameLst>
                                          <p:attrName>style.visibility</p:attrName>
                                        </p:attrNameLst>
                                      </p:cBhvr>
                                      <p:to>
                                        <p:strVal val="visible"/>
                                      </p:to>
                                    </p:set>
                                    <p:animEffect transition="in" filter="wipe(left)">
                                      <p:cBhvr>
                                        <p:cTn id="105" dur="500"/>
                                        <p:tgtEl>
                                          <p:spTgt spid="581"/>
                                        </p:tgtEl>
                                      </p:cBhvr>
                                    </p:animEffect>
                                  </p:childTnLst>
                                </p:cTn>
                              </p:par>
                            </p:childTnLst>
                          </p:cTn>
                        </p:par>
                        <p:par>
                          <p:cTn id="106" fill="hold" nodeType="afterGroup">
                            <p:stCondLst>
                              <p:cond delay="500"/>
                            </p:stCondLst>
                            <p:childTnLst>
                              <p:par>
                                <p:cTn id="107" presetID="10" presetClass="entr" presetSubtype="0" fill="hold" grpId="0" nodeType="afterEffect">
                                  <p:stCondLst>
                                    <p:cond delay="0"/>
                                  </p:stCondLst>
                                  <p:childTnLst>
                                    <p:set>
                                      <p:cBhvr>
                                        <p:cTn id="108" dur="1" fill="hold">
                                          <p:stCondLst>
                                            <p:cond delay="0"/>
                                          </p:stCondLst>
                                        </p:cTn>
                                        <p:tgtEl>
                                          <p:spTgt spid="2240"/>
                                        </p:tgtEl>
                                        <p:attrNameLst>
                                          <p:attrName>style.visibility</p:attrName>
                                        </p:attrNameLst>
                                      </p:cBhvr>
                                      <p:to>
                                        <p:strVal val="visible"/>
                                      </p:to>
                                    </p:set>
                                    <p:animEffect transition="in" filter="fade">
                                      <p:cBhvr>
                                        <p:cTn id="109" dur="500"/>
                                        <p:tgtEl>
                                          <p:spTgt spid="2240"/>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8" fill="hold" nodeType="clickEffect">
                                  <p:stCondLst>
                                    <p:cond delay="0"/>
                                  </p:stCondLst>
                                  <p:childTnLst>
                                    <p:set>
                                      <p:cBhvr>
                                        <p:cTn id="113" dur="1" fill="hold">
                                          <p:stCondLst>
                                            <p:cond delay="0"/>
                                          </p:stCondLst>
                                        </p:cTn>
                                        <p:tgtEl>
                                          <p:spTgt spid="586"/>
                                        </p:tgtEl>
                                        <p:attrNameLst>
                                          <p:attrName>style.visibility</p:attrName>
                                        </p:attrNameLst>
                                      </p:cBhvr>
                                      <p:to>
                                        <p:strVal val="visible"/>
                                      </p:to>
                                    </p:set>
                                    <p:animEffect transition="in" filter="wipe(left)">
                                      <p:cBhvr>
                                        <p:cTn id="114" dur="500"/>
                                        <p:tgtEl>
                                          <p:spTgt spid="586"/>
                                        </p:tgtEl>
                                      </p:cBhvr>
                                    </p:animEffect>
                                  </p:childTnLst>
                                </p:cTn>
                              </p:par>
                            </p:childTnLst>
                          </p:cTn>
                        </p:par>
                        <p:par>
                          <p:cTn id="115" fill="hold" nodeType="afterGroup">
                            <p:stCondLst>
                              <p:cond delay="500"/>
                            </p:stCondLst>
                            <p:childTnLst>
                              <p:par>
                                <p:cTn id="116" presetID="10" presetClass="entr" presetSubtype="0" fill="hold" grpId="0" nodeType="afterEffect">
                                  <p:stCondLst>
                                    <p:cond delay="0"/>
                                  </p:stCondLst>
                                  <p:childTnLst>
                                    <p:set>
                                      <p:cBhvr>
                                        <p:cTn id="117" dur="1" fill="hold">
                                          <p:stCondLst>
                                            <p:cond delay="0"/>
                                          </p:stCondLst>
                                        </p:cTn>
                                        <p:tgtEl>
                                          <p:spTgt spid="2070"/>
                                        </p:tgtEl>
                                        <p:attrNameLst>
                                          <p:attrName>style.visibility</p:attrName>
                                        </p:attrNameLst>
                                      </p:cBhvr>
                                      <p:to>
                                        <p:strVal val="visible"/>
                                      </p:to>
                                    </p:set>
                                    <p:animEffect transition="in" filter="fade">
                                      <p:cBhvr>
                                        <p:cTn id="118" dur="500"/>
                                        <p:tgtEl>
                                          <p:spTgt spid="207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0" presetClass="entr" presetSubtype="0" fill="hold" nodeType="clickEffect">
                                  <p:stCondLst>
                                    <p:cond delay="0"/>
                                  </p:stCondLst>
                                  <p:childTnLst>
                                    <p:set>
                                      <p:cBhvr>
                                        <p:cTn id="122" dur="1" fill="hold">
                                          <p:stCondLst>
                                            <p:cond delay="0"/>
                                          </p:stCondLst>
                                        </p:cTn>
                                        <p:tgtEl>
                                          <p:spTgt spid="5"/>
                                        </p:tgtEl>
                                        <p:attrNameLst>
                                          <p:attrName>style.visibility</p:attrName>
                                        </p:attrNameLst>
                                      </p:cBhvr>
                                      <p:to>
                                        <p:strVal val="visible"/>
                                      </p:to>
                                    </p:set>
                                    <p:animEffect transition="in" filter="fade">
                                      <p:cBhvr>
                                        <p:cTn id="123" dur="500"/>
                                        <p:tgtEl>
                                          <p:spTgt spid="5"/>
                                        </p:tgtEl>
                                      </p:cBhvr>
                                    </p:animEffect>
                                  </p:childTnLst>
                                </p:cTn>
                              </p:par>
                              <p:par>
                                <p:cTn id="124" presetID="22" presetClass="entr" presetSubtype="8" fill="hold" nodeType="withEffect">
                                  <p:stCondLst>
                                    <p:cond delay="0"/>
                                  </p:stCondLst>
                                  <p:childTnLst>
                                    <p:set>
                                      <p:cBhvr>
                                        <p:cTn id="125" dur="1" fill="hold">
                                          <p:stCondLst>
                                            <p:cond delay="0"/>
                                          </p:stCondLst>
                                        </p:cTn>
                                        <p:tgtEl>
                                          <p:spTgt spid="591"/>
                                        </p:tgtEl>
                                        <p:attrNameLst>
                                          <p:attrName>style.visibility</p:attrName>
                                        </p:attrNameLst>
                                      </p:cBhvr>
                                      <p:to>
                                        <p:strVal val="visible"/>
                                      </p:to>
                                    </p:set>
                                    <p:animEffect transition="in" filter="wipe(left)">
                                      <p:cBhvr>
                                        <p:cTn id="126" dur="500"/>
                                        <p:tgtEl>
                                          <p:spTgt spid="591"/>
                                        </p:tgtEl>
                                      </p:cBhvr>
                                    </p:animEffect>
                                  </p:childTnLst>
                                </p:cTn>
                              </p:par>
                            </p:childTnLst>
                          </p:cTn>
                        </p:par>
                        <p:par>
                          <p:cTn id="127" fill="hold" nodeType="afterGroup">
                            <p:stCondLst>
                              <p:cond delay="500"/>
                            </p:stCondLst>
                            <p:childTnLst>
                              <p:par>
                                <p:cTn id="128" presetID="10" presetClass="entr" presetSubtype="0" fill="hold" grpId="0" nodeType="afterEffect">
                                  <p:stCondLst>
                                    <p:cond delay="0"/>
                                  </p:stCondLst>
                                  <p:childTnLst>
                                    <p:set>
                                      <p:cBhvr>
                                        <p:cTn id="129" dur="1" fill="hold">
                                          <p:stCondLst>
                                            <p:cond delay="0"/>
                                          </p:stCondLst>
                                        </p:cTn>
                                        <p:tgtEl>
                                          <p:spTgt spid="2241"/>
                                        </p:tgtEl>
                                        <p:attrNameLst>
                                          <p:attrName>style.visibility</p:attrName>
                                        </p:attrNameLst>
                                      </p:cBhvr>
                                      <p:to>
                                        <p:strVal val="visible"/>
                                      </p:to>
                                    </p:set>
                                    <p:animEffect transition="in" filter="fade">
                                      <p:cBhvr>
                                        <p:cTn id="130" dur="500"/>
                                        <p:tgtEl>
                                          <p:spTgt spid="2241"/>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2" presetClass="entr" presetSubtype="8" fill="hold" nodeType="clickEffect">
                                  <p:stCondLst>
                                    <p:cond delay="0"/>
                                  </p:stCondLst>
                                  <p:childTnLst>
                                    <p:set>
                                      <p:cBhvr>
                                        <p:cTn id="134" dur="1" fill="hold">
                                          <p:stCondLst>
                                            <p:cond delay="0"/>
                                          </p:stCondLst>
                                        </p:cTn>
                                        <p:tgtEl>
                                          <p:spTgt spid="595"/>
                                        </p:tgtEl>
                                        <p:attrNameLst>
                                          <p:attrName>style.visibility</p:attrName>
                                        </p:attrNameLst>
                                      </p:cBhvr>
                                      <p:to>
                                        <p:strVal val="visible"/>
                                      </p:to>
                                    </p:set>
                                    <p:animEffect transition="in" filter="wipe(left)">
                                      <p:cBhvr>
                                        <p:cTn id="135" dur="500"/>
                                        <p:tgtEl>
                                          <p:spTgt spid="595"/>
                                        </p:tgtEl>
                                      </p:cBhvr>
                                    </p:animEffect>
                                  </p:childTnLst>
                                </p:cTn>
                              </p:par>
                            </p:childTnLst>
                          </p:cTn>
                        </p:par>
                        <p:par>
                          <p:cTn id="136" fill="hold" nodeType="afterGroup">
                            <p:stCondLst>
                              <p:cond delay="500"/>
                            </p:stCondLst>
                            <p:childTnLst>
                              <p:par>
                                <p:cTn id="137" presetID="10" presetClass="entr" presetSubtype="0" fill="hold" grpId="0" nodeType="afterEffect">
                                  <p:stCondLst>
                                    <p:cond delay="0"/>
                                  </p:stCondLst>
                                  <p:childTnLst>
                                    <p:set>
                                      <p:cBhvr>
                                        <p:cTn id="138" dur="1" fill="hold">
                                          <p:stCondLst>
                                            <p:cond delay="0"/>
                                          </p:stCondLst>
                                        </p:cTn>
                                        <p:tgtEl>
                                          <p:spTgt spid="2071"/>
                                        </p:tgtEl>
                                        <p:attrNameLst>
                                          <p:attrName>style.visibility</p:attrName>
                                        </p:attrNameLst>
                                      </p:cBhvr>
                                      <p:to>
                                        <p:strVal val="visible"/>
                                      </p:to>
                                    </p:set>
                                    <p:animEffect transition="in" filter="fade">
                                      <p:cBhvr>
                                        <p:cTn id="139" dur="500"/>
                                        <p:tgtEl>
                                          <p:spTgt spid="2071"/>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0" presetClass="entr" presetSubtype="0" fill="hold" nodeType="clickEffect">
                                  <p:stCondLst>
                                    <p:cond delay="0"/>
                                  </p:stCondLst>
                                  <p:childTnLst>
                                    <p:set>
                                      <p:cBhvr>
                                        <p:cTn id="143" dur="1" fill="hold">
                                          <p:stCondLst>
                                            <p:cond delay="0"/>
                                          </p:stCondLst>
                                        </p:cTn>
                                        <p:tgtEl>
                                          <p:spTgt spid="4"/>
                                        </p:tgtEl>
                                        <p:attrNameLst>
                                          <p:attrName>style.visibility</p:attrName>
                                        </p:attrNameLst>
                                      </p:cBhvr>
                                      <p:to>
                                        <p:strVal val="visible"/>
                                      </p:to>
                                    </p:set>
                                    <p:animEffect transition="in" filter="fade">
                                      <p:cBhvr>
                                        <p:cTn id="144" dur="500"/>
                                        <p:tgtEl>
                                          <p:spTgt spid="4"/>
                                        </p:tgtEl>
                                      </p:cBhvr>
                                    </p:animEffect>
                                  </p:childTnLst>
                                </p:cTn>
                              </p:par>
                              <p:par>
                                <p:cTn id="145" presetID="22" presetClass="entr" presetSubtype="8" fill="hold" nodeType="withEffect">
                                  <p:stCondLst>
                                    <p:cond delay="0"/>
                                  </p:stCondLst>
                                  <p:childTnLst>
                                    <p:set>
                                      <p:cBhvr>
                                        <p:cTn id="146" dur="1" fill="hold">
                                          <p:stCondLst>
                                            <p:cond delay="0"/>
                                          </p:stCondLst>
                                        </p:cTn>
                                        <p:tgtEl>
                                          <p:spTgt spid="600"/>
                                        </p:tgtEl>
                                        <p:attrNameLst>
                                          <p:attrName>style.visibility</p:attrName>
                                        </p:attrNameLst>
                                      </p:cBhvr>
                                      <p:to>
                                        <p:strVal val="visible"/>
                                      </p:to>
                                    </p:set>
                                    <p:animEffect transition="in" filter="wipe(left)">
                                      <p:cBhvr>
                                        <p:cTn id="147" dur="500"/>
                                        <p:tgtEl>
                                          <p:spTgt spid="600"/>
                                        </p:tgtEl>
                                      </p:cBhvr>
                                    </p:animEffect>
                                  </p:childTnLst>
                                </p:cTn>
                              </p:par>
                            </p:childTnLst>
                          </p:cTn>
                        </p:par>
                        <p:par>
                          <p:cTn id="148" fill="hold" nodeType="afterGroup">
                            <p:stCondLst>
                              <p:cond delay="500"/>
                            </p:stCondLst>
                            <p:childTnLst>
                              <p:par>
                                <p:cTn id="149" presetID="10" presetClass="entr" presetSubtype="0" fill="hold" grpId="0" nodeType="afterEffect">
                                  <p:stCondLst>
                                    <p:cond delay="0"/>
                                  </p:stCondLst>
                                  <p:childTnLst>
                                    <p:set>
                                      <p:cBhvr>
                                        <p:cTn id="150" dur="1" fill="hold">
                                          <p:stCondLst>
                                            <p:cond delay="0"/>
                                          </p:stCondLst>
                                        </p:cTn>
                                        <p:tgtEl>
                                          <p:spTgt spid="2242"/>
                                        </p:tgtEl>
                                        <p:attrNameLst>
                                          <p:attrName>style.visibility</p:attrName>
                                        </p:attrNameLst>
                                      </p:cBhvr>
                                      <p:to>
                                        <p:strVal val="visible"/>
                                      </p:to>
                                    </p:set>
                                    <p:animEffect transition="in" filter="fade">
                                      <p:cBhvr>
                                        <p:cTn id="151" dur="500"/>
                                        <p:tgtEl>
                                          <p:spTgt spid="2242"/>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2" presetClass="entr" presetSubtype="8" fill="hold" nodeType="clickEffect">
                                  <p:stCondLst>
                                    <p:cond delay="0"/>
                                  </p:stCondLst>
                                  <p:childTnLst>
                                    <p:set>
                                      <p:cBhvr>
                                        <p:cTn id="155" dur="1" fill="hold">
                                          <p:stCondLst>
                                            <p:cond delay="0"/>
                                          </p:stCondLst>
                                        </p:cTn>
                                        <p:tgtEl>
                                          <p:spTgt spid="604"/>
                                        </p:tgtEl>
                                        <p:attrNameLst>
                                          <p:attrName>style.visibility</p:attrName>
                                        </p:attrNameLst>
                                      </p:cBhvr>
                                      <p:to>
                                        <p:strVal val="visible"/>
                                      </p:to>
                                    </p:set>
                                    <p:animEffect transition="in" filter="wipe(left)">
                                      <p:cBhvr>
                                        <p:cTn id="156" dur="500"/>
                                        <p:tgtEl>
                                          <p:spTgt spid="604"/>
                                        </p:tgtEl>
                                      </p:cBhvr>
                                    </p:animEffect>
                                  </p:childTnLst>
                                </p:cTn>
                              </p:par>
                            </p:childTnLst>
                          </p:cTn>
                        </p:par>
                        <p:par>
                          <p:cTn id="157" fill="hold" nodeType="afterGroup">
                            <p:stCondLst>
                              <p:cond delay="500"/>
                            </p:stCondLst>
                            <p:childTnLst>
                              <p:par>
                                <p:cTn id="158" presetID="10" presetClass="entr" presetSubtype="0" fill="hold" grpId="0" nodeType="afterEffect">
                                  <p:stCondLst>
                                    <p:cond delay="0"/>
                                  </p:stCondLst>
                                  <p:childTnLst>
                                    <p:set>
                                      <p:cBhvr>
                                        <p:cTn id="159" dur="1" fill="hold">
                                          <p:stCondLst>
                                            <p:cond delay="0"/>
                                          </p:stCondLst>
                                        </p:cTn>
                                        <p:tgtEl>
                                          <p:spTgt spid="2072"/>
                                        </p:tgtEl>
                                        <p:attrNameLst>
                                          <p:attrName>style.visibility</p:attrName>
                                        </p:attrNameLst>
                                      </p:cBhvr>
                                      <p:to>
                                        <p:strVal val="visible"/>
                                      </p:to>
                                    </p:set>
                                    <p:animEffect transition="in" filter="fade">
                                      <p:cBhvr>
                                        <p:cTn id="160" dur="500"/>
                                        <p:tgtEl>
                                          <p:spTgt spid="2072"/>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0" presetClass="entr" presetSubtype="0" fill="hold" nodeType="clickEffect">
                                  <p:stCondLst>
                                    <p:cond delay="0"/>
                                  </p:stCondLst>
                                  <p:childTnLst>
                                    <p:set>
                                      <p:cBhvr>
                                        <p:cTn id="164" dur="1" fill="hold">
                                          <p:stCondLst>
                                            <p:cond delay="0"/>
                                          </p:stCondLst>
                                        </p:cTn>
                                        <p:tgtEl>
                                          <p:spTgt spid="3"/>
                                        </p:tgtEl>
                                        <p:attrNameLst>
                                          <p:attrName>style.visibility</p:attrName>
                                        </p:attrNameLst>
                                      </p:cBhvr>
                                      <p:to>
                                        <p:strVal val="visible"/>
                                      </p:to>
                                    </p:set>
                                    <p:animEffect transition="in" filter="fade">
                                      <p:cBhvr>
                                        <p:cTn id="165" dur="500"/>
                                        <p:tgtEl>
                                          <p:spTgt spid="3"/>
                                        </p:tgtEl>
                                      </p:cBhvr>
                                    </p:animEffect>
                                  </p:childTnLst>
                                </p:cTn>
                              </p:par>
                              <p:par>
                                <p:cTn id="166" presetID="22" presetClass="entr" presetSubtype="8" fill="hold" nodeType="withEffect">
                                  <p:stCondLst>
                                    <p:cond delay="0"/>
                                  </p:stCondLst>
                                  <p:childTnLst>
                                    <p:set>
                                      <p:cBhvr>
                                        <p:cTn id="167" dur="1" fill="hold">
                                          <p:stCondLst>
                                            <p:cond delay="0"/>
                                          </p:stCondLst>
                                        </p:cTn>
                                        <p:tgtEl>
                                          <p:spTgt spid="608"/>
                                        </p:tgtEl>
                                        <p:attrNameLst>
                                          <p:attrName>style.visibility</p:attrName>
                                        </p:attrNameLst>
                                      </p:cBhvr>
                                      <p:to>
                                        <p:strVal val="visible"/>
                                      </p:to>
                                    </p:set>
                                    <p:animEffect transition="in" filter="wipe(left)">
                                      <p:cBhvr>
                                        <p:cTn id="168" dur="500"/>
                                        <p:tgtEl>
                                          <p:spTgt spid="608"/>
                                        </p:tgtEl>
                                      </p:cBhvr>
                                    </p:animEffect>
                                  </p:childTnLst>
                                </p:cTn>
                              </p:par>
                            </p:childTnLst>
                          </p:cTn>
                        </p:par>
                        <p:par>
                          <p:cTn id="169" fill="hold" nodeType="afterGroup">
                            <p:stCondLst>
                              <p:cond delay="500"/>
                            </p:stCondLst>
                            <p:childTnLst>
                              <p:par>
                                <p:cTn id="170" presetID="10" presetClass="entr" presetSubtype="0" fill="hold" grpId="0" nodeType="afterEffect">
                                  <p:stCondLst>
                                    <p:cond delay="0"/>
                                  </p:stCondLst>
                                  <p:childTnLst>
                                    <p:set>
                                      <p:cBhvr>
                                        <p:cTn id="171" dur="1" fill="hold">
                                          <p:stCondLst>
                                            <p:cond delay="0"/>
                                          </p:stCondLst>
                                        </p:cTn>
                                        <p:tgtEl>
                                          <p:spTgt spid="2243"/>
                                        </p:tgtEl>
                                        <p:attrNameLst>
                                          <p:attrName>style.visibility</p:attrName>
                                        </p:attrNameLst>
                                      </p:cBhvr>
                                      <p:to>
                                        <p:strVal val="visible"/>
                                      </p:to>
                                    </p:set>
                                    <p:animEffect transition="in" filter="fade">
                                      <p:cBhvr>
                                        <p:cTn id="172" dur="500"/>
                                        <p:tgtEl>
                                          <p:spTgt spid="2243"/>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ntr" presetSubtype="8" fill="hold" nodeType="clickEffect">
                                  <p:stCondLst>
                                    <p:cond delay="0"/>
                                  </p:stCondLst>
                                  <p:childTnLst>
                                    <p:set>
                                      <p:cBhvr>
                                        <p:cTn id="176" dur="1" fill="hold">
                                          <p:stCondLst>
                                            <p:cond delay="0"/>
                                          </p:stCondLst>
                                        </p:cTn>
                                        <p:tgtEl>
                                          <p:spTgt spid="612"/>
                                        </p:tgtEl>
                                        <p:attrNameLst>
                                          <p:attrName>style.visibility</p:attrName>
                                        </p:attrNameLst>
                                      </p:cBhvr>
                                      <p:to>
                                        <p:strVal val="visible"/>
                                      </p:to>
                                    </p:set>
                                    <p:animEffect transition="in" filter="wipe(left)">
                                      <p:cBhvr>
                                        <p:cTn id="177" dur="500"/>
                                        <p:tgtEl>
                                          <p:spTgt spid="612"/>
                                        </p:tgtEl>
                                      </p:cBhvr>
                                    </p:animEffect>
                                  </p:childTnLst>
                                </p:cTn>
                              </p:par>
                            </p:childTnLst>
                          </p:cTn>
                        </p:par>
                        <p:par>
                          <p:cTn id="178" fill="hold" nodeType="afterGroup">
                            <p:stCondLst>
                              <p:cond delay="500"/>
                            </p:stCondLst>
                            <p:childTnLst>
                              <p:par>
                                <p:cTn id="179" presetID="10" presetClass="entr" presetSubtype="0" fill="hold" grpId="0" nodeType="afterEffect">
                                  <p:stCondLst>
                                    <p:cond delay="0"/>
                                  </p:stCondLst>
                                  <p:childTnLst>
                                    <p:set>
                                      <p:cBhvr>
                                        <p:cTn id="180" dur="1" fill="hold">
                                          <p:stCondLst>
                                            <p:cond delay="0"/>
                                          </p:stCondLst>
                                        </p:cTn>
                                        <p:tgtEl>
                                          <p:spTgt spid="2073"/>
                                        </p:tgtEl>
                                        <p:attrNameLst>
                                          <p:attrName>style.visibility</p:attrName>
                                        </p:attrNameLst>
                                      </p:cBhvr>
                                      <p:to>
                                        <p:strVal val="visible"/>
                                      </p:to>
                                    </p:set>
                                    <p:animEffect transition="in" filter="fade">
                                      <p:cBhvr>
                                        <p:cTn id="181" dur="500"/>
                                        <p:tgtEl>
                                          <p:spTgt spid="2073"/>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0" presetClass="entr" presetSubtype="0" fill="hold" nodeType="clickEffect">
                                  <p:stCondLst>
                                    <p:cond delay="0"/>
                                  </p:stCondLst>
                                  <p:childTnLst>
                                    <p:set>
                                      <p:cBhvr>
                                        <p:cTn id="185" dur="1" fill="hold">
                                          <p:stCondLst>
                                            <p:cond delay="0"/>
                                          </p:stCondLst>
                                        </p:cTn>
                                        <p:tgtEl>
                                          <p:spTgt spid="2"/>
                                        </p:tgtEl>
                                        <p:attrNameLst>
                                          <p:attrName>style.visibility</p:attrName>
                                        </p:attrNameLst>
                                      </p:cBhvr>
                                      <p:to>
                                        <p:strVal val="visible"/>
                                      </p:to>
                                    </p:set>
                                    <p:animEffect transition="in" filter="fade">
                                      <p:cBhvr>
                                        <p:cTn id="186" dur="500"/>
                                        <p:tgtEl>
                                          <p:spTgt spid="2"/>
                                        </p:tgtEl>
                                      </p:cBhvr>
                                    </p:animEffect>
                                  </p:childTnLst>
                                </p:cTn>
                              </p:par>
                              <p:par>
                                <p:cTn id="187" presetID="22" presetClass="entr" presetSubtype="8" fill="hold" nodeType="withEffect">
                                  <p:stCondLst>
                                    <p:cond delay="0"/>
                                  </p:stCondLst>
                                  <p:childTnLst>
                                    <p:set>
                                      <p:cBhvr>
                                        <p:cTn id="188" dur="1" fill="hold">
                                          <p:stCondLst>
                                            <p:cond delay="0"/>
                                          </p:stCondLst>
                                        </p:cTn>
                                        <p:tgtEl>
                                          <p:spTgt spid="616"/>
                                        </p:tgtEl>
                                        <p:attrNameLst>
                                          <p:attrName>style.visibility</p:attrName>
                                        </p:attrNameLst>
                                      </p:cBhvr>
                                      <p:to>
                                        <p:strVal val="visible"/>
                                      </p:to>
                                    </p:set>
                                    <p:animEffect transition="in" filter="wipe(left)">
                                      <p:cBhvr>
                                        <p:cTn id="189" dur="500"/>
                                        <p:tgtEl>
                                          <p:spTgt spid="616"/>
                                        </p:tgtEl>
                                      </p:cBhvr>
                                    </p:animEffect>
                                  </p:childTnLst>
                                </p:cTn>
                              </p:par>
                            </p:childTnLst>
                          </p:cTn>
                        </p:par>
                        <p:par>
                          <p:cTn id="190" fill="hold" nodeType="afterGroup">
                            <p:stCondLst>
                              <p:cond delay="500"/>
                            </p:stCondLst>
                            <p:childTnLst>
                              <p:par>
                                <p:cTn id="191" presetID="10" presetClass="entr" presetSubtype="0" fill="hold" grpId="0" nodeType="afterEffect">
                                  <p:stCondLst>
                                    <p:cond delay="0"/>
                                  </p:stCondLst>
                                  <p:childTnLst>
                                    <p:set>
                                      <p:cBhvr>
                                        <p:cTn id="192" dur="1" fill="hold">
                                          <p:stCondLst>
                                            <p:cond delay="0"/>
                                          </p:stCondLst>
                                        </p:cTn>
                                        <p:tgtEl>
                                          <p:spTgt spid="2244"/>
                                        </p:tgtEl>
                                        <p:attrNameLst>
                                          <p:attrName>style.visibility</p:attrName>
                                        </p:attrNameLst>
                                      </p:cBhvr>
                                      <p:to>
                                        <p:strVal val="visible"/>
                                      </p:to>
                                    </p:set>
                                    <p:animEffect transition="in" filter="fade">
                                      <p:cBhvr>
                                        <p:cTn id="193" dur="500"/>
                                        <p:tgtEl>
                                          <p:spTgt spid="2244"/>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2" presetClass="entr" presetSubtype="8" fill="hold" nodeType="clickEffect">
                                  <p:stCondLst>
                                    <p:cond delay="0"/>
                                  </p:stCondLst>
                                  <p:childTnLst>
                                    <p:set>
                                      <p:cBhvr>
                                        <p:cTn id="197" dur="1" fill="hold">
                                          <p:stCondLst>
                                            <p:cond delay="0"/>
                                          </p:stCondLst>
                                        </p:cTn>
                                        <p:tgtEl>
                                          <p:spTgt spid="619"/>
                                        </p:tgtEl>
                                        <p:attrNameLst>
                                          <p:attrName>style.visibility</p:attrName>
                                        </p:attrNameLst>
                                      </p:cBhvr>
                                      <p:to>
                                        <p:strVal val="visible"/>
                                      </p:to>
                                    </p:set>
                                    <p:animEffect transition="in" filter="wipe(left)">
                                      <p:cBhvr>
                                        <p:cTn id="198" dur="500"/>
                                        <p:tgtEl>
                                          <p:spTgt spid="619"/>
                                        </p:tgtEl>
                                      </p:cBhvr>
                                    </p:animEffect>
                                  </p:childTnLst>
                                </p:cTn>
                              </p:par>
                            </p:childTnLst>
                          </p:cTn>
                        </p:par>
                        <p:par>
                          <p:cTn id="199" fill="hold" nodeType="afterGroup">
                            <p:stCondLst>
                              <p:cond delay="500"/>
                            </p:stCondLst>
                            <p:childTnLst>
                              <p:par>
                                <p:cTn id="200" presetID="10" presetClass="entr" presetSubtype="0" fill="hold" grpId="0" nodeType="afterEffect">
                                  <p:stCondLst>
                                    <p:cond delay="0"/>
                                  </p:stCondLst>
                                  <p:childTnLst>
                                    <p:set>
                                      <p:cBhvr>
                                        <p:cTn id="201" dur="1" fill="hold">
                                          <p:stCondLst>
                                            <p:cond delay="0"/>
                                          </p:stCondLst>
                                        </p:cTn>
                                        <p:tgtEl>
                                          <p:spTgt spid="2074"/>
                                        </p:tgtEl>
                                        <p:attrNameLst>
                                          <p:attrName>style.visibility</p:attrName>
                                        </p:attrNameLst>
                                      </p:cBhvr>
                                      <p:to>
                                        <p:strVal val="visible"/>
                                      </p:to>
                                    </p:set>
                                    <p:animEffect transition="in" filter="fade">
                                      <p:cBhvr>
                                        <p:cTn id="202" dur="500"/>
                                        <p:tgtEl>
                                          <p:spTgt spid="2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3" grpId="0" animBg="1"/>
      <p:bldP spid="2234" grpId="0" animBg="1"/>
      <p:bldP spid="2237" grpId="0" animBg="1"/>
      <p:bldP spid="2238" grpId="0" animBg="1"/>
      <p:bldP spid="2239" grpId="0" animBg="1"/>
      <p:bldP spid="2240" grpId="0" animBg="1"/>
      <p:bldP spid="2241" grpId="0" animBg="1"/>
      <p:bldP spid="2242" grpId="0" animBg="1"/>
      <p:bldP spid="2243" grpId="0" animBg="1"/>
      <p:bldP spid="2244" grpId="0" animBg="1"/>
      <p:bldP spid="2066" grpId="0" animBg="1"/>
      <p:bldP spid="2067" grpId="0" animBg="1"/>
      <p:bldP spid="2068" grpId="0" animBg="1"/>
      <p:bldP spid="2069" grpId="0" animBg="1"/>
      <p:bldP spid="2070" grpId="0" animBg="1"/>
      <p:bldP spid="2071" grpId="0" animBg="1"/>
      <p:bldP spid="2072" grpId="0" animBg="1"/>
      <p:bldP spid="2073" grpId="0" animBg="1"/>
      <p:bldP spid="207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485775"/>
            <a:ext cx="91440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sz="4400" b="1"/>
              <a:t>Implications</a:t>
            </a:r>
            <a:r>
              <a:rPr lang="en-US" sz="3800" b="1"/>
              <a:t/>
            </a:r>
            <a:br>
              <a:rPr lang="en-US" sz="3800" b="1"/>
            </a:br>
            <a:endParaRPr lang="en-US" sz="3600" b="1" baseline="-25000"/>
          </a:p>
        </p:txBody>
      </p:sp>
      <p:grpSp>
        <p:nvGrpSpPr>
          <p:cNvPr id="17411" name="Group 3"/>
          <p:cNvGrpSpPr>
            <a:grpSpLocks/>
          </p:cNvGrpSpPr>
          <p:nvPr/>
        </p:nvGrpSpPr>
        <p:grpSpPr bwMode="auto">
          <a:xfrm>
            <a:off x="2273300" y="1200150"/>
            <a:ext cx="4565650" cy="0"/>
            <a:chOff x="0" y="672"/>
            <a:chExt cx="2876" cy="0"/>
          </a:xfrm>
        </p:grpSpPr>
        <p:sp>
          <p:nvSpPr>
            <p:cNvPr id="17415"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90886" name="Rectangle 6"/>
          <p:cNvSpPr>
            <a:spLocks noChangeArrowheads="1"/>
          </p:cNvSpPr>
          <p:nvPr/>
        </p:nvSpPr>
        <p:spPr bwMode="auto">
          <a:xfrm>
            <a:off x="350838" y="1425575"/>
            <a:ext cx="83835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nSpc>
                <a:spcPts val="3000"/>
              </a:lnSpc>
            </a:pPr>
            <a:r>
              <a:rPr lang="en-US" sz="3200" dirty="0"/>
              <a:t>The background permeability of the membrane (i.e., in the absence of gas channels) must be very </a:t>
            </a:r>
            <a:r>
              <a:rPr lang="en-US" sz="3200" dirty="0" smtClean="0"/>
              <a:t>low</a:t>
            </a:r>
            <a:endParaRPr lang="en-US" sz="3200" dirty="0"/>
          </a:p>
        </p:txBody>
      </p:sp>
      <p:sp>
        <p:nvSpPr>
          <p:cNvPr id="890887" name="Rectangle 7"/>
          <p:cNvSpPr>
            <a:spLocks noChangeArrowheads="1"/>
          </p:cNvSpPr>
          <p:nvPr/>
        </p:nvSpPr>
        <p:spPr bwMode="auto">
          <a:xfrm>
            <a:off x="350838" y="2909888"/>
            <a:ext cx="8416925" cy="102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US" sz="3200" dirty="0"/>
              <a:t>Given a sufficiently small </a:t>
            </a:r>
            <a:r>
              <a:rPr lang="en-US" sz="3200" i="1" dirty="0"/>
              <a:t>P</a:t>
            </a:r>
            <a:r>
              <a:rPr lang="en-US" sz="3200" baseline="-25000" dirty="0"/>
              <a:t>M,CO2</a:t>
            </a:r>
            <a:r>
              <a:rPr lang="en-US" sz="3200" dirty="0"/>
              <a:t>, gas channels could contribute to CO</a:t>
            </a:r>
            <a:r>
              <a:rPr lang="en-US" sz="3200" baseline="-25000" dirty="0"/>
              <a:t>2</a:t>
            </a:r>
            <a:r>
              <a:rPr lang="en-US" sz="3200" dirty="0"/>
              <a:t> permeability even in the presence of a large d (in our </a:t>
            </a:r>
            <a:r>
              <a:rPr lang="en-US" sz="3200" dirty="0" smtClean="0"/>
              <a:t>numerical experiments d = </a:t>
            </a:r>
            <a:r>
              <a:rPr lang="en-US" sz="3200" dirty="0"/>
              <a:t>100µm</a:t>
            </a:r>
            <a:r>
              <a:rPr lang="en-US" sz="3200" dirty="0" smtClean="0"/>
              <a:t>)</a:t>
            </a:r>
            <a:endParaRPr lang="en-US" sz="3200" dirty="0"/>
          </a:p>
        </p:txBody>
      </p:sp>
      <p:sp>
        <p:nvSpPr>
          <p:cNvPr id="8" name="Rectangle 7"/>
          <p:cNvSpPr>
            <a:spLocks noChangeArrowheads="1"/>
          </p:cNvSpPr>
          <p:nvPr/>
        </p:nvSpPr>
        <p:spPr bwMode="auto">
          <a:xfrm>
            <a:off x="357188" y="4565650"/>
            <a:ext cx="8416925" cy="102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nSpc>
                <a:spcPts val="3000"/>
              </a:lnSpc>
            </a:pPr>
            <a:r>
              <a:rPr lang="en-US" sz="3200" dirty="0"/>
              <a:t>With additional refinements to the model, we ought to be able to estimate absolute </a:t>
            </a:r>
            <a:r>
              <a:rPr lang="en-US" sz="3200" dirty="0" err="1" smtClean="0"/>
              <a:t>permeabilities</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90886"/>
                                        </p:tgtEl>
                                        <p:attrNameLst>
                                          <p:attrName>style.visibility</p:attrName>
                                        </p:attrNameLst>
                                      </p:cBhvr>
                                      <p:to>
                                        <p:strVal val="visible"/>
                                      </p:to>
                                    </p:set>
                                    <p:animEffect transition="in" filter="dissolve">
                                      <p:cBhvr>
                                        <p:cTn id="7" dur="1000"/>
                                        <p:tgtEl>
                                          <p:spTgt spid="8908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887"/>
                                        </p:tgtEl>
                                        <p:attrNameLst>
                                          <p:attrName>style.visibility</p:attrName>
                                        </p:attrNameLst>
                                      </p:cBhvr>
                                      <p:to>
                                        <p:strVal val="visible"/>
                                      </p:to>
                                    </p:set>
                                    <p:animEffect transition="in" filter="dissolve">
                                      <p:cBhvr>
                                        <p:cTn id="12" dur="500"/>
                                        <p:tgtEl>
                                          <p:spTgt spid="8908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886" grpId="0"/>
      <p:bldP spid="89088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3508" y="1283856"/>
            <a:ext cx="5976664" cy="1785104"/>
          </a:xfrm>
          <a:prstGeom prst="rect">
            <a:avLst/>
          </a:prstGeom>
        </p:spPr>
        <p:txBody>
          <a:bodyPr wrap="square">
            <a:spAutoFit/>
          </a:bodyPr>
          <a:lstStyle/>
          <a:p>
            <a:pPr algn="just"/>
            <a:r>
              <a:rPr lang="en-US" sz="2200" kern="0" dirty="0">
                <a:solidFill>
                  <a:srgbClr val="000000"/>
                </a:solidFill>
                <a:ea typeface="+mj-ea"/>
                <a:cs typeface="+mj-cs"/>
              </a:rPr>
              <a:t>ULs are thin, diffuse layers of fluid, always present near the surface of solid bodies immersed in a fluid, where molecules move predominantly via diffusion (Dainty and House, </a:t>
            </a:r>
            <a:r>
              <a:rPr lang="en-US" sz="2200" i="1" kern="0" dirty="0" smtClean="0">
                <a:solidFill>
                  <a:srgbClr val="000000"/>
                </a:solidFill>
                <a:ea typeface="+mj-ea"/>
                <a:cs typeface="+mj-cs"/>
              </a:rPr>
              <a:t>J </a:t>
            </a:r>
            <a:r>
              <a:rPr lang="en-US" sz="2200" i="1" kern="0" dirty="0" err="1" smtClean="0">
                <a:solidFill>
                  <a:srgbClr val="000000"/>
                </a:solidFill>
                <a:ea typeface="+mj-ea"/>
                <a:cs typeface="+mj-cs"/>
              </a:rPr>
              <a:t>Physiol</a:t>
            </a:r>
            <a:r>
              <a:rPr lang="en-US" sz="2200" kern="0" dirty="0" smtClean="0">
                <a:solidFill>
                  <a:srgbClr val="000000"/>
                </a:solidFill>
                <a:ea typeface="+mj-ea"/>
                <a:cs typeface="+mj-cs"/>
              </a:rPr>
              <a:t>, 1966</a:t>
            </a:r>
            <a:r>
              <a:rPr lang="en-US" sz="2200" kern="0" dirty="0">
                <a:solidFill>
                  <a:srgbClr val="000000"/>
                </a:solidFill>
                <a:ea typeface="+mj-ea"/>
                <a:cs typeface="+mj-cs"/>
              </a:rPr>
              <a:t>; </a:t>
            </a:r>
            <a:r>
              <a:rPr lang="en-US" sz="2200" kern="0" dirty="0" err="1">
                <a:solidFill>
                  <a:srgbClr val="000000"/>
                </a:solidFill>
                <a:ea typeface="+mj-ea"/>
                <a:cs typeface="+mj-cs"/>
              </a:rPr>
              <a:t>Korjamo</a:t>
            </a:r>
            <a:r>
              <a:rPr lang="en-US" sz="2200" kern="0" dirty="0">
                <a:solidFill>
                  <a:srgbClr val="000000"/>
                </a:solidFill>
                <a:ea typeface="+mj-ea"/>
                <a:cs typeface="+mj-cs"/>
              </a:rPr>
              <a:t> et al, </a:t>
            </a:r>
            <a:r>
              <a:rPr lang="en-US" sz="2200" i="1" dirty="0"/>
              <a:t>J </a:t>
            </a:r>
            <a:r>
              <a:rPr lang="en-US" sz="2200" i="1" dirty="0" smtClean="0"/>
              <a:t>Pharm </a:t>
            </a:r>
            <a:r>
              <a:rPr lang="en-US" sz="2200" i="1" dirty="0" err="1" smtClean="0"/>
              <a:t>Sci</a:t>
            </a:r>
            <a:r>
              <a:rPr lang="en-US" sz="2200" dirty="0" smtClean="0"/>
              <a:t>, </a:t>
            </a:r>
            <a:r>
              <a:rPr lang="en-US" sz="2200" kern="0" dirty="0" smtClean="0">
                <a:solidFill>
                  <a:srgbClr val="000000"/>
                </a:solidFill>
                <a:ea typeface="+mj-ea"/>
                <a:cs typeface="+mj-cs"/>
              </a:rPr>
              <a:t>2009</a:t>
            </a:r>
            <a:r>
              <a:rPr lang="en-US" sz="2200" kern="0" dirty="0">
                <a:solidFill>
                  <a:srgbClr val="000000"/>
                </a:solidFill>
                <a:ea typeface="+mj-ea"/>
                <a:cs typeface="+mj-cs"/>
              </a:rPr>
              <a:t>)</a:t>
            </a:r>
            <a:endParaRPr lang="en-US" sz="2200" dirty="0"/>
          </a:p>
        </p:txBody>
      </p:sp>
      <p:sp>
        <p:nvSpPr>
          <p:cNvPr id="19458" name="Rectangle 2"/>
          <p:cNvSpPr>
            <a:spLocks noGrp="1" noChangeArrowheads="1"/>
          </p:cNvSpPr>
          <p:nvPr>
            <p:ph type="title"/>
          </p:nvPr>
        </p:nvSpPr>
        <p:spPr>
          <a:xfrm>
            <a:off x="130175" y="872716"/>
            <a:ext cx="7142125" cy="931664"/>
          </a:xfrm>
        </p:spPr>
        <p:txBody>
          <a:bodyPr/>
          <a:lstStyle/>
          <a:p>
            <a:pPr algn="l"/>
            <a:r>
              <a:rPr lang="en-US" sz="2200" dirty="0" smtClean="0">
                <a:solidFill>
                  <a:schemeClr val="tx1"/>
                </a:solidFill>
                <a:latin typeface="Arial Narrow" pitchFamily="34" charset="0"/>
              </a:rPr>
              <a:t>The EUF is a generalization of the concept of unstirred layer (UL)</a:t>
            </a:r>
            <a:br>
              <a:rPr lang="en-US" sz="2200" dirty="0" smtClean="0">
                <a:solidFill>
                  <a:schemeClr val="tx1"/>
                </a:solidFill>
                <a:latin typeface="Arial Narrow" pitchFamily="34" charset="0"/>
              </a:rPr>
            </a:br>
            <a:r>
              <a:rPr lang="en-US" sz="2200" dirty="0" smtClean="0">
                <a:solidFill>
                  <a:schemeClr val="tx1"/>
                </a:solidFill>
                <a:latin typeface="Arial Narrow" pitchFamily="34" charset="0"/>
              </a:rPr>
              <a:t/>
            </a:r>
            <a:br>
              <a:rPr lang="en-US" sz="2200" dirty="0" smtClean="0">
                <a:solidFill>
                  <a:schemeClr val="tx1"/>
                </a:solidFill>
                <a:latin typeface="Arial Narrow" pitchFamily="34" charset="0"/>
              </a:rPr>
            </a:br>
            <a:endParaRPr lang="en-US" sz="2200" dirty="0" smtClean="0">
              <a:solidFill>
                <a:schemeClr val="tx1"/>
              </a:solidFill>
              <a:latin typeface="Arial Narrow" pitchFamily="34" charset="0"/>
            </a:endParaRPr>
          </a:p>
        </p:txBody>
      </p:sp>
      <p:sp>
        <p:nvSpPr>
          <p:cNvPr id="19472" name="Oval 19"/>
          <p:cNvSpPr>
            <a:spLocks noChangeArrowheads="1"/>
          </p:cNvSpPr>
          <p:nvPr/>
        </p:nvSpPr>
        <p:spPr bwMode="auto">
          <a:xfrm>
            <a:off x="6232525" y="952500"/>
            <a:ext cx="2741613" cy="2741613"/>
          </a:xfrm>
          <a:prstGeom prst="ellipse">
            <a:avLst/>
          </a:prstGeom>
          <a:solidFill>
            <a:srgbClr val="B2DCFF"/>
          </a:solidFill>
          <a:ln w="9525">
            <a:solidFill>
              <a:schemeClr val="tx1"/>
            </a:solidFill>
            <a:round/>
            <a:headEnd/>
            <a:tailEnd/>
          </a:ln>
        </p:spPr>
        <p:txBody>
          <a:bodyPr wrap="none" anchor="ctr"/>
          <a:lstStyle/>
          <a:p>
            <a:endParaRPr lang="en-US">
              <a:latin typeface="Arial" charset="0"/>
            </a:endParaRPr>
          </a:p>
        </p:txBody>
      </p:sp>
      <p:sp>
        <p:nvSpPr>
          <p:cNvPr id="19473" name="Oval 15"/>
          <p:cNvSpPr>
            <a:spLocks noChangeArrowheads="1"/>
          </p:cNvSpPr>
          <p:nvPr/>
        </p:nvSpPr>
        <p:spPr bwMode="auto">
          <a:xfrm>
            <a:off x="6665913" y="1381125"/>
            <a:ext cx="1865313" cy="1863725"/>
          </a:xfrm>
          <a:prstGeom prst="ellipse">
            <a:avLst/>
          </a:prstGeom>
          <a:solidFill>
            <a:srgbClr val="A9CFA1"/>
          </a:solidFill>
          <a:ln w="28575">
            <a:solidFill>
              <a:srgbClr val="996633"/>
            </a:solidFill>
            <a:round/>
            <a:headEnd/>
            <a:tailEnd/>
          </a:ln>
        </p:spPr>
        <p:txBody>
          <a:bodyPr wrap="none" anchor="ctr"/>
          <a:lstStyle/>
          <a:p>
            <a:endParaRPr lang="en-US">
              <a:latin typeface="Arial" charset="0"/>
            </a:endParaRPr>
          </a:p>
        </p:txBody>
      </p:sp>
      <p:sp>
        <p:nvSpPr>
          <p:cNvPr id="19474" name="Line 14"/>
          <p:cNvSpPr>
            <a:spLocks noChangeShapeType="1"/>
          </p:cNvSpPr>
          <p:nvPr/>
        </p:nvSpPr>
        <p:spPr bwMode="auto">
          <a:xfrm>
            <a:off x="7594600" y="2319338"/>
            <a:ext cx="690563" cy="639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5" name="Line 20"/>
          <p:cNvSpPr>
            <a:spLocks noChangeShapeType="1"/>
          </p:cNvSpPr>
          <p:nvPr/>
        </p:nvSpPr>
        <p:spPr bwMode="auto">
          <a:xfrm flipV="1">
            <a:off x="7581900" y="1230313"/>
            <a:ext cx="876300" cy="1090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6" name="Text Box 22"/>
          <p:cNvSpPr txBox="1">
            <a:spLocks noChangeArrowheads="1"/>
          </p:cNvSpPr>
          <p:nvPr/>
        </p:nvSpPr>
        <p:spPr bwMode="auto">
          <a:xfrm>
            <a:off x="7961313" y="2390775"/>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t>R</a:t>
            </a:r>
          </a:p>
        </p:txBody>
      </p:sp>
      <p:sp>
        <p:nvSpPr>
          <p:cNvPr id="19477" name="Text Box 23"/>
          <p:cNvSpPr txBox="1">
            <a:spLocks noChangeArrowheads="1"/>
          </p:cNvSpPr>
          <p:nvPr/>
        </p:nvSpPr>
        <p:spPr bwMode="auto">
          <a:xfrm>
            <a:off x="7920038" y="1023938"/>
            <a:ext cx="539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t>R</a:t>
            </a:r>
            <a:r>
              <a:rPr lang="en-US" baseline="-25000">
                <a:cs typeface="Arial" charset="0"/>
              </a:rPr>
              <a:t>∞</a:t>
            </a:r>
            <a:endParaRPr lang="en-US">
              <a:cs typeface="Arial" charset="0"/>
            </a:endParaRPr>
          </a:p>
        </p:txBody>
      </p:sp>
      <p:sp>
        <p:nvSpPr>
          <p:cNvPr id="19479" name="Text Box 36"/>
          <p:cNvSpPr txBox="1">
            <a:spLocks noChangeArrowheads="1"/>
          </p:cNvSpPr>
          <p:nvPr/>
        </p:nvSpPr>
        <p:spPr bwMode="auto">
          <a:xfrm>
            <a:off x="6556375" y="1311275"/>
            <a:ext cx="520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b="1"/>
              <a:t>EUF</a:t>
            </a:r>
          </a:p>
        </p:txBody>
      </p:sp>
      <p:sp>
        <p:nvSpPr>
          <p:cNvPr id="19480" name="Text Box 38"/>
          <p:cNvSpPr txBox="1">
            <a:spLocks noChangeArrowheads="1"/>
          </p:cNvSpPr>
          <p:nvPr/>
        </p:nvSpPr>
        <p:spPr bwMode="auto">
          <a:xfrm>
            <a:off x="8510588" y="1042988"/>
            <a:ext cx="642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b="1"/>
              <a:t>BECF</a:t>
            </a:r>
          </a:p>
        </p:txBody>
      </p:sp>
      <p:grpSp>
        <p:nvGrpSpPr>
          <p:cNvPr id="2" name="Group 1"/>
          <p:cNvGrpSpPr/>
          <p:nvPr/>
        </p:nvGrpSpPr>
        <p:grpSpPr>
          <a:xfrm>
            <a:off x="6232525" y="1926432"/>
            <a:ext cx="436228" cy="397668"/>
            <a:chOff x="6232525" y="1926432"/>
            <a:chExt cx="436228" cy="397668"/>
          </a:xfrm>
        </p:grpSpPr>
        <p:cxnSp>
          <p:nvCxnSpPr>
            <p:cNvPr id="5" name="Straight Connector 4"/>
            <p:cNvCxnSpPr>
              <a:stCxn id="19472" idx="2"/>
              <a:endCxn id="19473" idx="2"/>
            </p:cNvCxnSpPr>
            <p:nvPr/>
          </p:nvCxnSpPr>
          <p:spPr bwMode="auto">
            <a:xfrm flipV="1">
              <a:off x="6232525" y="2312988"/>
              <a:ext cx="433388" cy="11112"/>
            </a:xfrm>
            <a:prstGeom prst="line">
              <a:avLst/>
            </a:prstGeom>
            <a:ln w="28575">
              <a:solidFill>
                <a:srgbClr val="CC0000"/>
              </a:solidFill>
            </a:ln>
          </p:spPr>
          <p:style>
            <a:lnRef idx="1">
              <a:schemeClr val="accent1"/>
            </a:lnRef>
            <a:fillRef idx="0">
              <a:schemeClr val="accent1"/>
            </a:fillRef>
            <a:effectRef idx="0">
              <a:schemeClr val="accent1"/>
            </a:effectRef>
            <a:fontRef idx="minor">
              <a:schemeClr val="tx1"/>
            </a:fontRef>
          </p:style>
        </p:cxnSp>
        <p:sp>
          <p:nvSpPr>
            <p:cNvPr id="19471" name="Text Box 22"/>
            <p:cNvSpPr txBox="1">
              <a:spLocks noChangeArrowheads="1"/>
            </p:cNvSpPr>
            <p:nvPr/>
          </p:nvSpPr>
          <p:spPr bwMode="auto">
            <a:xfrm>
              <a:off x="6308390" y="1926432"/>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dirty="0">
                  <a:solidFill>
                    <a:srgbClr val="CC0000"/>
                  </a:solidFill>
                </a:rPr>
                <a:t>d</a:t>
              </a:r>
            </a:p>
          </p:txBody>
        </p:sp>
      </p:grpSp>
      <p:sp>
        <p:nvSpPr>
          <p:cNvPr id="19478" name="Text Box 35"/>
          <p:cNvSpPr txBox="1">
            <a:spLocks noChangeArrowheads="1"/>
          </p:cNvSpPr>
          <p:nvPr/>
        </p:nvSpPr>
        <p:spPr bwMode="auto">
          <a:xfrm>
            <a:off x="6808788" y="2571750"/>
            <a:ext cx="7127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dirty="0"/>
              <a:t>Oocyte</a:t>
            </a:r>
          </a:p>
        </p:txBody>
      </p:sp>
      <p:grpSp>
        <p:nvGrpSpPr>
          <p:cNvPr id="13" name="Group 12"/>
          <p:cNvGrpSpPr/>
          <p:nvPr/>
        </p:nvGrpSpPr>
        <p:grpSpPr>
          <a:xfrm>
            <a:off x="143508" y="3028307"/>
            <a:ext cx="8349593" cy="2092881"/>
            <a:chOff x="143508" y="3028307"/>
            <a:chExt cx="8349593" cy="2092881"/>
          </a:xfrm>
        </p:grpSpPr>
        <p:sp>
          <p:nvSpPr>
            <p:cNvPr id="3" name="TextBox 2"/>
            <p:cNvSpPr txBox="1"/>
            <p:nvPr/>
          </p:nvSpPr>
          <p:spPr bwMode="auto">
            <a:xfrm>
              <a:off x="143508" y="3028307"/>
              <a:ext cx="8349593" cy="2092881"/>
            </a:xfrm>
            <a:prstGeom prst="rect">
              <a:avLst/>
            </a:prstGeom>
            <a:noFill/>
          </p:spPr>
          <p:txBody>
            <a:bodyPr wrap="none">
              <a:spAutoFit/>
            </a:bodyPr>
            <a:lstStyle/>
            <a:p>
              <a:pPr>
                <a:defRPr/>
              </a:pPr>
              <a:r>
                <a:rPr lang="en-US" sz="2200" dirty="0"/>
                <a:t>For a particular solute, the width of the UL (   ) is defined as</a:t>
              </a:r>
            </a:p>
            <a:p>
              <a:pPr>
                <a:defRPr/>
              </a:pPr>
              <a:endParaRPr lang="en-US" sz="2200" dirty="0"/>
            </a:p>
            <a:p>
              <a:pPr>
                <a:defRPr/>
              </a:pPr>
              <a:r>
                <a:rPr lang="en-US" sz="2200" dirty="0"/>
                <a:t> </a:t>
              </a:r>
              <a:endParaRPr lang="en-US" sz="2200" b="1" dirty="0"/>
            </a:p>
            <a:p>
              <a:pPr>
                <a:defRPr/>
              </a:pPr>
              <a:r>
                <a:rPr lang="en-US" sz="2200" dirty="0" smtClean="0"/>
                <a:t>where </a:t>
              </a:r>
              <a:r>
                <a:rPr lang="en-US" sz="2200" i="1" dirty="0"/>
                <a:t>D</a:t>
              </a:r>
              <a:r>
                <a:rPr lang="en-US" sz="2200" dirty="0"/>
                <a:t> is the diffusion constant and </a:t>
              </a:r>
              <a:r>
                <a:rPr lang="en-US" sz="2200" i="1" dirty="0"/>
                <a:t>P</a:t>
              </a:r>
              <a:r>
                <a:rPr lang="en-US" sz="2200" dirty="0"/>
                <a:t> is the empirically measured permeability</a:t>
              </a:r>
            </a:p>
            <a:p>
              <a:pPr>
                <a:defRPr/>
              </a:pPr>
              <a:endParaRPr lang="en-US" sz="2200" dirty="0"/>
            </a:p>
            <a:p>
              <a:pPr marL="457200" indent="-457200">
                <a:buFont typeface="+mj-lt"/>
                <a:buAutoNum type="arabicPeriod"/>
                <a:defRPr/>
              </a:pPr>
              <a:endParaRPr lang="en-US" dirty="0"/>
            </a:p>
          </p:txBody>
        </p:sp>
        <p:graphicFrame>
          <p:nvGraphicFramePr>
            <p:cNvPr id="19465" name="Object 24"/>
            <p:cNvGraphicFramePr>
              <a:graphicFrameLocks noChangeAspect="1"/>
            </p:cNvGraphicFramePr>
            <p:nvPr>
              <p:extLst>
                <p:ext uri="{D42A27DB-BD31-4B8C-83A1-F6EECF244321}">
                  <p14:modId xmlns:p14="http://schemas.microsoft.com/office/powerpoint/2010/main" val="4001225616"/>
                </p:ext>
              </p:extLst>
            </p:nvPr>
          </p:nvGraphicFramePr>
          <p:xfrm>
            <a:off x="3792793" y="3411789"/>
            <a:ext cx="700452" cy="640328"/>
          </p:xfrm>
          <a:graphic>
            <a:graphicData uri="http://schemas.openxmlformats.org/presentationml/2006/ole">
              <mc:AlternateContent xmlns:mc="http://schemas.openxmlformats.org/markup-compatibility/2006">
                <mc:Choice xmlns:v="urn:schemas-microsoft-com:vml" Requires="v">
                  <p:oleObj spid="_x0000_s19765" name="Equation" r:id="rId3" imgW="431613" imgH="393529" progId="Equation.DSMT4">
                    <p:embed/>
                  </p:oleObj>
                </mc:Choice>
                <mc:Fallback>
                  <p:oleObj name="Equation" r:id="rId3" imgW="431613" imgH="393529" progId="Equation.DSMT4">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793" y="3411789"/>
                          <a:ext cx="700452" cy="6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8" name="Object 22"/>
            <p:cNvGraphicFramePr>
              <a:graphicFrameLocks noChangeAspect="1"/>
            </p:cNvGraphicFramePr>
            <p:nvPr>
              <p:extLst>
                <p:ext uri="{D42A27DB-BD31-4B8C-83A1-F6EECF244321}">
                  <p14:modId xmlns:p14="http://schemas.microsoft.com/office/powerpoint/2010/main" val="2096992142"/>
                </p:ext>
              </p:extLst>
            </p:nvPr>
          </p:nvGraphicFramePr>
          <p:xfrm>
            <a:off x="4572000" y="3112586"/>
            <a:ext cx="242795" cy="312409"/>
          </p:xfrm>
          <a:graphic>
            <a:graphicData uri="http://schemas.openxmlformats.org/presentationml/2006/ole">
              <mc:AlternateContent xmlns:mc="http://schemas.openxmlformats.org/markup-compatibility/2006">
                <mc:Choice xmlns:v="urn:schemas-microsoft-com:vml" Requires="v">
                  <p:oleObj spid="_x0000_s19766" name="Equation" r:id="rId5" imgW="139579" imgH="177646" progId="Equation.DSMT4">
                    <p:embed/>
                  </p:oleObj>
                </mc:Choice>
                <mc:Fallback>
                  <p:oleObj name="Equation" r:id="rId5" imgW="139579" imgH="177646" progId="Equation.DSMT4">
                    <p:embed/>
                    <p:pic>
                      <p:nvPicPr>
                        <p:cNvPr id="0" name="Object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112586"/>
                          <a:ext cx="242795" cy="31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9461" name="Rectangle 7"/>
          <p:cNvSpPr>
            <a:spLocks noChangeArrowheads="1"/>
          </p:cNvSpPr>
          <p:nvPr/>
        </p:nvSpPr>
        <p:spPr bwMode="auto">
          <a:xfrm>
            <a:off x="971537" y="46038"/>
            <a:ext cx="71660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400" b="1" dirty="0"/>
              <a:t>Effects of Changing the Width </a:t>
            </a:r>
            <a:r>
              <a:rPr lang="en-US" sz="3400" b="1" dirty="0" smtClean="0"/>
              <a:t>of </a:t>
            </a:r>
            <a:r>
              <a:rPr lang="en-US" sz="3400" b="1" dirty="0"/>
              <a:t>the EUF</a:t>
            </a:r>
            <a:endParaRPr lang="en-US" sz="3400" b="1" baseline="-25000" dirty="0"/>
          </a:p>
        </p:txBody>
      </p:sp>
      <p:grpSp>
        <p:nvGrpSpPr>
          <p:cNvPr id="19462" name="Group 6"/>
          <p:cNvGrpSpPr>
            <a:grpSpLocks/>
          </p:cNvGrpSpPr>
          <p:nvPr/>
        </p:nvGrpSpPr>
        <p:grpSpPr bwMode="auto">
          <a:xfrm>
            <a:off x="2284413" y="728663"/>
            <a:ext cx="4565650" cy="0"/>
            <a:chOff x="0" y="672"/>
            <a:chExt cx="2876" cy="0"/>
          </a:xfrm>
        </p:grpSpPr>
        <p:sp>
          <p:nvSpPr>
            <p:cNvPr id="19463"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Rectangle 8"/>
          <p:cNvSpPr/>
          <p:nvPr/>
        </p:nvSpPr>
        <p:spPr>
          <a:xfrm>
            <a:off x="143508" y="4502730"/>
            <a:ext cx="8580537" cy="1446550"/>
          </a:xfrm>
          <a:prstGeom prst="rect">
            <a:avLst/>
          </a:prstGeom>
        </p:spPr>
        <p:txBody>
          <a:bodyPr wrap="square">
            <a:spAutoFit/>
          </a:bodyPr>
          <a:lstStyle/>
          <a:p>
            <a:pPr>
              <a:defRPr/>
            </a:pPr>
            <a:r>
              <a:rPr lang="en-US" sz="2200" dirty="0"/>
              <a:t>The width of the </a:t>
            </a:r>
            <a:r>
              <a:rPr lang="en-US" sz="2200" dirty="0" smtClean="0"/>
              <a:t>UL:</a:t>
            </a:r>
            <a:endParaRPr lang="en-US" sz="2200" dirty="0"/>
          </a:p>
          <a:p>
            <a:pPr marL="457200" indent="-457200">
              <a:buFont typeface="+mj-lt"/>
              <a:buAutoNum type="arabicPeriod"/>
              <a:defRPr/>
            </a:pPr>
            <a:r>
              <a:rPr lang="en-US" sz="2200" dirty="0"/>
              <a:t>A steady-state concept</a:t>
            </a:r>
          </a:p>
          <a:p>
            <a:pPr marL="457200" indent="-457200">
              <a:buFont typeface="+mj-lt"/>
              <a:buAutoNum type="arabicPeriod"/>
              <a:defRPr/>
            </a:pPr>
            <a:r>
              <a:rPr lang="en-US" sz="2200" dirty="0"/>
              <a:t>Solute-dependent</a:t>
            </a:r>
          </a:p>
          <a:p>
            <a:pPr marL="457200" indent="-457200">
              <a:buFont typeface="+mj-lt"/>
              <a:buAutoNum type="arabicPeriod"/>
              <a:defRPr/>
            </a:pPr>
            <a:r>
              <a:rPr lang="en-US" sz="2200" dirty="0"/>
              <a:t>Ignores the effects of chemical </a:t>
            </a:r>
            <a:r>
              <a:rPr lang="en-US" sz="2200" dirty="0" smtClean="0"/>
              <a:t>reactions</a:t>
            </a:r>
            <a:endParaRPr lang="en-US" sz="2200" dirty="0"/>
          </a:p>
        </p:txBody>
      </p:sp>
      <p:sp>
        <p:nvSpPr>
          <p:cNvPr id="10" name="Rectangle 9"/>
          <p:cNvSpPr/>
          <p:nvPr/>
        </p:nvSpPr>
        <p:spPr>
          <a:xfrm>
            <a:off x="143508" y="5971927"/>
            <a:ext cx="8672675" cy="769441"/>
          </a:xfrm>
          <a:prstGeom prst="rect">
            <a:avLst/>
          </a:prstGeom>
        </p:spPr>
        <p:txBody>
          <a:bodyPr wrap="square">
            <a:spAutoFit/>
          </a:bodyPr>
          <a:lstStyle/>
          <a:p>
            <a:pPr>
              <a:defRPr/>
            </a:pPr>
            <a:r>
              <a:rPr lang="en-US" sz="2200" dirty="0"/>
              <a:t>It is because our system is dynamic, involves multiples solutes, and solutes can react in the “UL</a:t>
            </a:r>
            <a:r>
              <a:rPr lang="en-US" sz="2200" dirty="0" smtClean="0"/>
              <a:t>”, that </a:t>
            </a:r>
            <a:r>
              <a:rPr lang="en-US" sz="2200" dirty="0"/>
              <a:t>we decided to define the EUF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8"/>
                                        </p:tgtEl>
                                        <p:attrNameLst>
                                          <p:attrName>style.visibility</p:attrName>
                                        </p:attrNameLst>
                                      </p:cBhvr>
                                      <p:to>
                                        <p:strVal val="visible"/>
                                      </p:to>
                                    </p:set>
                                    <p:animEffect transition="in" filter="dissolve">
                                      <p:cBhvr>
                                        <p:cTn id="12" dur="500"/>
                                        <p:tgtEl>
                                          <p:spTgt spid="1945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dissolv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dissolve">
                                      <p:cBhvr>
                                        <p:cTn id="32" dur="500"/>
                                        <p:tgtEl>
                                          <p:spTgt spid="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dissolve">
                                      <p:cBhvr>
                                        <p:cTn id="37" dur="5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Effect transition="in" filter="dissolve">
                                      <p:cBhvr>
                                        <p:cTn id="42" dur="500"/>
                                        <p:tgtEl>
                                          <p:spTgt spid="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dissolv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458"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22"/>
          <p:cNvSpPr>
            <a:spLocks noChangeArrowheads="1"/>
          </p:cNvSpPr>
          <p:nvPr/>
        </p:nvSpPr>
        <p:spPr bwMode="auto">
          <a:xfrm>
            <a:off x="300038" y="379413"/>
            <a:ext cx="4030662" cy="3024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3" name="Text Box 11"/>
          <p:cNvSpPr txBox="1">
            <a:spLocks noChangeArrowheads="1"/>
          </p:cNvSpPr>
          <p:nvPr/>
        </p:nvSpPr>
        <p:spPr bwMode="auto">
          <a:xfrm>
            <a:off x="2263775" y="107950"/>
            <a:ext cx="58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latin typeface="Arial" charset="0"/>
              </a:rPr>
              <a:t>(A)</a:t>
            </a:r>
          </a:p>
        </p:txBody>
      </p:sp>
      <p:sp>
        <p:nvSpPr>
          <p:cNvPr id="20484" name="AutoShape 3"/>
          <p:cNvSpPr>
            <a:spLocks noChangeAspect="1" noChangeArrowheads="1" noTextEdit="1"/>
          </p:cNvSpPr>
          <p:nvPr/>
        </p:nvSpPr>
        <p:spPr bwMode="auto">
          <a:xfrm>
            <a:off x="333375" y="387350"/>
            <a:ext cx="4022725"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5" name="Rectangle 7"/>
          <p:cNvSpPr>
            <a:spLocks noChangeArrowheads="1"/>
          </p:cNvSpPr>
          <p:nvPr/>
        </p:nvSpPr>
        <p:spPr bwMode="auto">
          <a:xfrm>
            <a:off x="1123950" y="609600"/>
            <a:ext cx="2851150" cy="2378075"/>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86" name="Line 32"/>
          <p:cNvSpPr>
            <a:spLocks noChangeShapeType="1"/>
          </p:cNvSpPr>
          <p:nvPr/>
        </p:nvSpPr>
        <p:spPr bwMode="auto">
          <a:xfrm flipV="1">
            <a:off x="3975100" y="2967038"/>
            <a:ext cx="0" cy="2063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Line 33"/>
          <p:cNvSpPr>
            <a:spLocks noChangeShapeType="1"/>
          </p:cNvSpPr>
          <p:nvPr/>
        </p:nvSpPr>
        <p:spPr bwMode="auto">
          <a:xfrm>
            <a:off x="3975100" y="6096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44"/>
          <p:cNvSpPr>
            <a:spLocks noChangeShapeType="1"/>
          </p:cNvSpPr>
          <p:nvPr/>
        </p:nvSpPr>
        <p:spPr bwMode="auto">
          <a:xfrm>
            <a:off x="1123950" y="609600"/>
            <a:ext cx="206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45"/>
          <p:cNvSpPr>
            <a:spLocks noChangeShapeType="1"/>
          </p:cNvSpPr>
          <p:nvPr/>
        </p:nvSpPr>
        <p:spPr bwMode="auto">
          <a:xfrm flipH="1">
            <a:off x="3946525" y="6096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490" name="Group 10"/>
          <p:cNvGrpSpPr>
            <a:grpSpLocks/>
          </p:cNvGrpSpPr>
          <p:nvPr/>
        </p:nvGrpSpPr>
        <p:grpSpPr bwMode="auto">
          <a:xfrm>
            <a:off x="1123950" y="609600"/>
            <a:ext cx="2851150" cy="2378075"/>
            <a:chOff x="1123952" y="609600"/>
            <a:chExt cx="2851156" cy="2378076"/>
          </a:xfrm>
        </p:grpSpPr>
        <p:sp>
          <p:nvSpPr>
            <p:cNvPr id="20798" name="Line 8"/>
            <p:cNvSpPr>
              <a:spLocks noChangeShapeType="1"/>
            </p:cNvSpPr>
            <p:nvPr/>
          </p:nvSpPr>
          <p:spPr bwMode="auto">
            <a:xfrm>
              <a:off x="1123952" y="609600"/>
              <a:ext cx="285115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99" name="Line 9"/>
            <p:cNvSpPr>
              <a:spLocks noChangeShapeType="1"/>
            </p:cNvSpPr>
            <p:nvPr/>
          </p:nvSpPr>
          <p:spPr bwMode="auto">
            <a:xfrm>
              <a:off x="1123952" y="2987675"/>
              <a:ext cx="285115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0" name="Line 10"/>
            <p:cNvSpPr>
              <a:spLocks noChangeShapeType="1"/>
            </p:cNvSpPr>
            <p:nvPr/>
          </p:nvSpPr>
          <p:spPr bwMode="auto">
            <a:xfrm flipV="1">
              <a:off x="3975108" y="609600"/>
              <a:ext cx="0" cy="23780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1" name="Line 11"/>
            <p:cNvSpPr>
              <a:spLocks noChangeShapeType="1"/>
            </p:cNvSpPr>
            <p:nvPr/>
          </p:nvSpPr>
          <p:spPr bwMode="auto">
            <a:xfrm flipV="1">
              <a:off x="1123952" y="609600"/>
              <a:ext cx="0" cy="23780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2" name="Line 12"/>
            <p:cNvSpPr>
              <a:spLocks noChangeShapeType="1"/>
            </p:cNvSpPr>
            <p:nvPr/>
          </p:nvSpPr>
          <p:spPr bwMode="auto">
            <a:xfrm>
              <a:off x="1123952" y="2987675"/>
              <a:ext cx="285115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3" name="Line 13"/>
            <p:cNvSpPr>
              <a:spLocks noChangeShapeType="1"/>
            </p:cNvSpPr>
            <p:nvPr/>
          </p:nvSpPr>
          <p:spPr bwMode="auto">
            <a:xfrm flipV="1">
              <a:off x="1123952" y="609600"/>
              <a:ext cx="0" cy="23780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4" name="Line 14"/>
            <p:cNvSpPr>
              <a:spLocks noChangeShapeType="1"/>
            </p:cNvSpPr>
            <p:nvPr/>
          </p:nvSpPr>
          <p:spPr bwMode="auto">
            <a:xfrm flipV="1">
              <a:off x="1338265"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5" name="Line 15"/>
            <p:cNvSpPr>
              <a:spLocks noChangeShapeType="1"/>
            </p:cNvSpPr>
            <p:nvPr/>
          </p:nvSpPr>
          <p:spPr bwMode="auto">
            <a:xfrm>
              <a:off x="1338265"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6" name="Line 17"/>
            <p:cNvSpPr>
              <a:spLocks noChangeShapeType="1"/>
            </p:cNvSpPr>
            <p:nvPr/>
          </p:nvSpPr>
          <p:spPr bwMode="auto">
            <a:xfrm flipV="1">
              <a:off x="1778003"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7" name="Line 18"/>
            <p:cNvSpPr>
              <a:spLocks noChangeShapeType="1"/>
            </p:cNvSpPr>
            <p:nvPr/>
          </p:nvSpPr>
          <p:spPr bwMode="auto">
            <a:xfrm>
              <a:off x="1778003"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8" name="Line 20"/>
            <p:cNvSpPr>
              <a:spLocks noChangeShapeType="1"/>
            </p:cNvSpPr>
            <p:nvPr/>
          </p:nvSpPr>
          <p:spPr bwMode="auto">
            <a:xfrm flipV="1">
              <a:off x="2216154"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09" name="Line 21"/>
            <p:cNvSpPr>
              <a:spLocks noChangeShapeType="1"/>
            </p:cNvSpPr>
            <p:nvPr/>
          </p:nvSpPr>
          <p:spPr bwMode="auto">
            <a:xfrm>
              <a:off x="2216154"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0" name="Line 23"/>
            <p:cNvSpPr>
              <a:spLocks noChangeShapeType="1"/>
            </p:cNvSpPr>
            <p:nvPr/>
          </p:nvSpPr>
          <p:spPr bwMode="auto">
            <a:xfrm flipV="1">
              <a:off x="2654305"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1" name="Line 24"/>
            <p:cNvSpPr>
              <a:spLocks noChangeShapeType="1"/>
            </p:cNvSpPr>
            <p:nvPr/>
          </p:nvSpPr>
          <p:spPr bwMode="auto">
            <a:xfrm>
              <a:off x="2654305"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2" name="Line 26"/>
            <p:cNvSpPr>
              <a:spLocks noChangeShapeType="1"/>
            </p:cNvSpPr>
            <p:nvPr/>
          </p:nvSpPr>
          <p:spPr bwMode="auto">
            <a:xfrm flipV="1">
              <a:off x="3092456"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3" name="Line 27"/>
            <p:cNvSpPr>
              <a:spLocks noChangeShapeType="1"/>
            </p:cNvSpPr>
            <p:nvPr/>
          </p:nvSpPr>
          <p:spPr bwMode="auto">
            <a:xfrm>
              <a:off x="3092456"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4" name="Line 29"/>
            <p:cNvSpPr>
              <a:spLocks noChangeShapeType="1"/>
            </p:cNvSpPr>
            <p:nvPr/>
          </p:nvSpPr>
          <p:spPr bwMode="auto">
            <a:xfrm flipV="1">
              <a:off x="3530607" y="2967038"/>
              <a:ext cx="0" cy="206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5" name="Line 30"/>
            <p:cNvSpPr>
              <a:spLocks noChangeShapeType="1"/>
            </p:cNvSpPr>
            <p:nvPr/>
          </p:nvSpPr>
          <p:spPr bwMode="auto">
            <a:xfrm>
              <a:off x="3530607" y="609600"/>
              <a:ext cx="0" cy="285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6" name="Line 35"/>
            <p:cNvSpPr>
              <a:spLocks noChangeShapeType="1"/>
            </p:cNvSpPr>
            <p:nvPr/>
          </p:nvSpPr>
          <p:spPr bwMode="auto">
            <a:xfrm>
              <a:off x="1123952" y="2887663"/>
              <a:ext cx="20638"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7" name="Line 36"/>
            <p:cNvSpPr>
              <a:spLocks noChangeShapeType="1"/>
            </p:cNvSpPr>
            <p:nvPr/>
          </p:nvSpPr>
          <p:spPr bwMode="auto">
            <a:xfrm flipH="1">
              <a:off x="3946533" y="2887663"/>
              <a:ext cx="28575"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8" name="Line 38"/>
            <p:cNvSpPr>
              <a:spLocks noChangeShapeType="1"/>
            </p:cNvSpPr>
            <p:nvPr/>
          </p:nvSpPr>
          <p:spPr bwMode="auto">
            <a:xfrm>
              <a:off x="1123952" y="2125663"/>
              <a:ext cx="20638"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19" name="Line 39"/>
            <p:cNvSpPr>
              <a:spLocks noChangeShapeType="1"/>
            </p:cNvSpPr>
            <p:nvPr/>
          </p:nvSpPr>
          <p:spPr bwMode="auto">
            <a:xfrm flipH="1">
              <a:off x="3946533" y="2125663"/>
              <a:ext cx="28575"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0" name="Line 41"/>
            <p:cNvSpPr>
              <a:spLocks noChangeShapeType="1"/>
            </p:cNvSpPr>
            <p:nvPr/>
          </p:nvSpPr>
          <p:spPr bwMode="auto">
            <a:xfrm>
              <a:off x="1123952" y="1371600"/>
              <a:ext cx="20638"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1" name="Line 42"/>
            <p:cNvSpPr>
              <a:spLocks noChangeShapeType="1"/>
            </p:cNvSpPr>
            <p:nvPr/>
          </p:nvSpPr>
          <p:spPr bwMode="auto">
            <a:xfrm flipH="1">
              <a:off x="3946533" y="1371600"/>
              <a:ext cx="28575"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2" name="Line 47"/>
            <p:cNvSpPr>
              <a:spLocks noChangeShapeType="1"/>
            </p:cNvSpPr>
            <p:nvPr/>
          </p:nvSpPr>
          <p:spPr bwMode="auto">
            <a:xfrm>
              <a:off x="1123952" y="609600"/>
              <a:ext cx="285115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3" name="Line 48"/>
            <p:cNvSpPr>
              <a:spLocks noChangeShapeType="1"/>
            </p:cNvSpPr>
            <p:nvPr/>
          </p:nvSpPr>
          <p:spPr bwMode="auto">
            <a:xfrm>
              <a:off x="1123952" y="2987675"/>
              <a:ext cx="285115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4" name="Line 49"/>
            <p:cNvSpPr>
              <a:spLocks noChangeShapeType="1"/>
            </p:cNvSpPr>
            <p:nvPr/>
          </p:nvSpPr>
          <p:spPr bwMode="auto">
            <a:xfrm flipV="1">
              <a:off x="3975108" y="609600"/>
              <a:ext cx="0" cy="23780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25" name="Line 50"/>
            <p:cNvSpPr>
              <a:spLocks noChangeShapeType="1"/>
            </p:cNvSpPr>
            <p:nvPr/>
          </p:nvSpPr>
          <p:spPr bwMode="auto">
            <a:xfrm flipV="1">
              <a:off x="1123952" y="609600"/>
              <a:ext cx="0" cy="237807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91" name="Group 39"/>
          <p:cNvGrpSpPr>
            <a:grpSpLocks/>
          </p:cNvGrpSpPr>
          <p:nvPr/>
        </p:nvGrpSpPr>
        <p:grpSpPr bwMode="auto">
          <a:xfrm>
            <a:off x="1290638" y="3017838"/>
            <a:ext cx="2867025" cy="425450"/>
            <a:chOff x="1291068" y="3017838"/>
            <a:chExt cx="2865865" cy="425608"/>
          </a:xfrm>
        </p:grpSpPr>
        <p:sp>
          <p:nvSpPr>
            <p:cNvPr id="20790" name="Rectangle 16"/>
            <p:cNvSpPr>
              <a:spLocks noChangeArrowheads="1"/>
            </p:cNvSpPr>
            <p:nvPr/>
          </p:nvSpPr>
          <p:spPr bwMode="auto">
            <a:xfrm>
              <a:off x="1291068" y="3017838"/>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a:t>
              </a:r>
              <a:endParaRPr lang="en-US" sz="1600">
                <a:cs typeface="Arial" charset="0"/>
              </a:endParaRPr>
            </a:p>
          </p:txBody>
        </p:sp>
        <p:sp>
          <p:nvSpPr>
            <p:cNvPr id="20791" name="Rectangle 19"/>
            <p:cNvSpPr>
              <a:spLocks noChangeArrowheads="1"/>
            </p:cNvSpPr>
            <p:nvPr/>
          </p:nvSpPr>
          <p:spPr bwMode="auto">
            <a:xfrm>
              <a:off x="1637144" y="301783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200</a:t>
              </a:r>
              <a:endParaRPr lang="en-US" sz="1600">
                <a:cs typeface="Arial" charset="0"/>
              </a:endParaRPr>
            </a:p>
          </p:txBody>
        </p:sp>
        <p:sp>
          <p:nvSpPr>
            <p:cNvPr id="20792" name="Rectangle 22"/>
            <p:cNvSpPr>
              <a:spLocks noChangeArrowheads="1"/>
            </p:cNvSpPr>
            <p:nvPr/>
          </p:nvSpPr>
          <p:spPr bwMode="auto">
            <a:xfrm>
              <a:off x="2075295" y="301783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400</a:t>
              </a:r>
              <a:endParaRPr lang="en-US" sz="1600">
                <a:cs typeface="Arial" charset="0"/>
              </a:endParaRPr>
            </a:p>
          </p:txBody>
        </p:sp>
        <p:sp>
          <p:nvSpPr>
            <p:cNvPr id="20793" name="Rectangle 25"/>
            <p:cNvSpPr>
              <a:spLocks noChangeArrowheads="1"/>
            </p:cNvSpPr>
            <p:nvPr/>
          </p:nvSpPr>
          <p:spPr bwMode="auto">
            <a:xfrm>
              <a:off x="2513446" y="301783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600</a:t>
              </a:r>
              <a:endParaRPr lang="en-US" sz="1600">
                <a:cs typeface="Arial" charset="0"/>
              </a:endParaRPr>
            </a:p>
          </p:txBody>
        </p:sp>
        <p:sp>
          <p:nvSpPr>
            <p:cNvPr id="20794" name="Rectangle 28"/>
            <p:cNvSpPr>
              <a:spLocks noChangeArrowheads="1"/>
            </p:cNvSpPr>
            <p:nvPr/>
          </p:nvSpPr>
          <p:spPr bwMode="auto">
            <a:xfrm>
              <a:off x="2951597" y="301783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800</a:t>
              </a:r>
              <a:endParaRPr lang="en-US" sz="1600">
                <a:cs typeface="Arial" charset="0"/>
              </a:endParaRPr>
            </a:p>
          </p:txBody>
        </p:sp>
        <p:sp>
          <p:nvSpPr>
            <p:cNvPr id="20795" name="Rectangle 31"/>
            <p:cNvSpPr>
              <a:spLocks noChangeArrowheads="1"/>
            </p:cNvSpPr>
            <p:nvPr/>
          </p:nvSpPr>
          <p:spPr bwMode="auto">
            <a:xfrm>
              <a:off x="3338947" y="3017838"/>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1000</a:t>
              </a:r>
              <a:endParaRPr lang="en-US" sz="1600">
                <a:cs typeface="Arial" charset="0"/>
              </a:endParaRPr>
            </a:p>
          </p:txBody>
        </p:sp>
        <p:sp>
          <p:nvSpPr>
            <p:cNvPr id="20796" name="Rectangle 34"/>
            <p:cNvSpPr>
              <a:spLocks noChangeArrowheads="1"/>
            </p:cNvSpPr>
            <p:nvPr/>
          </p:nvSpPr>
          <p:spPr bwMode="auto">
            <a:xfrm>
              <a:off x="3785036" y="3017838"/>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1200</a:t>
              </a:r>
              <a:endParaRPr lang="en-US" sz="1600">
                <a:cs typeface="Arial" charset="0"/>
              </a:endParaRPr>
            </a:p>
          </p:txBody>
        </p:sp>
        <p:sp>
          <p:nvSpPr>
            <p:cNvPr id="20797" name="Rectangle 55"/>
            <p:cNvSpPr>
              <a:spLocks noChangeArrowheads="1"/>
            </p:cNvSpPr>
            <p:nvPr/>
          </p:nvSpPr>
          <p:spPr bwMode="auto">
            <a:xfrm>
              <a:off x="2132445" y="3197225"/>
              <a:ext cx="7897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Time (sec)</a:t>
              </a:r>
              <a:endParaRPr lang="en-US" sz="1600">
                <a:cs typeface="Arial" charset="0"/>
              </a:endParaRPr>
            </a:p>
          </p:txBody>
        </p:sp>
      </p:grpSp>
      <p:sp>
        <p:nvSpPr>
          <p:cNvPr id="20492" name="Rectangle 58"/>
          <p:cNvSpPr>
            <a:spLocks noChangeArrowheads="1"/>
          </p:cNvSpPr>
          <p:nvPr/>
        </p:nvSpPr>
        <p:spPr bwMode="auto">
          <a:xfrm>
            <a:off x="1109663" y="2938463"/>
            <a:ext cx="71437"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700">
                <a:solidFill>
                  <a:srgbClr val="000000"/>
                </a:solidFill>
                <a:latin typeface="Helvetica" pitchFamily="34" charset="0"/>
                <a:cs typeface="Arial" charset="0"/>
              </a:rPr>
              <a:t> </a:t>
            </a:r>
            <a:endParaRPr lang="en-US" sz="1800">
              <a:latin typeface="Arial" charset="0"/>
              <a:cs typeface="Arial" charset="0"/>
            </a:endParaRPr>
          </a:p>
        </p:txBody>
      </p:sp>
      <p:sp>
        <p:nvSpPr>
          <p:cNvPr id="20493" name="Rectangle 59"/>
          <p:cNvSpPr>
            <a:spLocks noChangeArrowheads="1"/>
          </p:cNvSpPr>
          <p:nvPr/>
        </p:nvSpPr>
        <p:spPr bwMode="auto">
          <a:xfrm>
            <a:off x="3968750" y="552450"/>
            <a:ext cx="7143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700">
                <a:solidFill>
                  <a:srgbClr val="000000"/>
                </a:solidFill>
                <a:latin typeface="Helvetica" pitchFamily="34" charset="0"/>
                <a:cs typeface="Arial" charset="0"/>
              </a:rPr>
              <a:t> </a:t>
            </a:r>
            <a:endParaRPr lang="en-US" sz="1800">
              <a:latin typeface="Arial" charset="0"/>
              <a:cs typeface="Arial" charset="0"/>
            </a:endParaRPr>
          </a:p>
        </p:txBody>
      </p:sp>
      <p:sp>
        <p:nvSpPr>
          <p:cNvPr id="20494" name="Rectangle 80"/>
          <p:cNvSpPr>
            <a:spLocks noChangeArrowheads="1"/>
          </p:cNvSpPr>
          <p:nvPr/>
        </p:nvSpPr>
        <p:spPr bwMode="auto">
          <a:xfrm>
            <a:off x="2640013" y="660400"/>
            <a:ext cx="1292225" cy="1674813"/>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5" name="Rectangle 116"/>
          <p:cNvSpPr>
            <a:spLocks noChangeArrowheads="1"/>
          </p:cNvSpPr>
          <p:nvPr/>
        </p:nvSpPr>
        <p:spPr bwMode="auto">
          <a:xfrm>
            <a:off x="3457575" y="2097088"/>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cs typeface="Arial" charset="0"/>
            </a:endParaRPr>
          </a:p>
        </p:txBody>
      </p:sp>
      <p:grpSp>
        <p:nvGrpSpPr>
          <p:cNvPr id="53" name="Group 52"/>
          <p:cNvGrpSpPr>
            <a:grpSpLocks/>
          </p:cNvGrpSpPr>
          <p:nvPr/>
        </p:nvGrpSpPr>
        <p:grpSpPr bwMode="auto">
          <a:xfrm>
            <a:off x="1123950" y="696913"/>
            <a:ext cx="2849563" cy="2192337"/>
            <a:chOff x="1123952" y="696913"/>
            <a:chExt cx="2850245" cy="2191117"/>
          </a:xfrm>
        </p:grpSpPr>
        <p:sp>
          <p:nvSpPr>
            <p:cNvPr id="20786" name="Freeform 51"/>
            <p:cNvSpPr>
              <a:spLocks/>
            </p:cNvSpPr>
            <p:nvPr/>
          </p:nvSpPr>
          <p:spPr bwMode="auto">
            <a:xfrm>
              <a:off x="1123952" y="696913"/>
              <a:ext cx="674689" cy="2190750"/>
            </a:xfrm>
            <a:custGeom>
              <a:avLst/>
              <a:gdLst>
                <a:gd name="T0" fmla="*/ 2147483647 w 425"/>
                <a:gd name="T1" fmla="*/ 2147483647 h 1380"/>
                <a:gd name="T2" fmla="*/ 2147483647 w 425"/>
                <a:gd name="T3" fmla="*/ 2147483647 h 1380"/>
                <a:gd name="T4" fmla="*/ 2147483647 w 425"/>
                <a:gd name="T5" fmla="*/ 2147483647 h 1380"/>
                <a:gd name="T6" fmla="*/ 2147483647 w 425"/>
                <a:gd name="T7" fmla="*/ 2147483647 h 1380"/>
                <a:gd name="T8" fmla="*/ 2147483647 w 425"/>
                <a:gd name="T9" fmla="*/ 2147483647 h 1380"/>
                <a:gd name="T10" fmla="*/ 2147483647 w 425"/>
                <a:gd name="T11" fmla="*/ 2147483647 h 1380"/>
                <a:gd name="T12" fmla="*/ 2147483647 w 425"/>
                <a:gd name="T13" fmla="*/ 2147483647 h 1380"/>
                <a:gd name="T14" fmla="*/ 2147483647 w 425"/>
                <a:gd name="T15" fmla="*/ 2147483647 h 1380"/>
                <a:gd name="T16" fmla="*/ 2147483647 w 425"/>
                <a:gd name="T17" fmla="*/ 2147483647 h 1380"/>
                <a:gd name="T18" fmla="*/ 2147483647 w 425"/>
                <a:gd name="T19" fmla="*/ 2147483647 h 1380"/>
                <a:gd name="T20" fmla="*/ 2147483647 w 425"/>
                <a:gd name="T21" fmla="*/ 2147483647 h 1380"/>
                <a:gd name="T22" fmla="*/ 2147483647 w 425"/>
                <a:gd name="T23" fmla="*/ 2147483647 h 1380"/>
                <a:gd name="T24" fmla="*/ 2147483647 w 425"/>
                <a:gd name="T25" fmla="*/ 2147483647 h 1380"/>
                <a:gd name="T26" fmla="*/ 2147483647 w 425"/>
                <a:gd name="T27" fmla="*/ 2147483647 h 1380"/>
                <a:gd name="T28" fmla="*/ 2147483647 w 425"/>
                <a:gd name="T29" fmla="*/ 2147483647 h 1380"/>
                <a:gd name="T30" fmla="*/ 2147483647 w 425"/>
                <a:gd name="T31" fmla="*/ 2147483647 h 1380"/>
                <a:gd name="T32" fmla="*/ 2147483647 w 425"/>
                <a:gd name="T33" fmla="*/ 2147483647 h 1380"/>
                <a:gd name="T34" fmla="*/ 2147483647 w 425"/>
                <a:gd name="T35" fmla="*/ 2147483647 h 1380"/>
                <a:gd name="T36" fmla="*/ 2147483647 w 425"/>
                <a:gd name="T37" fmla="*/ 2147483647 h 1380"/>
                <a:gd name="T38" fmla="*/ 2147483647 w 425"/>
                <a:gd name="T39" fmla="*/ 2147483647 h 1380"/>
                <a:gd name="T40" fmla="*/ 2147483647 w 425"/>
                <a:gd name="T41" fmla="*/ 2147483647 h 1380"/>
                <a:gd name="T42" fmla="*/ 2147483647 w 425"/>
                <a:gd name="T43" fmla="*/ 2147483647 h 1380"/>
                <a:gd name="T44" fmla="*/ 2147483647 w 425"/>
                <a:gd name="T45" fmla="*/ 2147483647 h 1380"/>
                <a:gd name="T46" fmla="*/ 2147483647 w 425"/>
                <a:gd name="T47" fmla="*/ 2147483647 h 1380"/>
                <a:gd name="T48" fmla="*/ 2147483647 w 425"/>
                <a:gd name="T49" fmla="*/ 2147483647 h 1380"/>
                <a:gd name="T50" fmla="*/ 2147483647 w 425"/>
                <a:gd name="T51" fmla="*/ 2147483647 h 1380"/>
                <a:gd name="T52" fmla="*/ 2147483647 w 425"/>
                <a:gd name="T53" fmla="*/ 2147483647 h 1380"/>
                <a:gd name="T54" fmla="*/ 2147483647 w 425"/>
                <a:gd name="T55" fmla="*/ 2147483647 h 1380"/>
                <a:gd name="T56" fmla="*/ 2147483647 w 425"/>
                <a:gd name="T57" fmla="*/ 2147483647 h 1380"/>
                <a:gd name="T58" fmla="*/ 2147483647 w 425"/>
                <a:gd name="T59" fmla="*/ 2147483647 h 1380"/>
                <a:gd name="T60" fmla="*/ 2147483647 w 425"/>
                <a:gd name="T61" fmla="*/ 2147483647 h 1380"/>
                <a:gd name="T62" fmla="*/ 2147483647 w 425"/>
                <a:gd name="T63" fmla="*/ 2147483647 h 1380"/>
                <a:gd name="T64" fmla="*/ 2147483647 w 425"/>
                <a:gd name="T65" fmla="*/ 2147483647 h 1380"/>
                <a:gd name="T66" fmla="*/ 2147483647 w 425"/>
                <a:gd name="T67" fmla="*/ 2147483647 h 1380"/>
                <a:gd name="T68" fmla="*/ 2147483647 w 425"/>
                <a:gd name="T69" fmla="*/ 2147483647 h 1380"/>
                <a:gd name="T70" fmla="*/ 2147483647 w 425"/>
                <a:gd name="T71" fmla="*/ 2147483647 h 1380"/>
                <a:gd name="T72" fmla="*/ 2147483647 w 425"/>
                <a:gd name="T73" fmla="*/ 2147483647 h 1380"/>
                <a:gd name="T74" fmla="*/ 2147483647 w 425"/>
                <a:gd name="T75" fmla="*/ 2147483647 h 1380"/>
                <a:gd name="T76" fmla="*/ 2147483647 w 425"/>
                <a:gd name="T77" fmla="*/ 2147483647 h 1380"/>
                <a:gd name="T78" fmla="*/ 2147483647 w 425"/>
                <a:gd name="T79" fmla="*/ 2147483647 h 1380"/>
                <a:gd name="T80" fmla="*/ 2147483647 w 425"/>
                <a:gd name="T81" fmla="*/ 2147483647 h 1380"/>
                <a:gd name="T82" fmla="*/ 2147483647 w 425"/>
                <a:gd name="T83" fmla="*/ 2147483647 h 138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25" h="1380">
                  <a:moveTo>
                    <a:pt x="0" y="1380"/>
                  </a:moveTo>
                  <a:lnTo>
                    <a:pt x="135" y="1380"/>
                  </a:lnTo>
                  <a:lnTo>
                    <a:pt x="135" y="1036"/>
                  </a:lnTo>
                  <a:lnTo>
                    <a:pt x="140" y="1032"/>
                  </a:lnTo>
                  <a:lnTo>
                    <a:pt x="140" y="543"/>
                  </a:lnTo>
                  <a:lnTo>
                    <a:pt x="145" y="538"/>
                  </a:lnTo>
                  <a:lnTo>
                    <a:pt x="145" y="240"/>
                  </a:lnTo>
                  <a:lnTo>
                    <a:pt x="149" y="235"/>
                  </a:lnTo>
                  <a:lnTo>
                    <a:pt x="149" y="86"/>
                  </a:lnTo>
                  <a:lnTo>
                    <a:pt x="154" y="81"/>
                  </a:lnTo>
                  <a:lnTo>
                    <a:pt x="154" y="22"/>
                  </a:lnTo>
                  <a:lnTo>
                    <a:pt x="158" y="18"/>
                  </a:lnTo>
                  <a:lnTo>
                    <a:pt x="158" y="0"/>
                  </a:lnTo>
                  <a:lnTo>
                    <a:pt x="163" y="4"/>
                  </a:lnTo>
                  <a:lnTo>
                    <a:pt x="167" y="9"/>
                  </a:lnTo>
                  <a:lnTo>
                    <a:pt x="167" y="18"/>
                  </a:lnTo>
                  <a:lnTo>
                    <a:pt x="172" y="22"/>
                  </a:lnTo>
                  <a:lnTo>
                    <a:pt x="172" y="36"/>
                  </a:lnTo>
                  <a:lnTo>
                    <a:pt x="176" y="40"/>
                  </a:lnTo>
                  <a:lnTo>
                    <a:pt x="176" y="58"/>
                  </a:lnTo>
                  <a:lnTo>
                    <a:pt x="181" y="63"/>
                  </a:lnTo>
                  <a:lnTo>
                    <a:pt x="181" y="81"/>
                  </a:lnTo>
                  <a:lnTo>
                    <a:pt x="185" y="86"/>
                  </a:lnTo>
                  <a:lnTo>
                    <a:pt x="185" y="104"/>
                  </a:lnTo>
                  <a:lnTo>
                    <a:pt x="190" y="108"/>
                  </a:lnTo>
                  <a:lnTo>
                    <a:pt x="190" y="126"/>
                  </a:lnTo>
                  <a:lnTo>
                    <a:pt x="194" y="131"/>
                  </a:lnTo>
                  <a:lnTo>
                    <a:pt x="194" y="149"/>
                  </a:lnTo>
                  <a:lnTo>
                    <a:pt x="199" y="154"/>
                  </a:lnTo>
                  <a:lnTo>
                    <a:pt x="199" y="167"/>
                  </a:lnTo>
                  <a:lnTo>
                    <a:pt x="203" y="172"/>
                  </a:lnTo>
                  <a:lnTo>
                    <a:pt x="203" y="190"/>
                  </a:lnTo>
                  <a:lnTo>
                    <a:pt x="208" y="194"/>
                  </a:lnTo>
                  <a:lnTo>
                    <a:pt x="208" y="208"/>
                  </a:lnTo>
                  <a:lnTo>
                    <a:pt x="212" y="212"/>
                  </a:lnTo>
                  <a:lnTo>
                    <a:pt x="212" y="230"/>
                  </a:lnTo>
                  <a:lnTo>
                    <a:pt x="217" y="235"/>
                  </a:lnTo>
                  <a:lnTo>
                    <a:pt x="217" y="249"/>
                  </a:lnTo>
                  <a:lnTo>
                    <a:pt x="221" y="253"/>
                  </a:lnTo>
                  <a:lnTo>
                    <a:pt x="221" y="271"/>
                  </a:lnTo>
                  <a:lnTo>
                    <a:pt x="226" y="276"/>
                  </a:lnTo>
                  <a:lnTo>
                    <a:pt x="226" y="289"/>
                  </a:lnTo>
                  <a:lnTo>
                    <a:pt x="231" y="294"/>
                  </a:lnTo>
                  <a:lnTo>
                    <a:pt x="231" y="312"/>
                  </a:lnTo>
                  <a:lnTo>
                    <a:pt x="235" y="316"/>
                  </a:lnTo>
                  <a:lnTo>
                    <a:pt x="235" y="330"/>
                  </a:lnTo>
                  <a:lnTo>
                    <a:pt x="240" y="335"/>
                  </a:lnTo>
                  <a:lnTo>
                    <a:pt x="240" y="348"/>
                  </a:lnTo>
                  <a:lnTo>
                    <a:pt x="244" y="353"/>
                  </a:lnTo>
                  <a:lnTo>
                    <a:pt x="244" y="366"/>
                  </a:lnTo>
                  <a:lnTo>
                    <a:pt x="249" y="371"/>
                  </a:lnTo>
                  <a:lnTo>
                    <a:pt x="249" y="384"/>
                  </a:lnTo>
                  <a:lnTo>
                    <a:pt x="253" y="389"/>
                  </a:lnTo>
                  <a:lnTo>
                    <a:pt x="253" y="402"/>
                  </a:lnTo>
                  <a:lnTo>
                    <a:pt x="258" y="407"/>
                  </a:lnTo>
                  <a:lnTo>
                    <a:pt x="258" y="421"/>
                  </a:lnTo>
                  <a:lnTo>
                    <a:pt x="262" y="425"/>
                  </a:lnTo>
                  <a:lnTo>
                    <a:pt x="262" y="439"/>
                  </a:lnTo>
                  <a:lnTo>
                    <a:pt x="267" y="443"/>
                  </a:lnTo>
                  <a:lnTo>
                    <a:pt x="267" y="457"/>
                  </a:lnTo>
                  <a:lnTo>
                    <a:pt x="271" y="461"/>
                  </a:lnTo>
                  <a:lnTo>
                    <a:pt x="271" y="475"/>
                  </a:lnTo>
                  <a:lnTo>
                    <a:pt x="276" y="479"/>
                  </a:lnTo>
                  <a:lnTo>
                    <a:pt x="276" y="493"/>
                  </a:lnTo>
                  <a:lnTo>
                    <a:pt x="280" y="497"/>
                  </a:lnTo>
                  <a:lnTo>
                    <a:pt x="280" y="511"/>
                  </a:lnTo>
                  <a:lnTo>
                    <a:pt x="285" y="516"/>
                  </a:lnTo>
                  <a:lnTo>
                    <a:pt x="285" y="525"/>
                  </a:lnTo>
                  <a:lnTo>
                    <a:pt x="289" y="529"/>
                  </a:lnTo>
                  <a:lnTo>
                    <a:pt x="289" y="543"/>
                  </a:lnTo>
                  <a:lnTo>
                    <a:pt x="294" y="547"/>
                  </a:lnTo>
                  <a:lnTo>
                    <a:pt x="294" y="556"/>
                  </a:lnTo>
                  <a:lnTo>
                    <a:pt x="298" y="561"/>
                  </a:lnTo>
                  <a:lnTo>
                    <a:pt x="298" y="574"/>
                  </a:lnTo>
                  <a:lnTo>
                    <a:pt x="303" y="579"/>
                  </a:lnTo>
                  <a:lnTo>
                    <a:pt x="303" y="593"/>
                  </a:lnTo>
                  <a:lnTo>
                    <a:pt x="307" y="597"/>
                  </a:lnTo>
                  <a:lnTo>
                    <a:pt x="307" y="606"/>
                  </a:lnTo>
                  <a:lnTo>
                    <a:pt x="312" y="611"/>
                  </a:lnTo>
                  <a:lnTo>
                    <a:pt x="312" y="624"/>
                  </a:lnTo>
                  <a:lnTo>
                    <a:pt x="316" y="629"/>
                  </a:lnTo>
                  <a:lnTo>
                    <a:pt x="316" y="638"/>
                  </a:lnTo>
                  <a:lnTo>
                    <a:pt x="321" y="642"/>
                  </a:lnTo>
                  <a:lnTo>
                    <a:pt x="321" y="651"/>
                  </a:lnTo>
                  <a:lnTo>
                    <a:pt x="326" y="656"/>
                  </a:lnTo>
                  <a:lnTo>
                    <a:pt x="326" y="665"/>
                  </a:lnTo>
                  <a:lnTo>
                    <a:pt x="330" y="669"/>
                  </a:lnTo>
                  <a:lnTo>
                    <a:pt x="330" y="683"/>
                  </a:lnTo>
                  <a:lnTo>
                    <a:pt x="335" y="688"/>
                  </a:lnTo>
                  <a:lnTo>
                    <a:pt x="335" y="697"/>
                  </a:lnTo>
                  <a:lnTo>
                    <a:pt x="339" y="701"/>
                  </a:lnTo>
                  <a:lnTo>
                    <a:pt x="339" y="710"/>
                  </a:lnTo>
                  <a:lnTo>
                    <a:pt x="344" y="715"/>
                  </a:lnTo>
                  <a:lnTo>
                    <a:pt x="344" y="728"/>
                  </a:lnTo>
                  <a:lnTo>
                    <a:pt x="348" y="733"/>
                  </a:lnTo>
                  <a:lnTo>
                    <a:pt x="348" y="737"/>
                  </a:lnTo>
                  <a:lnTo>
                    <a:pt x="353" y="742"/>
                  </a:lnTo>
                  <a:lnTo>
                    <a:pt x="353" y="751"/>
                  </a:lnTo>
                  <a:lnTo>
                    <a:pt x="357" y="755"/>
                  </a:lnTo>
                  <a:lnTo>
                    <a:pt x="357" y="765"/>
                  </a:lnTo>
                  <a:lnTo>
                    <a:pt x="362" y="769"/>
                  </a:lnTo>
                  <a:lnTo>
                    <a:pt x="362" y="778"/>
                  </a:lnTo>
                  <a:lnTo>
                    <a:pt x="366" y="783"/>
                  </a:lnTo>
                  <a:lnTo>
                    <a:pt x="366" y="792"/>
                  </a:lnTo>
                  <a:lnTo>
                    <a:pt x="371" y="796"/>
                  </a:lnTo>
                  <a:lnTo>
                    <a:pt x="371" y="801"/>
                  </a:lnTo>
                  <a:lnTo>
                    <a:pt x="375" y="805"/>
                  </a:lnTo>
                  <a:lnTo>
                    <a:pt x="375" y="814"/>
                  </a:lnTo>
                  <a:lnTo>
                    <a:pt x="380" y="819"/>
                  </a:lnTo>
                  <a:lnTo>
                    <a:pt x="380" y="828"/>
                  </a:lnTo>
                  <a:lnTo>
                    <a:pt x="384" y="832"/>
                  </a:lnTo>
                  <a:lnTo>
                    <a:pt x="384" y="837"/>
                  </a:lnTo>
                  <a:lnTo>
                    <a:pt x="389" y="841"/>
                  </a:lnTo>
                  <a:lnTo>
                    <a:pt x="389" y="851"/>
                  </a:lnTo>
                  <a:lnTo>
                    <a:pt x="393" y="855"/>
                  </a:lnTo>
                  <a:lnTo>
                    <a:pt x="393" y="864"/>
                  </a:lnTo>
                  <a:lnTo>
                    <a:pt x="398" y="869"/>
                  </a:lnTo>
                  <a:lnTo>
                    <a:pt x="398" y="878"/>
                  </a:lnTo>
                  <a:lnTo>
                    <a:pt x="402" y="882"/>
                  </a:lnTo>
                  <a:lnTo>
                    <a:pt x="407" y="887"/>
                  </a:lnTo>
                  <a:lnTo>
                    <a:pt x="407" y="896"/>
                  </a:lnTo>
                  <a:lnTo>
                    <a:pt x="412" y="900"/>
                  </a:lnTo>
                  <a:lnTo>
                    <a:pt x="412" y="905"/>
                  </a:lnTo>
                  <a:lnTo>
                    <a:pt x="416" y="909"/>
                  </a:lnTo>
                  <a:lnTo>
                    <a:pt x="416" y="918"/>
                  </a:lnTo>
                  <a:lnTo>
                    <a:pt x="421" y="923"/>
                  </a:lnTo>
                  <a:lnTo>
                    <a:pt x="421" y="927"/>
                  </a:lnTo>
                  <a:lnTo>
                    <a:pt x="425" y="932"/>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7" name="Freeform 52"/>
            <p:cNvSpPr>
              <a:spLocks/>
            </p:cNvSpPr>
            <p:nvPr/>
          </p:nvSpPr>
          <p:spPr bwMode="auto">
            <a:xfrm>
              <a:off x="1798641" y="2176463"/>
              <a:ext cx="841377" cy="668338"/>
            </a:xfrm>
            <a:custGeom>
              <a:avLst/>
              <a:gdLst>
                <a:gd name="T0" fmla="*/ 2147483647 w 530"/>
                <a:gd name="T1" fmla="*/ 2147483647 h 421"/>
                <a:gd name="T2" fmla="*/ 2147483647 w 530"/>
                <a:gd name="T3" fmla="*/ 2147483647 h 421"/>
                <a:gd name="T4" fmla="*/ 2147483647 w 530"/>
                <a:gd name="T5" fmla="*/ 2147483647 h 421"/>
                <a:gd name="T6" fmla="*/ 2147483647 w 530"/>
                <a:gd name="T7" fmla="*/ 2147483647 h 421"/>
                <a:gd name="T8" fmla="*/ 2147483647 w 530"/>
                <a:gd name="T9" fmla="*/ 2147483647 h 421"/>
                <a:gd name="T10" fmla="*/ 2147483647 w 530"/>
                <a:gd name="T11" fmla="*/ 2147483647 h 421"/>
                <a:gd name="T12" fmla="*/ 2147483647 w 530"/>
                <a:gd name="T13" fmla="*/ 2147483647 h 421"/>
                <a:gd name="T14" fmla="*/ 2147483647 w 530"/>
                <a:gd name="T15" fmla="*/ 2147483647 h 421"/>
                <a:gd name="T16" fmla="*/ 2147483647 w 530"/>
                <a:gd name="T17" fmla="*/ 2147483647 h 421"/>
                <a:gd name="T18" fmla="*/ 2147483647 w 530"/>
                <a:gd name="T19" fmla="*/ 2147483647 h 421"/>
                <a:gd name="T20" fmla="*/ 2147483647 w 530"/>
                <a:gd name="T21" fmla="*/ 2147483647 h 421"/>
                <a:gd name="T22" fmla="*/ 2147483647 w 530"/>
                <a:gd name="T23" fmla="*/ 2147483647 h 421"/>
                <a:gd name="T24" fmla="*/ 2147483647 w 530"/>
                <a:gd name="T25" fmla="*/ 2147483647 h 421"/>
                <a:gd name="T26" fmla="*/ 2147483647 w 530"/>
                <a:gd name="T27" fmla="*/ 2147483647 h 421"/>
                <a:gd name="T28" fmla="*/ 2147483647 w 530"/>
                <a:gd name="T29" fmla="*/ 2147483647 h 421"/>
                <a:gd name="T30" fmla="*/ 2147483647 w 530"/>
                <a:gd name="T31" fmla="*/ 2147483647 h 421"/>
                <a:gd name="T32" fmla="*/ 2147483647 w 530"/>
                <a:gd name="T33" fmla="*/ 2147483647 h 421"/>
                <a:gd name="T34" fmla="*/ 2147483647 w 530"/>
                <a:gd name="T35" fmla="*/ 2147483647 h 421"/>
                <a:gd name="T36" fmla="*/ 2147483647 w 530"/>
                <a:gd name="T37" fmla="*/ 2147483647 h 421"/>
                <a:gd name="T38" fmla="*/ 2147483647 w 530"/>
                <a:gd name="T39" fmla="*/ 2147483647 h 421"/>
                <a:gd name="T40" fmla="*/ 2147483647 w 530"/>
                <a:gd name="T41" fmla="*/ 2147483647 h 421"/>
                <a:gd name="T42" fmla="*/ 2147483647 w 530"/>
                <a:gd name="T43" fmla="*/ 2147483647 h 421"/>
                <a:gd name="T44" fmla="*/ 2147483647 w 530"/>
                <a:gd name="T45" fmla="*/ 2147483647 h 421"/>
                <a:gd name="T46" fmla="*/ 2147483647 w 530"/>
                <a:gd name="T47" fmla="*/ 2147483647 h 421"/>
                <a:gd name="T48" fmla="*/ 2147483647 w 530"/>
                <a:gd name="T49" fmla="*/ 2147483647 h 421"/>
                <a:gd name="T50" fmla="*/ 2147483647 w 530"/>
                <a:gd name="T51" fmla="*/ 2147483647 h 421"/>
                <a:gd name="T52" fmla="*/ 2147483647 w 530"/>
                <a:gd name="T53" fmla="*/ 2147483647 h 421"/>
                <a:gd name="T54" fmla="*/ 2147483647 w 530"/>
                <a:gd name="T55" fmla="*/ 2147483647 h 421"/>
                <a:gd name="T56" fmla="*/ 2147483647 w 530"/>
                <a:gd name="T57" fmla="*/ 2147483647 h 421"/>
                <a:gd name="T58" fmla="*/ 2147483647 w 530"/>
                <a:gd name="T59" fmla="*/ 2147483647 h 421"/>
                <a:gd name="T60" fmla="*/ 2147483647 w 530"/>
                <a:gd name="T61" fmla="*/ 2147483647 h 421"/>
                <a:gd name="T62" fmla="*/ 2147483647 w 530"/>
                <a:gd name="T63" fmla="*/ 2147483647 h 421"/>
                <a:gd name="T64" fmla="*/ 2147483647 w 530"/>
                <a:gd name="T65" fmla="*/ 2147483647 h 421"/>
                <a:gd name="T66" fmla="*/ 2147483647 w 530"/>
                <a:gd name="T67" fmla="*/ 2147483647 h 421"/>
                <a:gd name="T68" fmla="*/ 2147483647 w 530"/>
                <a:gd name="T69" fmla="*/ 2147483647 h 421"/>
                <a:gd name="T70" fmla="*/ 2147483647 w 530"/>
                <a:gd name="T71" fmla="*/ 2147483647 h 421"/>
                <a:gd name="T72" fmla="*/ 2147483647 w 530"/>
                <a:gd name="T73" fmla="*/ 2147483647 h 421"/>
                <a:gd name="T74" fmla="*/ 2147483647 w 530"/>
                <a:gd name="T75" fmla="*/ 2147483647 h 421"/>
                <a:gd name="T76" fmla="*/ 2147483647 w 530"/>
                <a:gd name="T77" fmla="*/ 2147483647 h 421"/>
                <a:gd name="T78" fmla="*/ 2147483647 w 530"/>
                <a:gd name="T79" fmla="*/ 2147483647 h 421"/>
                <a:gd name="T80" fmla="*/ 2147483647 w 530"/>
                <a:gd name="T81" fmla="*/ 2147483647 h 421"/>
                <a:gd name="T82" fmla="*/ 2147483647 w 530"/>
                <a:gd name="T83" fmla="*/ 2147483647 h 4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30" h="421">
                  <a:moveTo>
                    <a:pt x="0" y="0"/>
                  </a:moveTo>
                  <a:lnTo>
                    <a:pt x="0" y="9"/>
                  </a:lnTo>
                  <a:lnTo>
                    <a:pt x="5" y="14"/>
                  </a:lnTo>
                  <a:lnTo>
                    <a:pt x="5" y="18"/>
                  </a:lnTo>
                  <a:lnTo>
                    <a:pt x="9" y="23"/>
                  </a:lnTo>
                  <a:lnTo>
                    <a:pt x="9" y="27"/>
                  </a:lnTo>
                  <a:lnTo>
                    <a:pt x="18" y="36"/>
                  </a:lnTo>
                  <a:lnTo>
                    <a:pt x="18" y="45"/>
                  </a:lnTo>
                  <a:lnTo>
                    <a:pt x="23" y="50"/>
                  </a:lnTo>
                  <a:lnTo>
                    <a:pt x="23" y="54"/>
                  </a:lnTo>
                  <a:lnTo>
                    <a:pt x="27" y="59"/>
                  </a:lnTo>
                  <a:lnTo>
                    <a:pt x="27" y="63"/>
                  </a:lnTo>
                  <a:lnTo>
                    <a:pt x="32" y="68"/>
                  </a:lnTo>
                  <a:lnTo>
                    <a:pt x="32" y="72"/>
                  </a:lnTo>
                  <a:lnTo>
                    <a:pt x="36" y="77"/>
                  </a:lnTo>
                  <a:lnTo>
                    <a:pt x="36" y="81"/>
                  </a:lnTo>
                  <a:lnTo>
                    <a:pt x="45" y="91"/>
                  </a:lnTo>
                  <a:lnTo>
                    <a:pt x="45" y="95"/>
                  </a:lnTo>
                  <a:lnTo>
                    <a:pt x="50" y="100"/>
                  </a:lnTo>
                  <a:lnTo>
                    <a:pt x="50" y="109"/>
                  </a:lnTo>
                  <a:lnTo>
                    <a:pt x="54" y="113"/>
                  </a:lnTo>
                  <a:lnTo>
                    <a:pt x="59" y="118"/>
                  </a:lnTo>
                  <a:lnTo>
                    <a:pt x="59" y="122"/>
                  </a:lnTo>
                  <a:lnTo>
                    <a:pt x="68" y="131"/>
                  </a:lnTo>
                  <a:lnTo>
                    <a:pt x="68" y="140"/>
                  </a:lnTo>
                  <a:lnTo>
                    <a:pt x="72" y="145"/>
                  </a:lnTo>
                  <a:lnTo>
                    <a:pt x="77" y="149"/>
                  </a:lnTo>
                  <a:lnTo>
                    <a:pt x="82" y="154"/>
                  </a:lnTo>
                  <a:lnTo>
                    <a:pt x="82" y="158"/>
                  </a:lnTo>
                  <a:lnTo>
                    <a:pt x="86" y="163"/>
                  </a:lnTo>
                  <a:lnTo>
                    <a:pt x="95" y="172"/>
                  </a:lnTo>
                  <a:lnTo>
                    <a:pt x="95" y="181"/>
                  </a:lnTo>
                  <a:lnTo>
                    <a:pt x="100" y="186"/>
                  </a:lnTo>
                  <a:lnTo>
                    <a:pt x="104" y="190"/>
                  </a:lnTo>
                  <a:lnTo>
                    <a:pt x="113" y="199"/>
                  </a:lnTo>
                  <a:lnTo>
                    <a:pt x="113" y="204"/>
                  </a:lnTo>
                  <a:lnTo>
                    <a:pt x="118" y="208"/>
                  </a:lnTo>
                  <a:lnTo>
                    <a:pt x="122" y="213"/>
                  </a:lnTo>
                  <a:lnTo>
                    <a:pt x="131" y="222"/>
                  </a:lnTo>
                  <a:lnTo>
                    <a:pt x="131" y="226"/>
                  </a:lnTo>
                  <a:lnTo>
                    <a:pt x="136" y="231"/>
                  </a:lnTo>
                  <a:lnTo>
                    <a:pt x="140" y="235"/>
                  </a:lnTo>
                  <a:lnTo>
                    <a:pt x="145" y="240"/>
                  </a:lnTo>
                  <a:lnTo>
                    <a:pt x="149" y="244"/>
                  </a:lnTo>
                  <a:lnTo>
                    <a:pt x="154" y="249"/>
                  </a:lnTo>
                  <a:lnTo>
                    <a:pt x="158" y="253"/>
                  </a:lnTo>
                  <a:lnTo>
                    <a:pt x="163" y="258"/>
                  </a:lnTo>
                  <a:lnTo>
                    <a:pt x="168" y="263"/>
                  </a:lnTo>
                  <a:lnTo>
                    <a:pt x="172" y="267"/>
                  </a:lnTo>
                  <a:lnTo>
                    <a:pt x="177" y="272"/>
                  </a:lnTo>
                  <a:lnTo>
                    <a:pt x="181" y="276"/>
                  </a:lnTo>
                  <a:lnTo>
                    <a:pt x="186" y="281"/>
                  </a:lnTo>
                  <a:lnTo>
                    <a:pt x="190" y="285"/>
                  </a:lnTo>
                  <a:lnTo>
                    <a:pt x="195" y="290"/>
                  </a:lnTo>
                  <a:lnTo>
                    <a:pt x="199" y="294"/>
                  </a:lnTo>
                  <a:lnTo>
                    <a:pt x="204" y="299"/>
                  </a:lnTo>
                  <a:lnTo>
                    <a:pt x="208" y="299"/>
                  </a:lnTo>
                  <a:lnTo>
                    <a:pt x="213" y="303"/>
                  </a:lnTo>
                  <a:lnTo>
                    <a:pt x="217" y="308"/>
                  </a:lnTo>
                  <a:lnTo>
                    <a:pt x="222" y="312"/>
                  </a:lnTo>
                  <a:lnTo>
                    <a:pt x="226" y="317"/>
                  </a:lnTo>
                  <a:lnTo>
                    <a:pt x="231" y="317"/>
                  </a:lnTo>
                  <a:lnTo>
                    <a:pt x="235" y="321"/>
                  </a:lnTo>
                  <a:lnTo>
                    <a:pt x="240" y="326"/>
                  </a:lnTo>
                  <a:lnTo>
                    <a:pt x="244" y="326"/>
                  </a:lnTo>
                  <a:lnTo>
                    <a:pt x="249" y="330"/>
                  </a:lnTo>
                  <a:lnTo>
                    <a:pt x="253" y="335"/>
                  </a:lnTo>
                  <a:lnTo>
                    <a:pt x="258" y="335"/>
                  </a:lnTo>
                  <a:lnTo>
                    <a:pt x="263" y="339"/>
                  </a:lnTo>
                  <a:lnTo>
                    <a:pt x="267" y="339"/>
                  </a:lnTo>
                  <a:lnTo>
                    <a:pt x="272" y="344"/>
                  </a:lnTo>
                  <a:lnTo>
                    <a:pt x="276" y="349"/>
                  </a:lnTo>
                  <a:lnTo>
                    <a:pt x="281" y="349"/>
                  </a:lnTo>
                  <a:lnTo>
                    <a:pt x="285" y="353"/>
                  </a:lnTo>
                  <a:lnTo>
                    <a:pt x="290" y="353"/>
                  </a:lnTo>
                  <a:lnTo>
                    <a:pt x="294" y="358"/>
                  </a:lnTo>
                  <a:lnTo>
                    <a:pt x="299" y="358"/>
                  </a:lnTo>
                  <a:lnTo>
                    <a:pt x="303" y="362"/>
                  </a:lnTo>
                  <a:lnTo>
                    <a:pt x="308" y="362"/>
                  </a:lnTo>
                  <a:lnTo>
                    <a:pt x="312" y="367"/>
                  </a:lnTo>
                  <a:lnTo>
                    <a:pt x="317" y="367"/>
                  </a:lnTo>
                  <a:lnTo>
                    <a:pt x="321" y="371"/>
                  </a:lnTo>
                  <a:lnTo>
                    <a:pt x="326" y="371"/>
                  </a:lnTo>
                  <a:lnTo>
                    <a:pt x="330" y="371"/>
                  </a:lnTo>
                  <a:lnTo>
                    <a:pt x="335" y="376"/>
                  </a:lnTo>
                  <a:lnTo>
                    <a:pt x="339" y="376"/>
                  </a:lnTo>
                  <a:lnTo>
                    <a:pt x="344" y="380"/>
                  </a:lnTo>
                  <a:lnTo>
                    <a:pt x="349" y="380"/>
                  </a:lnTo>
                  <a:lnTo>
                    <a:pt x="353" y="385"/>
                  </a:lnTo>
                  <a:lnTo>
                    <a:pt x="358" y="385"/>
                  </a:lnTo>
                  <a:lnTo>
                    <a:pt x="362" y="385"/>
                  </a:lnTo>
                  <a:lnTo>
                    <a:pt x="367" y="385"/>
                  </a:lnTo>
                  <a:lnTo>
                    <a:pt x="371" y="389"/>
                  </a:lnTo>
                  <a:lnTo>
                    <a:pt x="376" y="389"/>
                  </a:lnTo>
                  <a:lnTo>
                    <a:pt x="380" y="394"/>
                  </a:lnTo>
                  <a:lnTo>
                    <a:pt x="385" y="394"/>
                  </a:lnTo>
                  <a:lnTo>
                    <a:pt x="389" y="394"/>
                  </a:lnTo>
                  <a:lnTo>
                    <a:pt x="394" y="394"/>
                  </a:lnTo>
                  <a:lnTo>
                    <a:pt x="398" y="398"/>
                  </a:lnTo>
                  <a:lnTo>
                    <a:pt x="403" y="398"/>
                  </a:lnTo>
                  <a:lnTo>
                    <a:pt x="407" y="398"/>
                  </a:lnTo>
                  <a:lnTo>
                    <a:pt x="412" y="398"/>
                  </a:lnTo>
                  <a:lnTo>
                    <a:pt x="416" y="403"/>
                  </a:lnTo>
                  <a:lnTo>
                    <a:pt x="421" y="403"/>
                  </a:lnTo>
                  <a:lnTo>
                    <a:pt x="425" y="403"/>
                  </a:lnTo>
                  <a:lnTo>
                    <a:pt x="430" y="407"/>
                  </a:lnTo>
                  <a:lnTo>
                    <a:pt x="434" y="407"/>
                  </a:lnTo>
                  <a:lnTo>
                    <a:pt x="439" y="407"/>
                  </a:lnTo>
                  <a:lnTo>
                    <a:pt x="444" y="407"/>
                  </a:lnTo>
                  <a:lnTo>
                    <a:pt x="448" y="407"/>
                  </a:lnTo>
                  <a:lnTo>
                    <a:pt x="453" y="412"/>
                  </a:lnTo>
                  <a:lnTo>
                    <a:pt x="457" y="412"/>
                  </a:lnTo>
                  <a:lnTo>
                    <a:pt x="462" y="412"/>
                  </a:lnTo>
                  <a:lnTo>
                    <a:pt x="466" y="412"/>
                  </a:lnTo>
                  <a:lnTo>
                    <a:pt x="471" y="412"/>
                  </a:lnTo>
                  <a:lnTo>
                    <a:pt x="475" y="416"/>
                  </a:lnTo>
                  <a:lnTo>
                    <a:pt x="480" y="416"/>
                  </a:lnTo>
                  <a:lnTo>
                    <a:pt x="484" y="416"/>
                  </a:lnTo>
                  <a:lnTo>
                    <a:pt x="489" y="416"/>
                  </a:lnTo>
                  <a:lnTo>
                    <a:pt x="493" y="416"/>
                  </a:lnTo>
                  <a:lnTo>
                    <a:pt x="498" y="416"/>
                  </a:lnTo>
                  <a:lnTo>
                    <a:pt x="502" y="421"/>
                  </a:lnTo>
                  <a:lnTo>
                    <a:pt x="507" y="421"/>
                  </a:lnTo>
                  <a:lnTo>
                    <a:pt x="511" y="421"/>
                  </a:lnTo>
                  <a:lnTo>
                    <a:pt x="516" y="421"/>
                  </a:lnTo>
                  <a:lnTo>
                    <a:pt x="520" y="421"/>
                  </a:lnTo>
                  <a:lnTo>
                    <a:pt x="525" y="421"/>
                  </a:lnTo>
                  <a:lnTo>
                    <a:pt x="530" y="421"/>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8" name="Freeform 53"/>
            <p:cNvSpPr>
              <a:spLocks/>
            </p:cNvSpPr>
            <p:nvPr/>
          </p:nvSpPr>
          <p:spPr bwMode="auto">
            <a:xfrm>
              <a:off x="2640017" y="2844800"/>
              <a:ext cx="925514" cy="42863"/>
            </a:xfrm>
            <a:custGeom>
              <a:avLst/>
              <a:gdLst>
                <a:gd name="T0" fmla="*/ 2147483647 w 583"/>
                <a:gd name="T1" fmla="*/ 2147483647 h 27"/>
                <a:gd name="T2" fmla="*/ 2147483647 w 583"/>
                <a:gd name="T3" fmla="*/ 2147483647 h 27"/>
                <a:gd name="T4" fmla="*/ 2147483647 w 583"/>
                <a:gd name="T5" fmla="*/ 2147483647 h 27"/>
                <a:gd name="T6" fmla="*/ 2147483647 w 583"/>
                <a:gd name="T7" fmla="*/ 2147483647 h 27"/>
                <a:gd name="T8" fmla="*/ 2147483647 w 583"/>
                <a:gd name="T9" fmla="*/ 2147483647 h 27"/>
                <a:gd name="T10" fmla="*/ 2147483647 w 583"/>
                <a:gd name="T11" fmla="*/ 2147483647 h 27"/>
                <a:gd name="T12" fmla="*/ 2147483647 w 583"/>
                <a:gd name="T13" fmla="*/ 2147483647 h 27"/>
                <a:gd name="T14" fmla="*/ 2147483647 w 583"/>
                <a:gd name="T15" fmla="*/ 2147483647 h 27"/>
                <a:gd name="T16" fmla="*/ 2147483647 w 583"/>
                <a:gd name="T17" fmla="*/ 2147483647 h 27"/>
                <a:gd name="T18" fmla="*/ 2147483647 w 583"/>
                <a:gd name="T19" fmla="*/ 2147483647 h 27"/>
                <a:gd name="T20" fmla="*/ 2147483647 w 583"/>
                <a:gd name="T21" fmla="*/ 2147483647 h 27"/>
                <a:gd name="T22" fmla="*/ 2147483647 w 583"/>
                <a:gd name="T23" fmla="*/ 2147483647 h 27"/>
                <a:gd name="T24" fmla="*/ 2147483647 w 583"/>
                <a:gd name="T25" fmla="*/ 2147483647 h 27"/>
                <a:gd name="T26" fmla="*/ 2147483647 w 583"/>
                <a:gd name="T27" fmla="*/ 2147483647 h 27"/>
                <a:gd name="T28" fmla="*/ 2147483647 w 583"/>
                <a:gd name="T29" fmla="*/ 2147483647 h 27"/>
                <a:gd name="T30" fmla="*/ 2147483647 w 583"/>
                <a:gd name="T31" fmla="*/ 2147483647 h 27"/>
                <a:gd name="T32" fmla="*/ 2147483647 w 583"/>
                <a:gd name="T33" fmla="*/ 2147483647 h 27"/>
                <a:gd name="T34" fmla="*/ 2147483647 w 583"/>
                <a:gd name="T35" fmla="*/ 2147483647 h 27"/>
                <a:gd name="T36" fmla="*/ 2147483647 w 583"/>
                <a:gd name="T37" fmla="*/ 2147483647 h 27"/>
                <a:gd name="T38" fmla="*/ 2147483647 w 583"/>
                <a:gd name="T39" fmla="*/ 2147483647 h 27"/>
                <a:gd name="T40" fmla="*/ 2147483647 w 583"/>
                <a:gd name="T41" fmla="*/ 2147483647 h 27"/>
                <a:gd name="T42" fmla="*/ 2147483647 w 583"/>
                <a:gd name="T43" fmla="*/ 2147483647 h 27"/>
                <a:gd name="T44" fmla="*/ 2147483647 w 583"/>
                <a:gd name="T45" fmla="*/ 2147483647 h 27"/>
                <a:gd name="T46" fmla="*/ 2147483647 w 583"/>
                <a:gd name="T47" fmla="*/ 2147483647 h 27"/>
                <a:gd name="T48" fmla="*/ 2147483647 w 583"/>
                <a:gd name="T49" fmla="*/ 2147483647 h 27"/>
                <a:gd name="T50" fmla="*/ 2147483647 w 583"/>
                <a:gd name="T51" fmla="*/ 2147483647 h 27"/>
                <a:gd name="T52" fmla="*/ 2147483647 w 583"/>
                <a:gd name="T53" fmla="*/ 2147483647 h 27"/>
                <a:gd name="T54" fmla="*/ 2147483647 w 583"/>
                <a:gd name="T55" fmla="*/ 2147483647 h 27"/>
                <a:gd name="T56" fmla="*/ 2147483647 w 583"/>
                <a:gd name="T57" fmla="*/ 2147483647 h 27"/>
                <a:gd name="T58" fmla="*/ 2147483647 w 583"/>
                <a:gd name="T59" fmla="*/ 2147483647 h 27"/>
                <a:gd name="T60" fmla="*/ 2147483647 w 583"/>
                <a:gd name="T61" fmla="*/ 2147483647 h 27"/>
                <a:gd name="T62" fmla="*/ 2147483647 w 583"/>
                <a:gd name="T63" fmla="*/ 2147483647 h 27"/>
                <a:gd name="T64" fmla="*/ 2147483647 w 583"/>
                <a:gd name="T65" fmla="*/ 2147483647 h 27"/>
                <a:gd name="T66" fmla="*/ 2147483647 w 583"/>
                <a:gd name="T67" fmla="*/ 2147483647 h 27"/>
                <a:gd name="T68" fmla="*/ 2147483647 w 583"/>
                <a:gd name="T69" fmla="*/ 2147483647 h 27"/>
                <a:gd name="T70" fmla="*/ 2147483647 w 583"/>
                <a:gd name="T71" fmla="*/ 2147483647 h 27"/>
                <a:gd name="T72" fmla="*/ 2147483647 w 583"/>
                <a:gd name="T73" fmla="*/ 2147483647 h 27"/>
                <a:gd name="T74" fmla="*/ 2147483647 w 583"/>
                <a:gd name="T75" fmla="*/ 2147483647 h 27"/>
                <a:gd name="T76" fmla="*/ 2147483647 w 583"/>
                <a:gd name="T77" fmla="*/ 2147483647 h 27"/>
                <a:gd name="T78" fmla="*/ 2147483647 w 583"/>
                <a:gd name="T79" fmla="*/ 2147483647 h 27"/>
                <a:gd name="T80" fmla="*/ 2147483647 w 583"/>
                <a:gd name="T81" fmla="*/ 2147483647 h 27"/>
                <a:gd name="T82" fmla="*/ 2147483647 w 583"/>
                <a:gd name="T83" fmla="*/ 2147483647 h 2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3" h="27">
                  <a:moveTo>
                    <a:pt x="0" y="0"/>
                  </a:moveTo>
                  <a:lnTo>
                    <a:pt x="4" y="4"/>
                  </a:lnTo>
                  <a:lnTo>
                    <a:pt x="9" y="4"/>
                  </a:lnTo>
                  <a:lnTo>
                    <a:pt x="13" y="4"/>
                  </a:lnTo>
                  <a:lnTo>
                    <a:pt x="18" y="4"/>
                  </a:lnTo>
                  <a:lnTo>
                    <a:pt x="22" y="4"/>
                  </a:lnTo>
                  <a:lnTo>
                    <a:pt x="27" y="4"/>
                  </a:lnTo>
                  <a:lnTo>
                    <a:pt x="31" y="4"/>
                  </a:lnTo>
                  <a:lnTo>
                    <a:pt x="36" y="4"/>
                  </a:lnTo>
                  <a:lnTo>
                    <a:pt x="40" y="9"/>
                  </a:lnTo>
                  <a:lnTo>
                    <a:pt x="45" y="9"/>
                  </a:lnTo>
                  <a:lnTo>
                    <a:pt x="49" y="9"/>
                  </a:lnTo>
                  <a:lnTo>
                    <a:pt x="54" y="9"/>
                  </a:lnTo>
                  <a:lnTo>
                    <a:pt x="58" y="9"/>
                  </a:lnTo>
                  <a:lnTo>
                    <a:pt x="63" y="9"/>
                  </a:lnTo>
                  <a:lnTo>
                    <a:pt x="67" y="9"/>
                  </a:lnTo>
                  <a:lnTo>
                    <a:pt x="72" y="9"/>
                  </a:lnTo>
                  <a:lnTo>
                    <a:pt x="76" y="9"/>
                  </a:lnTo>
                  <a:lnTo>
                    <a:pt x="81" y="9"/>
                  </a:lnTo>
                  <a:lnTo>
                    <a:pt x="85" y="14"/>
                  </a:lnTo>
                  <a:lnTo>
                    <a:pt x="90" y="14"/>
                  </a:lnTo>
                  <a:lnTo>
                    <a:pt x="95" y="14"/>
                  </a:lnTo>
                  <a:lnTo>
                    <a:pt x="99" y="14"/>
                  </a:lnTo>
                  <a:lnTo>
                    <a:pt x="104" y="14"/>
                  </a:lnTo>
                  <a:lnTo>
                    <a:pt x="108" y="14"/>
                  </a:lnTo>
                  <a:lnTo>
                    <a:pt x="113" y="14"/>
                  </a:lnTo>
                  <a:lnTo>
                    <a:pt x="117" y="14"/>
                  </a:lnTo>
                  <a:lnTo>
                    <a:pt x="122" y="14"/>
                  </a:lnTo>
                  <a:lnTo>
                    <a:pt x="126" y="14"/>
                  </a:lnTo>
                  <a:lnTo>
                    <a:pt x="131" y="14"/>
                  </a:lnTo>
                  <a:lnTo>
                    <a:pt x="135" y="14"/>
                  </a:lnTo>
                  <a:lnTo>
                    <a:pt x="140" y="14"/>
                  </a:lnTo>
                  <a:lnTo>
                    <a:pt x="144" y="14"/>
                  </a:lnTo>
                  <a:lnTo>
                    <a:pt x="149" y="18"/>
                  </a:lnTo>
                  <a:lnTo>
                    <a:pt x="153" y="18"/>
                  </a:lnTo>
                  <a:lnTo>
                    <a:pt x="158" y="18"/>
                  </a:lnTo>
                  <a:lnTo>
                    <a:pt x="162" y="18"/>
                  </a:lnTo>
                  <a:lnTo>
                    <a:pt x="167" y="18"/>
                  </a:lnTo>
                  <a:lnTo>
                    <a:pt x="171" y="18"/>
                  </a:lnTo>
                  <a:lnTo>
                    <a:pt x="176" y="18"/>
                  </a:lnTo>
                  <a:lnTo>
                    <a:pt x="181" y="18"/>
                  </a:lnTo>
                  <a:lnTo>
                    <a:pt x="185" y="18"/>
                  </a:lnTo>
                  <a:lnTo>
                    <a:pt x="190" y="18"/>
                  </a:lnTo>
                  <a:lnTo>
                    <a:pt x="194" y="18"/>
                  </a:lnTo>
                  <a:lnTo>
                    <a:pt x="199" y="18"/>
                  </a:lnTo>
                  <a:lnTo>
                    <a:pt x="203" y="18"/>
                  </a:lnTo>
                  <a:lnTo>
                    <a:pt x="208" y="18"/>
                  </a:lnTo>
                  <a:lnTo>
                    <a:pt x="212" y="18"/>
                  </a:lnTo>
                  <a:lnTo>
                    <a:pt x="217" y="18"/>
                  </a:lnTo>
                  <a:lnTo>
                    <a:pt x="221" y="18"/>
                  </a:lnTo>
                  <a:lnTo>
                    <a:pt x="226" y="18"/>
                  </a:lnTo>
                  <a:lnTo>
                    <a:pt x="230" y="18"/>
                  </a:lnTo>
                  <a:lnTo>
                    <a:pt x="235" y="18"/>
                  </a:lnTo>
                  <a:lnTo>
                    <a:pt x="239" y="18"/>
                  </a:lnTo>
                  <a:lnTo>
                    <a:pt x="244" y="18"/>
                  </a:lnTo>
                  <a:lnTo>
                    <a:pt x="248" y="18"/>
                  </a:lnTo>
                  <a:lnTo>
                    <a:pt x="253" y="23"/>
                  </a:lnTo>
                  <a:lnTo>
                    <a:pt x="257" y="23"/>
                  </a:lnTo>
                  <a:lnTo>
                    <a:pt x="262" y="23"/>
                  </a:lnTo>
                  <a:lnTo>
                    <a:pt x="266" y="23"/>
                  </a:lnTo>
                  <a:lnTo>
                    <a:pt x="271" y="23"/>
                  </a:lnTo>
                  <a:lnTo>
                    <a:pt x="276" y="23"/>
                  </a:lnTo>
                  <a:lnTo>
                    <a:pt x="280" y="23"/>
                  </a:lnTo>
                  <a:lnTo>
                    <a:pt x="285" y="23"/>
                  </a:lnTo>
                  <a:lnTo>
                    <a:pt x="289" y="23"/>
                  </a:lnTo>
                  <a:lnTo>
                    <a:pt x="294" y="23"/>
                  </a:lnTo>
                  <a:lnTo>
                    <a:pt x="298" y="23"/>
                  </a:lnTo>
                  <a:lnTo>
                    <a:pt x="303" y="23"/>
                  </a:lnTo>
                  <a:lnTo>
                    <a:pt x="307" y="23"/>
                  </a:lnTo>
                  <a:lnTo>
                    <a:pt x="312" y="23"/>
                  </a:lnTo>
                  <a:lnTo>
                    <a:pt x="316" y="23"/>
                  </a:lnTo>
                  <a:lnTo>
                    <a:pt x="321" y="23"/>
                  </a:lnTo>
                  <a:lnTo>
                    <a:pt x="325" y="23"/>
                  </a:lnTo>
                  <a:lnTo>
                    <a:pt x="330" y="23"/>
                  </a:lnTo>
                  <a:lnTo>
                    <a:pt x="334" y="23"/>
                  </a:lnTo>
                  <a:lnTo>
                    <a:pt x="339" y="23"/>
                  </a:lnTo>
                  <a:lnTo>
                    <a:pt x="348" y="23"/>
                  </a:lnTo>
                  <a:lnTo>
                    <a:pt x="352" y="23"/>
                  </a:lnTo>
                  <a:lnTo>
                    <a:pt x="357" y="23"/>
                  </a:lnTo>
                  <a:lnTo>
                    <a:pt x="362" y="23"/>
                  </a:lnTo>
                  <a:lnTo>
                    <a:pt x="366" y="23"/>
                  </a:lnTo>
                  <a:lnTo>
                    <a:pt x="371" y="23"/>
                  </a:lnTo>
                  <a:lnTo>
                    <a:pt x="380" y="23"/>
                  </a:lnTo>
                  <a:lnTo>
                    <a:pt x="384" y="23"/>
                  </a:lnTo>
                  <a:lnTo>
                    <a:pt x="389" y="23"/>
                  </a:lnTo>
                  <a:lnTo>
                    <a:pt x="393" y="23"/>
                  </a:lnTo>
                  <a:lnTo>
                    <a:pt x="398" y="23"/>
                  </a:lnTo>
                  <a:lnTo>
                    <a:pt x="402" y="23"/>
                  </a:lnTo>
                  <a:lnTo>
                    <a:pt x="407" y="23"/>
                  </a:lnTo>
                  <a:lnTo>
                    <a:pt x="411" y="23"/>
                  </a:lnTo>
                  <a:lnTo>
                    <a:pt x="416" y="23"/>
                  </a:lnTo>
                  <a:lnTo>
                    <a:pt x="420" y="23"/>
                  </a:lnTo>
                  <a:lnTo>
                    <a:pt x="425" y="23"/>
                  </a:lnTo>
                  <a:lnTo>
                    <a:pt x="429" y="23"/>
                  </a:lnTo>
                  <a:lnTo>
                    <a:pt x="434" y="23"/>
                  </a:lnTo>
                  <a:lnTo>
                    <a:pt x="438" y="23"/>
                  </a:lnTo>
                  <a:lnTo>
                    <a:pt x="443" y="23"/>
                  </a:lnTo>
                  <a:lnTo>
                    <a:pt x="447" y="23"/>
                  </a:lnTo>
                  <a:lnTo>
                    <a:pt x="452" y="23"/>
                  </a:lnTo>
                  <a:lnTo>
                    <a:pt x="457" y="23"/>
                  </a:lnTo>
                  <a:lnTo>
                    <a:pt x="461" y="23"/>
                  </a:lnTo>
                  <a:lnTo>
                    <a:pt x="466" y="23"/>
                  </a:lnTo>
                  <a:lnTo>
                    <a:pt x="470" y="23"/>
                  </a:lnTo>
                  <a:lnTo>
                    <a:pt x="475" y="23"/>
                  </a:lnTo>
                  <a:lnTo>
                    <a:pt x="479" y="23"/>
                  </a:lnTo>
                  <a:lnTo>
                    <a:pt x="484" y="23"/>
                  </a:lnTo>
                  <a:lnTo>
                    <a:pt x="488" y="23"/>
                  </a:lnTo>
                  <a:lnTo>
                    <a:pt x="493" y="23"/>
                  </a:lnTo>
                  <a:lnTo>
                    <a:pt x="497" y="23"/>
                  </a:lnTo>
                  <a:lnTo>
                    <a:pt x="502" y="23"/>
                  </a:lnTo>
                  <a:lnTo>
                    <a:pt x="506" y="23"/>
                  </a:lnTo>
                  <a:lnTo>
                    <a:pt x="511" y="23"/>
                  </a:lnTo>
                  <a:lnTo>
                    <a:pt x="515" y="23"/>
                  </a:lnTo>
                  <a:lnTo>
                    <a:pt x="520" y="23"/>
                  </a:lnTo>
                  <a:lnTo>
                    <a:pt x="524" y="23"/>
                  </a:lnTo>
                  <a:lnTo>
                    <a:pt x="529" y="23"/>
                  </a:lnTo>
                  <a:lnTo>
                    <a:pt x="533" y="23"/>
                  </a:lnTo>
                  <a:lnTo>
                    <a:pt x="538" y="23"/>
                  </a:lnTo>
                  <a:lnTo>
                    <a:pt x="543" y="27"/>
                  </a:lnTo>
                  <a:lnTo>
                    <a:pt x="547" y="27"/>
                  </a:lnTo>
                  <a:lnTo>
                    <a:pt x="552" y="27"/>
                  </a:lnTo>
                  <a:lnTo>
                    <a:pt x="556" y="27"/>
                  </a:lnTo>
                  <a:lnTo>
                    <a:pt x="561" y="27"/>
                  </a:lnTo>
                  <a:lnTo>
                    <a:pt x="565" y="27"/>
                  </a:lnTo>
                  <a:lnTo>
                    <a:pt x="570" y="27"/>
                  </a:lnTo>
                  <a:lnTo>
                    <a:pt x="574" y="27"/>
                  </a:lnTo>
                  <a:lnTo>
                    <a:pt x="579" y="27"/>
                  </a:lnTo>
                  <a:lnTo>
                    <a:pt x="583" y="27"/>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9" name="Freeform 78"/>
            <p:cNvSpPr>
              <a:spLocks/>
            </p:cNvSpPr>
            <p:nvPr/>
          </p:nvSpPr>
          <p:spPr bwMode="auto">
            <a:xfrm flipV="1">
              <a:off x="3542404" y="2842311"/>
              <a:ext cx="431793" cy="45719"/>
            </a:xfrm>
            <a:custGeom>
              <a:avLst/>
              <a:gdLst>
                <a:gd name="T0" fmla="*/ 0 w 326"/>
                <a:gd name="T1" fmla="*/ 0 h 45719"/>
                <a:gd name="T2" fmla="*/ 2147483647 w 326"/>
                <a:gd name="T3" fmla="*/ 0 h 45719"/>
                <a:gd name="T4" fmla="*/ 2147483647 w 326"/>
                <a:gd name="T5" fmla="*/ 0 h 45719"/>
                <a:gd name="T6" fmla="*/ 2147483647 w 326"/>
                <a:gd name="T7" fmla="*/ 0 h 45719"/>
                <a:gd name="T8" fmla="*/ 2147483647 w 326"/>
                <a:gd name="T9" fmla="*/ 0 h 45719"/>
                <a:gd name="T10" fmla="*/ 2147483647 w 326"/>
                <a:gd name="T11" fmla="*/ 0 h 45719"/>
                <a:gd name="T12" fmla="*/ 2147483647 w 326"/>
                <a:gd name="T13" fmla="*/ 0 h 45719"/>
                <a:gd name="T14" fmla="*/ 2147483647 w 326"/>
                <a:gd name="T15" fmla="*/ 0 h 45719"/>
                <a:gd name="T16" fmla="*/ 2147483647 w 326"/>
                <a:gd name="T17" fmla="*/ 0 h 45719"/>
                <a:gd name="T18" fmla="*/ 2147483647 w 326"/>
                <a:gd name="T19" fmla="*/ 0 h 45719"/>
                <a:gd name="T20" fmla="*/ 2147483647 w 326"/>
                <a:gd name="T21" fmla="*/ 0 h 45719"/>
                <a:gd name="T22" fmla="*/ 2147483647 w 326"/>
                <a:gd name="T23" fmla="*/ 0 h 45719"/>
                <a:gd name="T24" fmla="*/ 2147483647 w 326"/>
                <a:gd name="T25" fmla="*/ 0 h 45719"/>
                <a:gd name="T26" fmla="*/ 2147483647 w 326"/>
                <a:gd name="T27" fmla="*/ 0 h 45719"/>
                <a:gd name="T28" fmla="*/ 2147483647 w 326"/>
                <a:gd name="T29" fmla="*/ 0 h 45719"/>
                <a:gd name="T30" fmla="*/ 2147483647 w 326"/>
                <a:gd name="T31" fmla="*/ 0 h 45719"/>
                <a:gd name="T32" fmla="*/ 2147483647 w 326"/>
                <a:gd name="T33" fmla="*/ 0 h 45719"/>
                <a:gd name="T34" fmla="*/ 2147483647 w 326"/>
                <a:gd name="T35" fmla="*/ 0 h 45719"/>
                <a:gd name="T36" fmla="*/ 2147483647 w 326"/>
                <a:gd name="T37" fmla="*/ 0 h 45719"/>
                <a:gd name="T38" fmla="*/ 2147483647 w 326"/>
                <a:gd name="T39" fmla="*/ 0 h 45719"/>
                <a:gd name="T40" fmla="*/ 2147483647 w 326"/>
                <a:gd name="T41" fmla="*/ 0 h 457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6" h="45719">
                  <a:moveTo>
                    <a:pt x="0" y="0"/>
                  </a:moveTo>
                  <a:lnTo>
                    <a:pt x="9" y="0"/>
                  </a:lnTo>
                  <a:lnTo>
                    <a:pt x="23" y="0"/>
                  </a:lnTo>
                  <a:lnTo>
                    <a:pt x="37" y="0"/>
                  </a:lnTo>
                  <a:lnTo>
                    <a:pt x="50" y="0"/>
                  </a:lnTo>
                  <a:lnTo>
                    <a:pt x="68" y="0"/>
                  </a:lnTo>
                  <a:lnTo>
                    <a:pt x="82" y="0"/>
                  </a:lnTo>
                  <a:lnTo>
                    <a:pt x="95" y="0"/>
                  </a:lnTo>
                  <a:lnTo>
                    <a:pt x="109" y="0"/>
                  </a:lnTo>
                  <a:lnTo>
                    <a:pt x="127" y="0"/>
                  </a:lnTo>
                  <a:lnTo>
                    <a:pt x="141" y="0"/>
                  </a:lnTo>
                  <a:lnTo>
                    <a:pt x="159" y="0"/>
                  </a:lnTo>
                  <a:lnTo>
                    <a:pt x="177" y="0"/>
                  </a:lnTo>
                  <a:lnTo>
                    <a:pt x="195" y="0"/>
                  </a:lnTo>
                  <a:lnTo>
                    <a:pt x="213" y="0"/>
                  </a:lnTo>
                  <a:lnTo>
                    <a:pt x="227" y="0"/>
                  </a:lnTo>
                  <a:lnTo>
                    <a:pt x="249" y="0"/>
                  </a:lnTo>
                  <a:lnTo>
                    <a:pt x="272" y="0"/>
                  </a:lnTo>
                  <a:lnTo>
                    <a:pt x="294" y="0"/>
                  </a:lnTo>
                  <a:lnTo>
                    <a:pt x="317" y="0"/>
                  </a:lnTo>
                  <a:lnTo>
                    <a:pt x="326" y="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8" name="Group 57"/>
          <p:cNvGrpSpPr>
            <a:grpSpLocks/>
          </p:cNvGrpSpPr>
          <p:nvPr/>
        </p:nvGrpSpPr>
        <p:grpSpPr bwMode="auto">
          <a:xfrm>
            <a:off x="1123950" y="1724025"/>
            <a:ext cx="2849563" cy="1163638"/>
            <a:chOff x="1123952" y="1724025"/>
            <a:chExt cx="2849226" cy="1163638"/>
          </a:xfrm>
        </p:grpSpPr>
        <p:sp>
          <p:nvSpPr>
            <p:cNvPr id="20782" name="Freeform 61"/>
            <p:cNvSpPr>
              <a:spLocks/>
            </p:cNvSpPr>
            <p:nvPr/>
          </p:nvSpPr>
          <p:spPr bwMode="auto">
            <a:xfrm>
              <a:off x="2028829" y="2779713"/>
              <a:ext cx="912814" cy="101600"/>
            </a:xfrm>
            <a:custGeom>
              <a:avLst/>
              <a:gdLst>
                <a:gd name="T0" fmla="*/ 2147483647 w 575"/>
                <a:gd name="T1" fmla="*/ 2147483647 h 64"/>
                <a:gd name="T2" fmla="*/ 2147483647 w 575"/>
                <a:gd name="T3" fmla="*/ 2147483647 h 64"/>
                <a:gd name="T4" fmla="*/ 2147483647 w 575"/>
                <a:gd name="T5" fmla="*/ 2147483647 h 64"/>
                <a:gd name="T6" fmla="*/ 2147483647 w 575"/>
                <a:gd name="T7" fmla="*/ 2147483647 h 64"/>
                <a:gd name="T8" fmla="*/ 2147483647 w 575"/>
                <a:gd name="T9" fmla="*/ 2147483647 h 64"/>
                <a:gd name="T10" fmla="*/ 2147483647 w 575"/>
                <a:gd name="T11" fmla="*/ 2147483647 h 64"/>
                <a:gd name="T12" fmla="*/ 2147483647 w 575"/>
                <a:gd name="T13" fmla="*/ 2147483647 h 64"/>
                <a:gd name="T14" fmla="*/ 2147483647 w 575"/>
                <a:gd name="T15" fmla="*/ 2147483647 h 64"/>
                <a:gd name="T16" fmla="*/ 2147483647 w 575"/>
                <a:gd name="T17" fmla="*/ 2147483647 h 64"/>
                <a:gd name="T18" fmla="*/ 2147483647 w 575"/>
                <a:gd name="T19" fmla="*/ 2147483647 h 64"/>
                <a:gd name="T20" fmla="*/ 2147483647 w 575"/>
                <a:gd name="T21" fmla="*/ 2147483647 h 64"/>
                <a:gd name="T22" fmla="*/ 2147483647 w 575"/>
                <a:gd name="T23" fmla="*/ 2147483647 h 64"/>
                <a:gd name="T24" fmla="*/ 2147483647 w 575"/>
                <a:gd name="T25" fmla="*/ 2147483647 h 64"/>
                <a:gd name="T26" fmla="*/ 2147483647 w 575"/>
                <a:gd name="T27" fmla="*/ 2147483647 h 64"/>
                <a:gd name="T28" fmla="*/ 2147483647 w 575"/>
                <a:gd name="T29" fmla="*/ 2147483647 h 64"/>
                <a:gd name="T30" fmla="*/ 2147483647 w 575"/>
                <a:gd name="T31" fmla="*/ 2147483647 h 64"/>
                <a:gd name="T32" fmla="*/ 2147483647 w 575"/>
                <a:gd name="T33" fmla="*/ 2147483647 h 64"/>
                <a:gd name="T34" fmla="*/ 2147483647 w 575"/>
                <a:gd name="T35" fmla="*/ 2147483647 h 64"/>
                <a:gd name="T36" fmla="*/ 2147483647 w 575"/>
                <a:gd name="T37" fmla="*/ 2147483647 h 64"/>
                <a:gd name="T38" fmla="*/ 2147483647 w 575"/>
                <a:gd name="T39" fmla="*/ 2147483647 h 64"/>
                <a:gd name="T40" fmla="*/ 2147483647 w 575"/>
                <a:gd name="T41" fmla="*/ 2147483647 h 64"/>
                <a:gd name="T42" fmla="*/ 2147483647 w 575"/>
                <a:gd name="T43" fmla="*/ 2147483647 h 64"/>
                <a:gd name="T44" fmla="*/ 2147483647 w 575"/>
                <a:gd name="T45" fmla="*/ 2147483647 h 64"/>
                <a:gd name="T46" fmla="*/ 2147483647 w 575"/>
                <a:gd name="T47" fmla="*/ 2147483647 h 64"/>
                <a:gd name="T48" fmla="*/ 2147483647 w 575"/>
                <a:gd name="T49" fmla="*/ 2147483647 h 64"/>
                <a:gd name="T50" fmla="*/ 2147483647 w 575"/>
                <a:gd name="T51" fmla="*/ 2147483647 h 64"/>
                <a:gd name="T52" fmla="*/ 2147483647 w 575"/>
                <a:gd name="T53" fmla="*/ 2147483647 h 64"/>
                <a:gd name="T54" fmla="*/ 2147483647 w 575"/>
                <a:gd name="T55" fmla="*/ 2147483647 h 64"/>
                <a:gd name="T56" fmla="*/ 2147483647 w 575"/>
                <a:gd name="T57" fmla="*/ 2147483647 h 64"/>
                <a:gd name="T58" fmla="*/ 2147483647 w 575"/>
                <a:gd name="T59" fmla="*/ 2147483647 h 64"/>
                <a:gd name="T60" fmla="*/ 2147483647 w 575"/>
                <a:gd name="T61" fmla="*/ 2147483647 h 64"/>
                <a:gd name="T62" fmla="*/ 2147483647 w 575"/>
                <a:gd name="T63" fmla="*/ 2147483647 h 64"/>
                <a:gd name="T64" fmla="*/ 2147483647 w 575"/>
                <a:gd name="T65" fmla="*/ 2147483647 h 64"/>
                <a:gd name="T66" fmla="*/ 2147483647 w 575"/>
                <a:gd name="T67" fmla="*/ 2147483647 h 64"/>
                <a:gd name="T68" fmla="*/ 2147483647 w 575"/>
                <a:gd name="T69" fmla="*/ 2147483647 h 64"/>
                <a:gd name="T70" fmla="*/ 2147483647 w 575"/>
                <a:gd name="T71" fmla="*/ 2147483647 h 64"/>
                <a:gd name="T72" fmla="*/ 2147483647 w 575"/>
                <a:gd name="T73" fmla="*/ 2147483647 h 64"/>
                <a:gd name="T74" fmla="*/ 2147483647 w 575"/>
                <a:gd name="T75" fmla="*/ 2147483647 h 64"/>
                <a:gd name="T76" fmla="*/ 2147483647 w 575"/>
                <a:gd name="T77" fmla="*/ 2147483647 h 64"/>
                <a:gd name="T78" fmla="*/ 2147483647 w 575"/>
                <a:gd name="T79" fmla="*/ 2147483647 h 64"/>
                <a:gd name="T80" fmla="*/ 2147483647 w 575"/>
                <a:gd name="T81" fmla="*/ 2147483647 h 64"/>
                <a:gd name="T82" fmla="*/ 2147483647 w 575"/>
                <a:gd name="T83" fmla="*/ 2147483647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5" h="64">
                  <a:moveTo>
                    <a:pt x="0" y="0"/>
                  </a:moveTo>
                  <a:lnTo>
                    <a:pt x="4" y="5"/>
                  </a:lnTo>
                  <a:lnTo>
                    <a:pt x="9" y="5"/>
                  </a:lnTo>
                  <a:lnTo>
                    <a:pt x="13" y="9"/>
                  </a:lnTo>
                  <a:lnTo>
                    <a:pt x="18" y="9"/>
                  </a:lnTo>
                  <a:lnTo>
                    <a:pt x="23" y="9"/>
                  </a:lnTo>
                  <a:lnTo>
                    <a:pt x="27" y="14"/>
                  </a:lnTo>
                  <a:lnTo>
                    <a:pt x="32" y="14"/>
                  </a:lnTo>
                  <a:lnTo>
                    <a:pt x="36" y="18"/>
                  </a:lnTo>
                  <a:lnTo>
                    <a:pt x="41" y="18"/>
                  </a:lnTo>
                  <a:lnTo>
                    <a:pt x="45" y="18"/>
                  </a:lnTo>
                  <a:lnTo>
                    <a:pt x="50" y="18"/>
                  </a:lnTo>
                  <a:lnTo>
                    <a:pt x="54" y="23"/>
                  </a:lnTo>
                  <a:lnTo>
                    <a:pt x="59" y="23"/>
                  </a:lnTo>
                  <a:lnTo>
                    <a:pt x="63" y="23"/>
                  </a:lnTo>
                  <a:lnTo>
                    <a:pt x="68" y="27"/>
                  </a:lnTo>
                  <a:lnTo>
                    <a:pt x="72" y="27"/>
                  </a:lnTo>
                  <a:lnTo>
                    <a:pt x="77" y="27"/>
                  </a:lnTo>
                  <a:lnTo>
                    <a:pt x="81" y="27"/>
                  </a:lnTo>
                  <a:lnTo>
                    <a:pt x="86" y="32"/>
                  </a:lnTo>
                  <a:lnTo>
                    <a:pt x="90" y="32"/>
                  </a:lnTo>
                  <a:lnTo>
                    <a:pt x="95" y="32"/>
                  </a:lnTo>
                  <a:lnTo>
                    <a:pt x="99" y="32"/>
                  </a:lnTo>
                  <a:lnTo>
                    <a:pt x="104" y="36"/>
                  </a:lnTo>
                  <a:lnTo>
                    <a:pt x="108" y="36"/>
                  </a:lnTo>
                  <a:lnTo>
                    <a:pt x="113" y="36"/>
                  </a:lnTo>
                  <a:lnTo>
                    <a:pt x="118" y="36"/>
                  </a:lnTo>
                  <a:lnTo>
                    <a:pt x="122" y="36"/>
                  </a:lnTo>
                  <a:lnTo>
                    <a:pt x="127" y="41"/>
                  </a:lnTo>
                  <a:lnTo>
                    <a:pt x="131" y="41"/>
                  </a:lnTo>
                  <a:lnTo>
                    <a:pt x="136" y="41"/>
                  </a:lnTo>
                  <a:lnTo>
                    <a:pt x="140" y="41"/>
                  </a:lnTo>
                  <a:lnTo>
                    <a:pt x="145" y="41"/>
                  </a:lnTo>
                  <a:lnTo>
                    <a:pt x="149" y="41"/>
                  </a:lnTo>
                  <a:lnTo>
                    <a:pt x="154" y="45"/>
                  </a:lnTo>
                  <a:lnTo>
                    <a:pt x="158" y="45"/>
                  </a:lnTo>
                  <a:lnTo>
                    <a:pt x="163" y="45"/>
                  </a:lnTo>
                  <a:lnTo>
                    <a:pt x="167" y="45"/>
                  </a:lnTo>
                  <a:lnTo>
                    <a:pt x="172" y="45"/>
                  </a:lnTo>
                  <a:lnTo>
                    <a:pt x="176" y="45"/>
                  </a:lnTo>
                  <a:lnTo>
                    <a:pt x="181" y="45"/>
                  </a:lnTo>
                  <a:lnTo>
                    <a:pt x="185" y="50"/>
                  </a:lnTo>
                  <a:lnTo>
                    <a:pt x="190" y="50"/>
                  </a:lnTo>
                  <a:lnTo>
                    <a:pt x="194" y="50"/>
                  </a:lnTo>
                  <a:lnTo>
                    <a:pt x="199" y="50"/>
                  </a:lnTo>
                  <a:lnTo>
                    <a:pt x="204" y="50"/>
                  </a:lnTo>
                  <a:lnTo>
                    <a:pt x="208" y="50"/>
                  </a:lnTo>
                  <a:lnTo>
                    <a:pt x="213" y="50"/>
                  </a:lnTo>
                  <a:lnTo>
                    <a:pt x="217" y="50"/>
                  </a:lnTo>
                  <a:lnTo>
                    <a:pt x="222" y="50"/>
                  </a:lnTo>
                  <a:lnTo>
                    <a:pt x="226" y="55"/>
                  </a:lnTo>
                  <a:lnTo>
                    <a:pt x="231" y="55"/>
                  </a:lnTo>
                  <a:lnTo>
                    <a:pt x="235" y="55"/>
                  </a:lnTo>
                  <a:lnTo>
                    <a:pt x="240" y="55"/>
                  </a:lnTo>
                  <a:lnTo>
                    <a:pt x="244" y="55"/>
                  </a:lnTo>
                  <a:lnTo>
                    <a:pt x="249" y="55"/>
                  </a:lnTo>
                  <a:lnTo>
                    <a:pt x="253" y="55"/>
                  </a:lnTo>
                  <a:lnTo>
                    <a:pt x="258" y="55"/>
                  </a:lnTo>
                  <a:lnTo>
                    <a:pt x="262" y="55"/>
                  </a:lnTo>
                  <a:lnTo>
                    <a:pt x="267" y="55"/>
                  </a:lnTo>
                  <a:lnTo>
                    <a:pt x="271" y="55"/>
                  </a:lnTo>
                  <a:lnTo>
                    <a:pt x="276" y="55"/>
                  </a:lnTo>
                  <a:lnTo>
                    <a:pt x="280" y="59"/>
                  </a:lnTo>
                  <a:lnTo>
                    <a:pt x="285" y="59"/>
                  </a:lnTo>
                  <a:lnTo>
                    <a:pt x="289" y="59"/>
                  </a:lnTo>
                  <a:lnTo>
                    <a:pt x="294" y="59"/>
                  </a:lnTo>
                  <a:lnTo>
                    <a:pt x="299" y="59"/>
                  </a:lnTo>
                  <a:lnTo>
                    <a:pt x="303" y="59"/>
                  </a:lnTo>
                  <a:lnTo>
                    <a:pt x="308" y="59"/>
                  </a:lnTo>
                  <a:lnTo>
                    <a:pt x="312" y="59"/>
                  </a:lnTo>
                  <a:lnTo>
                    <a:pt x="317" y="59"/>
                  </a:lnTo>
                  <a:lnTo>
                    <a:pt x="321" y="59"/>
                  </a:lnTo>
                  <a:lnTo>
                    <a:pt x="326" y="59"/>
                  </a:lnTo>
                  <a:lnTo>
                    <a:pt x="330" y="59"/>
                  </a:lnTo>
                  <a:lnTo>
                    <a:pt x="335" y="59"/>
                  </a:lnTo>
                  <a:lnTo>
                    <a:pt x="339" y="59"/>
                  </a:lnTo>
                  <a:lnTo>
                    <a:pt x="344" y="59"/>
                  </a:lnTo>
                  <a:lnTo>
                    <a:pt x="348" y="59"/>
                  </a:lnTo>
                  <a:lnTo>
                    <a:pt x="353" y="59"/>
                  </a:lnTo>
                  <a:lnTo>
                    <a:pt x="357" y="59"/>
                  </a:lnTo>
                  <a:lnTo>
                    <a:pt x="362" y="59"/>
                  </a:lnTo>
                  <a:lnTo>
                    <a:pt x="366" y="64"/>
                  </a:lnTo>
                  <a:lnTo>
                    <a:pt x="371" y="64"/>
                  </a:lnTo>
                  <a:lnTo>
                    <a:pt x="375" y="64"/>
                  </a:lnTo>
                  <a:lnTo>
                    <a:pt x="380" y="64"/>
                  </a:lnTo>
                  <a:lnTo>
                    <a:pt x="385" y="64"/>
                  </a:lnTo>
                  <a:lnTo>
                    <a:pt x="389" y="64"/>
                  </a:lnTo>
                  <a:lnTo>
                    <a:pt x="394" y="64"/>
                  </a:lnTo>
                  <a:lnTo>
                    <a:pt x="398" y="64"/>
                  </a:lnTo>
                  <a:lnTo>
                    <a:pt x="403" y="64"/>
                  </a:lnTo>
                  <a:lnTo>
                    <a:pt x="407" y="64"/>
                  </a:lnTo>
                  <a:lnTo>
                    <a:pt x="412" y="64"/>
                  </a:lnTo>
                  <a:lnTo>
                    <a:pt x="416" y="64"/>
                  </a:lnTo>
                  <a:lnTo>
                    <a:pt x="421" y="64"/>
                  </a:lnTo>
                  <a:lnTo>
                    <a:pt x="425" y="64"/>
                  </a:lnTo>
                  <a:lnTo>
                    <a:pt x="430" y="64"/>
                  </a:lnTo>
                  <a:lnTo>
                    <a:pt x="434" y="64"/>
                  </a:lnTo>
                  <a:lnTo>
                    <a:pt x="439" y="64"/>
                  </a:lnTo>
                  <a:lnTo>
                    <a:pt x="443" y="64"/>
                  </a:lnTo>
                  <a:lnTo>
                    <a:pt x="448" y="64"/>
                  </a:lnTo>
                  <a:lnTo>
                    <a:pt x="452" y="64"/>
                  </a:lnTo>
                  <a:lnTo>
                    <a:pt x="457" y="64"/>
                  </a:lnTo>
                  <a:lnTo>
                    <a:pt x="461" y="64"/>
                  </a:lnTo>
                  <a:lnTo>
                    <a:pt x="466" y="64"/>
                  </a:lnTo>
                  <a:lnTo>
                    <a:pt x="470" y="64"/>
                  </a:lnTo>
                  <a:lnTo>
                    <a:pt x="475" y="64"/>
                  </a:lnTo>
                  <a:lnTo>
                    <a:pt x="480" y="64"/>
                  </a:lnTo>
                  <a:lnTo>
                    <a:pt x="484" y="64"/>
                  </a:lnTo>
                  <a:lnTo>
                    <a:pt x="489" y="64"/>
                  </a:lnTo>
                  <a:lnTo>
                    <a:pt x="493" y="64"/>
                  </a:lnTo>
                  <a:lnTo>
                    <a:pt x="498" y="64"/>
                  </a:lnTo>
                  <a:lnTo>
                    <a:pt x="502" y="64"/>
                  </a:lnTo>
                  <a:lnTo>
                    <a:pt x="507" y="64"/>
                  </a:lnTo>
                  <a:lnTo>
                    <a:pt x="511" y="64"/>
                  </a:lnTo>
                  <a:lnTo>
                    <a:pt x="516" y="64"/>
                  </a:lnTo>
                  <a:lnTo>
                    <a:pt x="520" y="64"/>
                  </a:lnTo>
                  <a:lnTo>
                    <a:pt x="525" y="64"/>
                  </a:lnTo>
                  <a:lnTo>
                    <a:pt x="529" y="64"/>
                  </a:lnTo>
                  <a:lnTo>
                    <a:pt x="534" y="64"/>
                  </a:lnTo>
                  <a:lnTo>
                    <a:pt x="538" y="64"/>
                  </a:lnTo>
                  <a:lnTo>
                    <a:pt x="543" y="64"/>
                  </a:lnTo>
                  <a:lnTo>
                    <a:pt x="547" y="64"/>
                  </a:lnTo>
                  <a:lnTo>
                    <a:pt x="552" y="64"/>
                  </a:lnTo>
                  <a:lnTo>
                    <a:pt x="556" y="64"/>
                  </a:lnTo>
                  <a:lnTo>
                    <a:pt x="561" y="64"/>
                  </a:lnTo>
                  <a:lnTo>
                    <a:pt x="566" y="64"/>
                  </a:lnTo>
                  <a:lnTo>
                    <a:pt x="570" y="64"/>
                  </a:lnTo>
                  <a:lnTo>
                    <a:pt x="575" y="64"/>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3" name="Freeform 62"/>
            <p:cNvSpPr>
              <a:spLocks/>
            </p:cNvSpPr>
            <p:nvPr/>
          </p:nvSpPr>
          <p:spPr bwMode="auto">
            <a:xfrm>
              <a:off x="2938922" y="2881313"/>
              <a:ext cx="939802" cy="6350"/>
            </a:xfrm>
            <a:custGeom>
              <a:avLst/>
              <a:gdLst>
                <a:gd name="T0" fmla="*/ 2147483647 w 592"/>
                <a:gd name="T1" fmla="*/ 0 h 4"/>
                <a:gd name="T2" fmla="*/ 2147483647 w 592"/>
                <a:gd name="T3" fmla="*/ 0 h 4"/>
                <a:gd name="T4" fmla="*/ 2147483647 w 592"/>
                <a:gd name="T5" fmla="*/ 2147483647 h 4"/>
                <a:gd name="T6" fmla="*/ 2147483647 w 592"/>
                <a:gd name="T7" fmla="*/ 2147483647 h 4"/>
                <a:gd name="T8" fmla="*/ 2147483647 w 592"/>
                <a:gd name="T9" fmla="*/ 2147483647 h 4"/>
                <a:gd name="T10" fmla="*/ 2147483647 w 592"/>
                <a:gd name="T11" fmla="*/ 2147483647 h 4"/>
                <a:gd name="T12" fmla="*/ 2147483647 w 592"/>
                <a:gd name="T13" fmla="*/ 2147483647 h 4"/>
                <a:gd name="T14" fmla="*/ 2147483647 w 592"/>
                <a:gd name="T15" fmla="*/ 2147483647 h 4"/>
                <a:gd name="T16" fmla="*/ 2147483647 w 592"/>
                <a:gd name="T17" fmla="*/ 2147483647 h 4"/>
                <a:gd name="T18" fmla="*/ 2147483647 w 592"/>
                <a:gd name="T19" fmla="*/ 2147483647 h 4"/>
                <a:gd name="T20" fmla="*/ 2147483647 w 592"/>
                <a:gd name="T21" fmla="*/ 2147483647 h 4"/>
                <a:gd name="T22" fmla="*/ 2147483647 w 592"/>
                <a:gd name="T23" fmla="*/ 2147483647 h 4"/>
                <a:gd name="T24" fmla="*/ 2147483647 w 592"/>
                <a:gd name="T25" fmla="*/ 2147483647 h 4"/>
                <a:gd name="T26" fmla="*/ 2147483647 w 592"/>
                <a:gd name="T27" fmla="*/ 2147483647 h 4"/>
                <a:gd name="T28" fmla="*/ 2147483647 w 592"/>
                <a:gd name="T29" fmla="*/ 2147483647 h 4"/>
                <a:gd name="T30" fmla="*/ 2147483647 w 592"/>
                <a:gd name="T31" fmla="*/ 2147483647 h 4"/>
                <a:gd name="T32" fmla="*/ 2147483647 w 592"/>
                <a:gd name="T33" fmla="*/ 2147483647 h 4"/>
                <a:gd name="T34" fmla="*/ 2147483647 w 592"/>
                <a:gd name="T35" fmla="*/ 2147483647 h 4"/>
                <a:gd name="T36" fmla="*/ 2147483647 w 592"/>
                <a:gd name="T37" fmla="*/ 2147483647 h 4"/>
                <a:gd name="T38" fmla="*/ 2147483647 w 592"/>
                <a:gd name="T39" fmla="*/ 2147483647 h 4"/>
                <a:gd name="T40" fmla="*/ 2147483647 w 592"/>
                <a:gd name="T41" fmla="*/ 2147483647 h 4"/>
                <a:gd name="T42" fmla="*/ 2147483647 w 592"/>
                <a:gd name="T43" fmla="*/ 2147483647 h 4"/>
                <a:gd name="T44" fmla="*/ 2147483647 w 592"/>
                <a:gd name="T45" fmla="*/ 2147483647 h 4"/>
                <a:gd name="T46" fmla="*/ 2147483647 w 592"/>
                <a:gd name="T47" fmla="*/ 2147483647 h 4"/>
                <a:gd name="T48" fmla="*/ 2147483647 w 592"/>
                <a:gd name="T49" fmla="*/ 2147483647 h 4"/>
                <a:gd name="T50" fmla="*/ 2147483647 w 592"/>
                <a:gd name="T51" fmla="*/ 2147483647 h 4"/>
                <a:gd name="T52" fmla="*/ 2147483647 w 592"/>
                <a:gd name="T53" fmla="*/ 2147483647 h 4"/>
                <a:gd name="T54" fmla="*/ 2147483647 w 592"/>
                <a:gd name="T55" fmla="*/ 2147483647 h 4"/>
                <a:gd name="T56" fmla="*/ 2147483647 w 592"/>
                <a:gd name="T57" fmla="*/ 2147483647 h 4"/>
                <a:gd name="T58" fmla="*/ 2147483647 w 592"/>
                <a:gd name="T59" fmla="*/ 2147483647 h 4"/>
                <a:gd name="T60" fmla="*/ 2147483647 w 592"/>
                <a:gd name="T61" fmla="*/ 2147483647 h 4"/>
                <a:gd name="T62" fmla="*/ 2147483647 w 592"/>
                <a:gd name="T63" fmla="*/ 2147483647 h 4"/>
                <a:gd name="T64" fmla="*/ 2147483647 w 592"/>
                <a:gd name="T65" fmla="*/ 2147483647 h 4"/>
                <a:gd name="T66" fmla="*/ 2147483647 w 592"/>
                <a:gd name="T67" fmla="*/ 2147483647 h 4"/>
                <a:gd name="T68" fmla="*/ 2147483647 w 592"/>
                <a:gd name="T69" fmla="*/ 2147483647 h 4"/>
                <a:gd name="T70" fmla="*/ 2147483647 w 592"/>
                <a:gd name="T71" fmla="*/ 2147483647 h 4"/>
                <a:gd name="T72" fmla="*/ 2147483647 w 592"/>
                <a:gd name="T73" fmla="*/ 2147483647 h 4"/>
                <a:gd name="T74" fmla="*/ 2147483647 w 592"/>
                <a:gd name="T75" fmla="*/ 2147483647 h 4"/>
                <a:gd name="T76" fmla="*/ 2147483647 w 592"/>
                <a:gd name="T77" fmla="*/ 2147483647 h 4"/>
                <a:gd name="T78" fmla="*/ 2147483647 w 592"/>
                <a:gd name="T79" fmla="*/ 2147483647 h 4"/>
                <a:gd name="T80" fmla="*/ 2147483647 w 592"/>
                <a:gd name="T81" fmla="*/ 2147483647 h 4"/>
                <a:gd name="T82" fmla="*/ 2147483647 w 592"/>
                <a:gd name="T83" fmla="*/ 2147483647 h 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2" h="4">
                  <a:moveTo>
                    <a:pt x="0" y="0"/>
                  </a:moveTo>
                  <a:lnTo>
                    <a:pt x="4" y="0"/>
                  </a:lnTo>
                  <a:lnTo>
                    <a:pt x="9" y="0"/>
                  </a:lnTo>
                  <a:lnTo>
                    <a:pt x="13" y="0"/>
                  </a:lnTo>
                  <a:lnTo>
                    <a:pt x="18" y="0"/>
                  </a:lnTo>
                  <a:lnTo>
                    <a:pt x="22" y="0"/>
                  </a:lnTo>
                  <a:lnTo>
                    <a:pt x="27" y="0"/>
                  </a:lnTo>
                  <a:lnTo>
                    <a:pt x="31" y="0"/>
                  </a:lnTo>
                  <a:lnTo>
                    <a:pt x="36" y="4"/>
                  </a:lnTo>
                  <a:lnTo>
                    <a:pt x="40" y="4"/>
                  </a:lnTo>
                  <a:lnTo>
                    <a:pt x="45" y="4"/>
                  </a:lnTo>
                  <a:lnTo>
                    <a:pt x="49" y="4"/>
                  </a:lnTo>
                  <a:lnTo>
                    <a:pt x="54" y="4"/>
                  </a:lnTo>
                  <a:lnTo>
                    <a:pt x="58" y="4"/>
                  </a:lnTo>
                  <a:lnTo>
                    <a:pt x="63" y="4"/>
                  </a:lnTo>
                  <a:lnTo>
                    <a:pt x="67" y="4"/>
                  </a:lnTo>
                  <a:lnTo>
                    <a:pt x="72" y="4"/>
                  </a:lnTo>
                  <a:lnTo>
                    <a:pt x="76" y="4"/>
                  </a:lnTo>
                  <a:lnTo>
                    <a:pt x="81" y="4"/>
                  </a:lnTo>
                  <a:lnTo>
                    <a:pt x="86" y="4"/>
                  </a:lnTo>
                  <a:lnTo>
                    <a:pt x="90" y="4"/>
                  </a:lnTo>
                  <a:lnTo>
                    <a:pt x="95" y="4"/>
                  </a:lnTo>
                  <a:lnTo>
                    <a:pt x="99" y="4"/>
                  </a:lnTo>
                  <a:lnTo>
                    <a:pt x="104" y="4"/>
                  </a:lnTo>
                  <a:lnTo>
                    <a:pt x="108" y="4"/>
                  </a:lnTo>
                  <a:lnTo>
                    <a:pt x="113" y="4"/>
                  </a:lnTo>
                  <a:lnTo>
                    <a:pt x="117" y="4"/>
                  </a:lnTo>
                  <a:lnTo>
                    <a:pt x="122" y="4"/>
                  </a:lnTo>
                  <a:lnTo>
                    <a:pt x="126" y="4"/>
                  </a:lnTo>
                  <a:lnTo>
                    <a:pt x="131" y="4"/>
                  </a:lnTo>
                  <a:lnTo>
                    <a:pt x="135" y="4"/>
                  </a:lnTo>
                  <a:lnTo>
                    <a:pt x="140" y="4"/>
                  </a:lnTo>
                  <a:lnTo>
                    <a:pt x="144" y="4"/>
                  </a:lnTo>
                  <a:lnTo>
                    <a:pt x="149" y="4"/>
                  </a:lnTo>
                  <a:lnTo>
                    <a:pt x="153" y="4"/>
                  </a:lnTo>
                  <a:lnTo>
                    <a:pt x="158" y="4"/>
                  </a:lnTo>
                  <a:lnTo>
                    <a:pt x="162" y="4"/>
                  </a:lnTo>
                  <a:lnTo>
                    <a:pt x="167" y="4"/>
                  </a:lnTo>
                  <a:lnTo>
                    <a:pt x="172" y="4"/>
                  </a:lnTo>
                  <a:lnTo>
                    <a:pt x="176" y="4"/>
                  </a:lnTo>
                  <a:lnTo>
                    <a:pt x="181" y="4"/>
                  </a:lnTo>
                  <a:lnTo>
                    <a:pt x="185" y="4"/>
                  </a:lnTo>
                  <a:lnTo>
                    <a:pt x="190" y="4"/>
                  </a:lnTo>
                  <a:lnTo>
                    <a:pt x="194" y="4"/>
                  </a:lnTo>
                  <a:lnTo>
                    <a:pt x="199" y="4"/>
                  </a:lnTo>
                  <a:lnTo>
                    <a:pt x="203" y="4"/>
                  </a:lnTo>
                  <a:lnTo>
                    <a:pt x="208" y="4"/>
                  </a:lnTo>
                  <a:lnTo>
                    <a:pt x="212" y="4"/>
                  </a:lnTo>
                  <a:lnTo>
                    <a:pt x="217" y="4"/>
                  </a:lnTo>
                  <a:lnTo>
                    <a:pt x="221" y="4"/>
                  </a:lnTo>
                  <a:lnTo>
                    <a:pt x="226" y="4"/>
                  </a:lnTo>
                  <a:lnTo>
                    <a:pt x="230" y="4"/>
                  </a:lnTo>
                  <a:lnTo>
                    <a:pt x="235" y="4"/>
                  </a:lnTo>
                  <a:lnTo>
                    <a:pt x="239" y="4"/>
                  </a:lnTo>
                  <a:lnTo>
                    <a:pt x="244" y="4"/>
                  </a:lnTo>
                  <a:lnTo>
                    <a:pt x="248" y="4"/>
                  </a:lnTo>
                  <a:lnTo>
                    <a:pt x="253" y="4"/>
                  </a:lnTo>
                  <a:lnTo>
                    <a:pt x="257" y="4"/>
                  </a:lnTo>
                  <a:lnTo>
                    <a:pt x="262" y="4"/>
                  </a:lnTo>
                  <a:lnTo>
                    <a:pt x="267" y="4"/>
                  </a:lnTo>
                  <a:lnTo>
                    <a:pt x="271" y="4"/>
                  </a:lnTo>
                  <a:lnTo>
                    <a:pt x="276" y="4"/>
                  </a:lnTo>
                  <a:lnTo>
                    <a:pt x="280" y="4"/>
                  </a:lnTo>
                  <a:lnTo>
                    <a:pt x="285" y="4"/>
                  </a:lnTo>
                  <a:lnTo>
                    <a:pt x="289" y="4"/>
                  </a:lnTo>
                  <a:lnTo>
                    <a:pt x="294" y="4"/>
                  </a:lnTo>
                  <a:lnTo>
                    <a:pt x="298" y="4"/>
                  </a:lnTo>
                  <a:lnTo>
                    <a:pt x="303" y="4"/>
                  </a:lnTo>
                  <a:lnTo>
                    <a:pt x="307" y="4"/>
                  </a:lnTo>
                  <a:lnTo>
                    <a:pt x="312" y="4"/>
                  </a:lnTo>
                  <a:lnTo>
                    <a:pt x="316" y="4"/>
                  </a:lnTo>
                  <a:lnTo>
                    <a:pt x="321" y="4"/>
                  </a:lnTo>
                  <a:lnTo>
                    <a:pt x="325" y="4"/>
                  </a:lnTo>
                  <a:lnTo>
                    <a:pt x="330" y="4"/>
                  </a:lnTo>
                  <a:lnTo>
                    <a:pt x="334" y="4"/>
                  </a:lnTo>
                  <a:lnTo>
                    <a:pt x="339" y="4"/>
                  </a:lnTo>
                  <a:lnTo>
                    <a:pt x="343" y="4"/>
                  </a:lnTo>
                  <a:lnTo>
                    <a:pt x="348" y="4"/>
                  </a:lnTo>
                  <a:lnTo>
                    <a:pt x="353" y="4"/>
                  </a:lnTo>
                  <a:lnTo>
                    <a:pt x="357" y="4"/>
                  </a:lnTo>
                  <a:lnTo>
                    <a:pt x="362" y="4"/>
                  </a:lnTo>
                  <a:lnTo>
                    <a:pt x="366" y="4"/>
                  </a:lnTo>
                  <a:lnTo>
                    <a:pt x="371" y="4"/>
                  </a:lnTo>
                  <a:lnTo>
                    <a:pt x="375" y="4"/>
                  </a:lnTo>
                  <a:lnTo>
                    <a:pt x="380" y="4"/>
                  </a:lnTo>
                  <a:lnTo>
                    <a:pt x="384" y="4"/>
                  </a:lnTo>
                  <a:lnTo>
                    <a:pt x="389" y="4"/>
                  </a:lnTo>
                  <a:lnTo>
                    <a:pt x="393" y="4"/>
                  </a:lnTo>
                  <a:lnTo>
                    <a:pt x="398" y="4"/>
                  </a:lnTo>
                  <a:lnTo>
                    <a:pt x="402" y="4"/>
                  </a:lnTo>
                  <a:lnTo>
                    <a:pt x="407" y="4"/>
                  </a:lnTo>
                  <a:lnTo>
                    <a:pt x="411" y="4"/>
                  </a:lnTo>
                  <a:lnTo>
                    <a:pt x="416" y="4"/>
                  </a:lnTo>
                  <a:lnTo>
                    <a:pt x="420" y="4"/>
                  </a:lnTo>
                  <a:lnTo>
                    <a:pt x="425" y="4"/>
                  </a:lnTo>
                  <a:lnTo>
                    <a:pt x="429" y="4"/>
                  </a:lnTo>
                  <a:lnTo>
                    <a:pt x="434" y="4"/>
                  </a:lnTo>
                  <a:lnTo>
                    <a:pt x="438" y="4"/>
                  </a:lnTo>
                  <a:lnTo>
                    <a:pt x="443" y="4"/>
                  </a:lnTo>
                  <a:lnTo>
                    <a:pt x="448" y="4"/>
                  </a:lnTo>
                  <a:lnTo>
                    <a:pt x="452" y="4"/>
                  </a:lnTo>
                  <a:lnTo>
                    <a:pt x="457" y="4"/>
                  </a:lnTo>
                  <a:lnTo>
                    <a:pt x="461" y="4"/>
                  </a:lnTo>
                  <a:lnTo>
                    <a:pt x="466" y="4"/>
                  </a:lnTo>
                  <a:lnTo>
                    <a:pt x="470" y="4"/>
                  </a:lnTo>
                  <a:lnTo>
                    <a:pt x="479" y="4"/>
                  </a:lnTo>
                  <a:lnTo>
                    <a:pt x="484" y="4"/>
                  </a:lnTo>
                  <a:lnTo>
                    <a:pt x="488" y="4"/>
                  </a:lnTo>
                  <a:lnTo>
                    <a:pt x="493" y="4"/>
                  </a:lnTo>
                  <a:lnTo>
                    <a:pt x="497" y="4"/>
                  </a:lnTo>
                  <a:lnTo>
                    <a:pt x="502" y="4"/>
                  </a:lnTo>
                  <a:lnTo>
                    <a:pt x="506" y="4"/>
                  </a:lnTo>
                  <a:lnTo>
                    <a:pt x="511" y="4"/>
                  </a:lnTo>
                  <a:lnTo>
                    <a:pt x="515" y="4"/>
                  </a:lnTo>
                  <a:lnTo>
                    <a:pt x="524" y="4"/>
                  </a:lnTo>
                  <a:lnTo>
                    <a:pt x="529" y="4"/>
                  </a:lnTo>
                  <a:lnTo>
                    <a:pt x="534" y="4"/>
                  </a:lnTo>
                  <a:lnTo>
                    <a:pt x="538" y="4"/>
                  </a:lnTo>
                  <a:lnTo>
                    <a:pt x="543" y="4"/>
                  </a:lnTo>
                  <a:lnTo>
                    <a:pt x="552" y="4"/>
                  </a:lnTo>
                  <a:lnTo>
                    <a:pt x="556" y="4"/>
                  </a:lnTo>
                  <a:lnTo>
                    <a:pt x="561" y="4"/>
                  </a:lnTo>
                  <a:lnTo>
                    <a:pt x="565" y="4"/>
                  </a:lnTo>
                  <a:lnTo>
                    <a:pt x="570" y="4"/>
                  </a:lnTo>
                  <a:lnTo>
                    <a:pt x="579" y="4"/>
                  </a:lnTo>
                  <a:lnTo>
                    <a:pt x="583" y="4"/>
                  </a:lnTo>
                  <a:lnTo>
                    <a:pt x="588" y="4"/>
                  </a:lnTo>
                  <a:lnTo>
                    <a:pt x="592" y="4"/>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4" name="Freeform 63"/>
            <p:cNvSpPr>
              <a:spLocks/>
            </p:cNvSpPr>
            <p:nvPr/>
          </p:nvSpPr>
          <p:spPr bwMode="auto">
            <a:xfrm>
              <a:off x="3872594" y="2887437"/>
              <a:ext cx="100584" cy="0"/>
            </a:xfrm>
            <a:custGeom>
              <a:avLst/>
              <a:gdLst>
                <a:gd name="T0" fmla="*/ 0 w 59"/>
                <a:gd name="T1" fmla="*/ 2147483647 w 59"/>
                <a:gd name="T2" fmla="*/ 2147483647 w 59"/>
                <a:gd name="T3" fmla="*/ 2147483647 w 59"/>
                <a:gd name="T4" fmla="*/ 2147483647 w 59"/>
                <a:gd name="T5" fmla="*/ 2147483647 w 59"/>
                <a:gd name="T6" fmla="*/ 2147483647 w 59"/>
                <a:gd name="T7" fmla="*/ 2147483647 w 59"/>
                <a:gd name="T8" fmla="*/ 2147483647 w 59"/>
                <a:gd name="T9" fmla="*/ 2147483647 w 59"/>
                <a:gd name="T10" fmla="*/ 2147483647 w 59"/>
                <a:gd name="T11" fmla="*/ 0 60000 65536"/>
                <a:gd name="T12" fmla="*/ 0 60000 65536"/>
                <a:gd name="T13" fmla="*/ 0 60000 65536"/>
                <a:gd name="T14" fmla="*/ 0 60000 65536"/>
                <a:gd name="T15" fmla="*/ 0 60000 65536"/>
                <a:gd name="T16" fmla="*/ 0 60000 65536"/>
                <a:gd name="T17" fmla="*/ 0 60000 65536"/>
                <a:gd name="T18" fmla="*/ 0 60000 65536"/>
                <a:gd name="T19" fmla="*/ 0 60000 65536"/>
                <a:gd name="T20" fmla="*/ 0 60000 65536"/>
                <a:gd name="T21" fmla="*/ 0 60000 65536"/>
              </a:gdLst>
              <a:ahLst/>
              <a:cxnLst>
                <a:cxn ang="T11">
                  <a:pos x="T0" y="0"/>
                </a:cxn>
                <a:cxn ang="T12">
                  <a:pos x="T1" y="0"/>
                </a:cxn>
                <a:cxn ang="T13">
                  <a:pos x="T2" y="0"/>
                </a:cxn>
                <a:cxn ang="T14">
                  <a:pos x="T3" y="0"/>
                </a:cxn>
                <a:cxn ang="T15">
                  <a:pos x="T4" y="0"/>
                </a:cxn>
                <a:cxn ang="T16">
                  <a:pos x="T5" y="0"/>
                </a:cxn>
                <a:cxn ang="T17">
                  <a:pos x="T6" y="0"/>
                </a:cxn>
                <a:cxn ang="T18">
                  <a:pos x="T7" y="0"/>
                </a:cxn>
                <a:cxn ang="T19">
                  <a:pos x="T8" y="0"/>
                </a:cxn>
                <a:cxn ang="T20">
                  <a:pos x="T9" y="0"/>
                </a:cxn>
                <a:cxn ang="T21">
                  <a:pos x="T10" y="0"/>
                </a:cxn>
              </a:cxnLst>
              <a:rect l="0" t="0" r="r" b="b"/>
              <a:pathLst>
                <a:path w="59">
                  <a:moveTo>
                    <a:pt x="0" y="0"/>
                  </a:moveTo>
                  <a:lnTo>
                    <a:pt x="9" y="0"/>
                  </a:lnTo>
                  <a:lnTo>
                    <a:pt x="14" y="0"/>
                  </a:lnTo>
                  <a:lnTo>
                    <a:pt x="18" y="0"/>
                  </a:lnTo>
                  <a:lnTo>
                    <a:pt x="23" y="0"/>
                  </a:lnTo>
                  <a:lnTo>
                    <a:pt x="32" y="0"/>
                  </a:lnTo>
                  <a:lnTo>
                    <a:pt x="37" y="0"/>
                  </a:lnTo>
                  <a:lnTo>
                    <a:pt x="41" y="0"/>
                  </a:lnTo>
                  <a:lnTo>
                    <a:pt x="50" y="0"/>
                  </a:lnTo>
                  <a:lnTo>
                    <a:pt x="55" y="0"/>
                  </a:lnTo>
                  <a:lnTo>
                    <a:pt x="59" y="0"/>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5" name="Freeform 60"/>
            <p:cNvSpPr>
              <a:spLocks/>
            </p:cNvSpPr>
            <p:nvPr/>
          </p:nvSpPr>
          <p:spPr bwMode="auto">
            <a:xfrm>
              <a:off x="1123952" y="1724025"/>
              <a:ext cx="904877" cy="1163638"/>
            </a:xfrm>
            <a:custGeom>
              <a:avLst/>
              <a:gdLst>
                <a:gd name="T0" fmla="*/ 2147483647 w 570"/>
                <a:gd name="T1" fmla="*/ 2147483647 h 733"/>
                <a:gd name="T2" fmla="*/ 2147483647 w 570"/>
                <a:gd name="T3" fmla="*/ 2147483647 h 733"/>
                <a:gd name="T4" fmla="*/ 2147483647 w 570"/>
                <a:gd name="T5" fmla="*/ 2147483647 h 733"/>
                <a:gd name="T6" fmla="*/ 2147483647 w 570"/>
                <a:gd name="T7" fmla="*/ 2147483647 h 733"/>
                <a:gd name="T8" fmla="*/ 2147483647 w 570"/>
                <a:gd name="T9" fmla="*/ 2147483647 h 733"/>
                <a:gd name="T10" fmla="*/ 2147483647 w 570"/>
                <a:gd name="T11" fmla="*/ 2147483647 h 733"/>
                <a:gd name="T12" fmla="*/ 2147483647 w 570"/>
                <a:gd name="T13" fmla="*/ 2147483647 h 733"/>
                <a:gd name="T14" fmla="*/ 2147483647 w 570"/>
                <a:gd name="T15" fmla="*/ 2147483647 h 733"/>
                <a:gd name="T16" fmla="*/ 2147483647 w 570"/>
                <a:gd name="T17" fmla="*/ 2147483647 h 733"/>
                <a:gd name="T18" fmla="*/ 2147483647 w 570"/>
                <a:gd name="T19" fmla="*/ 2147483647 h 733"/>
                <a:gd name="T20" fmla="*/ 2147483647 w 570"/>
                <a:gd name="T21" fmla="*/ 2147483647 h 733"/>
                <a:gd name="T22" fmla="*/ 2147483647 w 570"/>
                <a:gd name="T23" fmla="*/ 2147483647 h 733"/>
                <a:gd name="T24" fmla="*/ 2147483647 w 570"/>
                <a:gd name="T25" fmla="*/ 2147483647 h 733"/>
                <a:gd name="T26" fmla="*/ 2147483647 w 570"/>
                <a:gd name="T27" fmla="*/ 2147483647 h 733"/>
                <a:gd name="T28" fmla="*/ 2147483647 w 570"/>
                <a:gd name="T29" fmla="*/ 2147483647 h 733"/>
                <a:gd name="T30" fmla="*/ 2147483647 w 570"/>
                <a:gd name="T31" fmla="*/ 2147483647 h 733"/>
                <a:gd name="T32" fmla="*/ 2147483647 w 570"/>
                <a:gd name="T33" fmla="*/ 2147483647 h 733"/>
                <a:gd name="T34" fmla="*/ 2147483647 w 570"/>
                <a:gd name="T35" fmla="*/ 2147483647 h 733"/>
                <a:gd name="T36" fmla="*/ 2147483647 w 570"/>
                <a:gd name="T37" fmla="*/ 2147483647 h 733"/>
                <a:gd name="T38" fmla="*/ 2147483647 w 570"/>
                <a:gd name="T39" fmla="*/ 2147483647 h 733"/>
                <a:gd name="T40" fmla="*/ 2147483647 w 570"/>
                <a:gd name="T41" fmla="*/ 2147483647 h 733"/>
                <a:gd name="T42" fmla="*/ 2147483647 w 570"/>
                <a:gd name="T43" fmla="*/ 2147483647 h 733"/>
                <a:gd name="T44" fmla="*/ 2147483647 w 570"/>
                <a:gd name="T45" fmla="*/ 2147483647 h 733"/>
                <a:gd name="T46" fmla="*/ 2147483647 w 570"/>
                <a:gd name="T47" fmla="*/ 2147483647 h 733"/>
                <a:gd name="T48" fmla="*/ 2147483647 w 570"/>
                <a:gd name="T49" fmla="*/ 2147483647 h 733"/>
                <a:gd name="T50" fmla="*/ 2147483647 w 570"/>
                <a:gd name="T51" fmla="*/ 2147483647 h 733"/>
                <a:gd name="T52" fmla="*/ 2147483647 w 570"/>
                <a:gd name="T53" fmla="*/ 2147483647 h 733"/>
                <a:gd name="T54" fmla="*/ 2147483647 w 570"/>
                <a:gd name="T55" fmla="*/ 2147483647 h 733"/>
                <a:gd name="T56" fmla="*/ 2147483647 w 570"/>
                <a:gd name="T57" fmla="*/ 2147483647 h 733"/>
                <a:gd name="T58" fmla="*/ 2147483647 w 570"/>
                <a:gd name="T59" fmla="*/ 2147483647 h 733"/>
                <a:gd name="T60" fmla="*/ 2147483647 w 570"/>
                <a:gd name="T61" fmla="*/ 2147483647 h 733"/>
                <a:gd name="T62" fmla="*/ 2147483647 w 570"/>
                <a:gd name="T63" fmla="*/ 2147483647 h 733"/>
                <a:gd name="T64" fmla="*/ 2147483647 w 570"/>
                <a:gd name="T65" fmla="*/ 2147483647 h 733"/>
                <a:gd name="T66" fmla="*/ 2147483647 w 570"/>
                <a:gd name="T67" fmla="*/ 2147483647 h 733"/>
                <a:gd name="T68" fmla="*/ 2147483647 w 570"/>
                <a:gd name="T69" fmla="*/ 2147483647 h 733"/>
                <a:gd name="T70" fmla="*/ 2147483647 w 570"/>
                <a:gd name="T71" fmla="*/ 2147483647 h 733"/>
                <a:gd name="T72" fmla="*/ 2147483647 w 570"/>
                <a:gd name="T73" fmla="*/ 2147483647 h 733"/>
                <a:gd name="T74" fmla="*/ 2147483647 w 570"/>
                <a:gd name="T75" fmla="*/ 2147483647 h 733"/>
                <a:gd name="T76" fmla="*/ 2147483647 w 570"/>
                <a:gd name="T77" fmla="*/ 2147483647 h 733"/>
                <a:gd name="T78" fmla="*/ 2147483647 w 570"/>
                <a:gd name="T79" fmla="*/ 2147483647 h 733"/>
                <a:gd name="T80" fmla="*/ 2147483647 w 570"/>
                <a:gd name="T81" fmla="*/ 2147483647 h 733"/>
                <a:gd name="T82" fmla="*/ 2147483647 w 570"/>
                <a:gd name="T83" fmla="*/ 2147483647 h 7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0" h="733">
                  <a:moveTo>
                    <a:pt x="0" y="733"/>
                  </a:moveTo>
                  <a:lnTo>
                    <a:pt x="135" y="733"/>
                  </a:lnTo>
                  <a:lnTo>
                    <a:pt x="135" y="394"/>
                  </a:lnTo>
                  <a:lnTo>
                    <a:pt x="140" y="389"/>
                  </a:lnTo>
                  <a:lnTo>
                    <a:pt x="140" y="77"/>
                  </a:lnTo>
                  <a:lnTo>
                    <a:pt x="145" y="72"/>
                  </a:lnTo>
                  <a:lnTo>
                    <a:pt x="145" y="4"/>
                  </a:lnTo>
                  <a:lnTo>
                    <a:pt x="149" y="0"/>
                  </a:lnTo>
                  <a:lnTo>
                    <a:pt x="154" y="4"/>
                  </a:lnTo>
                  <a:lnTo>
                    <a:pt x="154" y="13"/>
                  </a:lnTo>
                  <a:lnTo>
                    <a:pt x="158" y="18"/>
                  </a:lnTo>
                  <a:lnTo>
                    <a:pt x="158" y="32"/>
                  </a:lnTo>
                  <a:lnTo>
                    <a:pt x="163" y="36"/>
                  </a:lnTo>
                  <a:lnTo>
                    <a:pt x="163" y="45"/>
                  </a:lnTo>
                  <a:lnTo>
                    <a:pt x="167" y="50"/>
                  </a:lnTo>
                  <a:lnTo>
                    <a:pt x="167" y="63"/>
                  </a:lnTo>
                  <a:lnTo>
                    <a:pt x="172" y="68"/>
                  </a:lnTo>
                  <a:lnTo>
                    <a:pt x="172" y="77"/>
                  </a:lnTo>
                  <a:lnTo>
                    <a:pt x="176" y="81"/>
                  </a:lnTo>
                  <a:lnTo>
                    <a:pt x="176" y="90"/>
                  </a:lnTo>
                  <a:lnTo>
                    <a:pt x="181" y="95"/>
                  </a:lnTo>
                  <a:lnTo>
                    <a:pt x="181" y="104"/>
                  </a:lnTo>
                  <a:lnTo>
                    <a:pt x="185" y="108"/>
                  </a:lnTo>
                  <a:lnTo>
                    <a:pt x="185" y="118"/>
                  </a:lnTo>
                  <a:lnTo>
                    <a:pt x="190" y="122"/>
                  </a:lnTo>
                  <a:lnTo>
                    <a:pt x="190" y="131"/>
                  </a:lnTo>
                  <a:lnTo>
                    <a:pt x="194" y="136"/>
                  </a:lnTo>
                  <a:lnTo>
                    <a:pt x="194" y="145"/>
                  </a:lnTo>
                  <a:lnTo>
                    <a:pt x="199" y="149"/>
                  </a:lnTo>
                  <a:lnTo>
                    <a:pt x="199" y="158"/>
                  </a:lnTo>
                  <a:lnTo>
                    <a:pt x="203" y="163"/>
                  </a:lnTo>
                  <a:lnTo>
                    <a:pt x="203" y="167"/>
                  </a:lnTo>
                  <a:lnTo>
                    <a:pt x="208" y="172"/>
                  </a:lnTo>
                  <a:lnTo>
                    <a:pt x="208" y="181"/>
                  </a:lnTo>
                  <a:lnTo>
                    <a:pt x="212" y="185"/>
                  </a:lnTo>
                  <a:lnTo>
                    <a:pt x="212" y="194"/>
                  </a:lnTo>
                  <a:lnTo>
                    <a:pt x="217" y="199"/>
                  </a:lnTo>
                  <a:lnTo>
                    <a:pt x="217" y="204"/>
                  </a:lnTo>
                  <a:lnTo>
                    <a:pt x="221" y="208"/>
                  </a:lnTo>
                  <a:lnTo>
                    <a:pt x="221" y="217"/>
                  </a:lnTo>
                  <a:lnTo>
                    <a:pt x="226" y="222"/>
                  </a:lnTo>
                  <a:lnTo>
                    <a:pt x="226" y="231"/>
                  </a:lnTo>
                  <a:lnTo>
                    <a:pt x="235" y="240"/>
                  </a:lnTo>
                  <a:lnTo>
                    <a:pt x="235" y="249"/>
                  </a:lnTo>
                  <a:lnTo>
                    <a:pt x="240" y="253"/>
                  </a:lnTo>
                  <a:lnTo>
                    <a:pt x="240" y="262"/>
                  </a:lnTo>
                  <a:lnTo>
                    <a:pt x="244" y="267"/>
                  </a:lnTo>
                  <a:lnTo>
                    <a:pt x="244" y="271"/>
                  </a:lnTo>
                  <a:lnTo>
                    <a:pt x="249" y="276"/>
                  </a:lnTo>
                  <a:lnTo>
                    <a:pt x="249" y="280"/>
                  </a:lnTo>
                  <a:lnTo>
                    <a:pt x="253" y="285"/>
                  </a:lnTo>
                  <a:lnTo>
                    <a:pt x="253" y="294"/>
                  </a:lnTo>
                  <a:lnTo>
                    <a:pt x="262" y="303"/>
                  </a:lnTo>
                  <a:lnTo>
                    <a:pt x="262" y="312"/>
                  </a:lnTo>
                  <a:lnTo>
                    <a:pt x="267" y="317"/>
                  </a:lnTo>
                  <a:lnTo>
                    <a:pt x="267" y="321"/>
                  </a:lnTo>
                  <a:lnTo>
                    <a:pt x="271" y="326"/>
                  </a:lnTo>
                  <a:lnTo>
                    <a:pt x="271" y="335"/>
                  </a:lnTo>
                  <a:lnTo>
                    <a:pt x="276" y="339"/>
                  </a:lnTo>
                  <a:lnTo>
                    <a:pt x="280" y="344"/>
                  </a:lnTo>
                  <a:lnTo>
                    <a:pt x="280" y="353"/>
                  </a:lnTo>
                  <a:lnTo>
                    <a:pt x="289" y="362"/>
                  </a:lnTo>
                  <a:lnTo>
                    <a:pt x="289" y="371"/>
                  </a:lnTo>
                  <a:lnTo>
                    <a:pt x="294" y="376"/>
                  </a:lnTo>
                  <a:lnTo>
                    <a:pt x="298" y="380"/>
                  </a:lnTo>
                  <a:lnTo>
                    <a:pt x="298" y="389"/>
                  </a:lnTo>
                  <a:lnTo>
                    <a:pt x="303" y="394"/>
                  </a:lnTo>
                  <a:lnTo>
                    <a:pt x="312" y="403"/>
                  </a:lnTo>
                  <a:lnTo>
                    <a:pt x="312" y="412"/>
                  </a:lnTo>
                  <a:lnTo>
                    <a:pt x="321" y="421"/>
                  </a:lnTo>
                  <a:lnTo>
                    <a:pt x="321" y="430"/>
                  </a:lnTo>
                  <a:lnTo>
                    <a:pt x="326" y="434"/>
                  </a:lnTo>
                  <a:lnTo>
                    <a:pt x="335" y="443"/>
                  </a:lnTo>
                  <a:lnTo>
                    <a:pt x="335" y="452"/>
                  </a:lnTo>
                  <a:lnTo>
                    <a:pt x="339" y="457"/>
                  </a:lnTo>
                  <a:lnTo>
                    <a:pt x="348" y="466"/>
                  </a:lnTo>
                  <a:lnTo>
                    <a:pt x="348" y="471"/>
                  </a:lnTo>
                  <a:lnTo>
                    <a:pt x="357" y="480"/>
                  </a:lnTo>
                  <a:lnTo>
                    <a:pt x="357" y="484"/>
                  </a:lnTo>
                  <a:lnTo>
                    <a:pt x="366" y="493"/>
                  </a:lnTo>
                  <a:lnTo>
                    <a:pt x="366" y="498"/>
                  </a:lnTo>
                  <a:lnTo>
                    <a:pt x="371" y="502"/>
                  </a:lnTo>
                  <a:lnTo>
                    <a:pt x="380" y="511"/>
                  </a:lnTo>
                  <a:lnTo>
                    <a:pt x="380" y="516"/>
                  </a:lnTo>
                  <a:lnTo>
                    <a:pt x="389" y="525"/>
                  </a:lnTo>
                  <a:lnTo>
                    <a:pt x="389" y="529"/>
                  </a:lnTo>
                  <a:lnTo>
                    <a:pt x="393" y="534"/>
                  </a:lnTo>
                  <a:lnTo>
                    <a:pt x="398" y="538"/>
                  </a:lnTo>
                  <a:lnTo>
                    <a:pt x="402" y="543"/>
                  </a:lnTo>
                  <a:lnTo>
                    <a:pt x="407" y="548"/>
                  </a:lnTo>
                  <a:lnTo>
                    <a:pt x="412" y="552"/>
                  </a:lnTo>
                  <a:lnTo>
                    <a:pt x="421" y="561"/>
                  </a:lnTo>
                  <a:lnTo>
                    <a:pt x="416" y="561"/>
                  </a:lnTo>
                  <a:lnTo>
                    <a:pt x="421" y="561"/>
                  </a:lnTo>
                  <a:lnTo>
                    <a:pt x="430" y="570"/>
                  </a:lnTo>
                  <a:lnTo>
                    <a:pt x="430" y="575"/>
                  </a:lnTo>
                  <a:lnTo>
                    <a:pt x="434" y="579"/>
                  </a:lnTo>
                  <a:lnTo>
                    <a:pt x="439" y="579"/>
                  </a:lnTo>
                  <a:lnTo>
                    <a:pt x="448" y="588"/>
                  </a:lnTo>
                  <a:lnTo>
                    <a:pt x="443" y="588"/>
                  </a:lnTo>
                  <a:lnTo>
                    <a:pt x="448" y="588"/>
                  </a:lnTo>
                  <a:lnTo>
                    <a:pt x="452" y="593"/>
                  </a:lnTo>
                  <a:lnTo>
                    <a:pt x="457" y="597"/>
                  </a:lnTo>
                  <a:lnTo>
                    <a:pt x="461" y="602"/>
                  </a:lnTo>
                  <a:lnTo>
                    <a:pt x="466" y="606"/>
                  </a:lnTo>
                  <a:lnTo>
                    <a:pt x="470" y="606"/>
                  </a:lnTo>
                  <a:lnTo>
                    <a:pt x="475" y="611"/>
                  </a:lnTo>
                  <a:lnTo>
                    <a:pt x="479" y="615"/>
                  </a:lnTo>
                  <a:lnTo>
                    <a:pt x="484" y="620"/>
                  </a:lnTo>
                  <a:lnTo>
                    <a:pt x="488" y="624"/>
                  </a:lnTo>
                  <a:lnTo>
                    <a:pt x="493" y="624"/>
                  </a:lnTo>
                  <a:lnTo>
                    <a:pt x="497" y="629"/>
                  </a:lnTo>
                  <a:lnTo>
                    <a:pt x="502" y="634"/>
                  </a:lnTo>
                  <a:lnTo>
                    <a:pt x="507" y="634"/>
                  </a:lnTo>
                  <a:lnTo>
                    <a:pt x="511" y="638"/>
                  </a:lnTo>
                  <a:lnTo>
                    <a:pt x="516" y="638"/>
                  </a:lnTo>
                  <a:lnTo>
                    <a:pt x="520" y="643"/>
                  </a:lnTo>
                  <a:lnTo>
                    <a:pt x="525" y="647"/>
                  </a:lnTo>
                  <a:lnTo>
                    <a:pt x="529" y="647"/>
                  </a:lnTo>
                  <a:lnTo>
                    <a:pt x="534" y="652"/>
                  </a:lnTo>
                  <a:lnTo>
                    <a:pt x="538" y="652"/>
                  </a:lnTo>
                  <a:lnTo>
                    <a:pt x="543" y="656"/>
                  </a:lnTo>
                  <a:lnTo>
                    <a:pt x="547" y="656"/>
                  </a:lnTo>
                  <a:lnTo>
                    <a:pt x="552" y="661"/>
                  </a:lnTo>
                  <a:lnTo>
                    <a:pt x="556" y="661"/>
                  </a:lnTo>
                  <a:lnTo>
                    <a:pt x="561" y="661"/>
                  </a:lnTo>
                  <a:lnTo>
                    <a:pt x="565" y="665"/>
                  </a:lnTo>
                  <a:lnTo>
                    <a:pt x="570" y="665"/>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3" name="Group 62"/>
          <p:cNvGrpSpPr>
            <a:grpSpLocks/>
          </p:cNvGrpSpPr>
          <p:nvPr/>
        </p:nvGrpSpPr>
        <p:grpSpPr bwMode="auto">
          <a:xfrm>
            <a:off x="1123950" y="2516188"/>
            <a:ext cx="2847975" cy="373062"/>
            <a:chOff x="1123952" y="2514600"/>
            <a:chExt cx="2848434" cy="373063"/>
          </a:xfrm>
        </p:grpSpPr>
        <p:sp>
          <p:nvSpPr>
            <p:cNvPr id="20779" name="Freeform 66"/>
            <p:cNvSpPr>
              <a:spLocks/>
            </p:cNvSpPr>
            <p:nvPr/>
          </p:nvSpPr>
          <p:spPr bwMode="auto">
            <a:xfrm>
              <a:off x="3138947" y="2887437"/>
              <a:ext cx="833439" cy="0"/>
            </a:xfrm>
            <a:custGeom>
              <a:avLst/>
              <a:gdLst>
                <a:gd name="T0" fmla="*/ 2147483647 w 525"/>
                <a:gd name="T1" fmla="*/ 2147483647 w 525"/>
                <a:gd name="T2" fmla="*/ 2147483647 w 525"/>
                <a:gd name="T3" fmla="*/ 2147483647 w 525"/>
                <a:gd name="T4" fmla="*/ 2147483647 w 525"/>
                <a:gd name="T5" fmla="*/ 2147483647 w 525"/>
                <a:gd name="T6" fmla="*/ 2147483647 w 525"/>
                <a:gd name="T7" fmla="*/ 2147483647 w 525"/>
                <a:gd name="T8" fmla="*/ 2147483647 w 525"/>
                <a:gd name="T9" fmla="*/ 2147483647 w 525"/>
                <a:gd name="T10" fmla="*/ 2147483647 w 525"/>
                <a:gd name="T11" fmla="*/ 2147483647 w 525"/>
                <a:gd name="T12" fmla="*/ 2147483647 w 525"/>
                <a:gd name="T13" fmla="*/ 2147483647 w 525"/>
                <a:gd name="T14" fmla="*/ 2147483647 w 525"/>
                <a:gd name="T15" fmla="*/ 2147483647 w 525"/>
                <a:gd name="T16" fmla="*/ 2147483647 w 525"/>
                <a:gd name="T17" fmla="*/ 2147483647 w 525"/>
                <a:gd name="T18" fmla="*/ 2147483647 w 525"/>
                <a:gd name="T19" fmla="*/ 2147483647 w 525"/>
                <a:gd name="T20" fmla="*/ 2147483647 w 525"/>
                <a:gd name="T21" fmla="*/ 2147483647 w 525"/>
                <a:gd name="T22" fmla="*/ 2147483647 w 525"/>
                <a:gd name="T23" fmla="*/ 2147483647 w 525"/>
                <a:gd name="T24" fmla="*/ 2147483647 w 525"/>
                <a:gd name="T25" fmla="*/ 2147483647 w 525"/>
                <a:gd name="T26" fmla="*/ 2147483647 w 525"/>
                <a:gd name="T27" fmla="*/ 2147483647 w 525"/>
                <a:gd name="T28" fmla="*/ 2147483647 w 525"/>
                <a:gd name="T29" fmla="*/ 2147483647 w 525"/>
                <a:gd name="T30" fmla="*/ 2147483647 w 525"/>
                <a:gd name="T31" fmla="*/ 2147483647 w 525"/>
                <a:gd name="T32" fmla="*/ 2147483647 w 525"/>
                <a:gd name="T33" fmla="*/ 2147483647 w 525"/>
                <a:gd name="T34" fmla="*/ 2147483647 w 525"/>
                <a:gd name="T35" fmla="*/ 2147483647 w 525"/>
                <a:gd name="T36" fmla="*/ 2147483647 w 525"/>
                <a:gd name="T37" fmla="*/ 2147483647 w 525"/>
                <a:gd name="T38" fmla="*/ 2147483647 w 525"/>
                <a:gd name="T39" fmla="*/ 2147483647 w 525"/>
                <a:gd name="T40" fmla="*/ 2147483647 w 525"/>
                <a:gd name="T41" fmla="*/ 2147483647 w 525"/>
                <a:gd name="T42" fmla="*/ 2147483647 w 525"/>
                <a:gd name="T43" fmla="*/ 2147483647 w 525"/>
                <a:gd name="T44" fmla="*/ 2147483647 w 525"/>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45">
                  <a:pos x="T0" y="0"/>
                </a:cxn>
                <a:cxn ang="T46">
                  <a:pos x="T1" y="0"/>
                </a:cxn>
                <a:cxn ang="T47">
                  <a:pos x="T2" y="0"/>
                </a:cxn>
                <a:cxn ang="T48">
                  <a:pos x="T3" y="0"/>
                </a:cxn>
                <a:cxn ang="T49">
                  <a:pos x="T4" y="0"/>
                </a:cxn>
                <a:cxn ang="T50">
                  <a:pos x="T5" y="0"/>
                </a:cxn>
                <a:cxn ang="T51">
                  <a:pos x="T6" y="0"/>
                </a:cxn>
                <a:cxn ang="T52">
                  <a:pos x="T7" y="0"/>
                </a:cxn>
                <a:cxn ang="T53">
                  <a:pos x="T8" y="0"/>
                </a:cxn>
                <a:cxn ang="T54">
                  <a:pos x="T9" y="0"/>
                </a:cxn>
                <a:cxn ang="T55">
                  <a:pos x="T10" y="0"/>
                </a:cxn>
                <a:cxn ang="T56">
                  <a:pos x="T11" y="0"/>
                </a:cxn>
                <a:cxn ang="T57">
                  <a:pos x="T12" y="0"/>
                </a:cxn>
                <a:cxn ang="T58">
                  <a:pos x="T13" y="0"/>
                </a:cxn>
                <a:cxn ang="T59">
                  <a:pos x="T14" y="0"/>
                </a:cxn>
                <a:cxn ang="T60">
                  <a:pos x="T15" y="0"/>
                </a:cxn>
                <a:cxn ang="T61">
                  <a:pos x="T16" y="0"/>
                </a:cxn>
                <a:cxn ang="T62">
                  <a:pos x="T17" y="0"/>
                </a:cxn>
                <a:cxn ang="T63">
                  <a:pos x="T18" y="0"/>
                </a:cxn>
                <a:cxn ang="T64">
                  <a:pos x="T19" y="0"/>
                </a:cxn>
                <a:cxn ang="T65">
                  <a:pos x="T20" y="0"/>
                </a:cxn>
                <a:cxn ang="T66">
                  <a:pos x="T21" y="0"/>
                </a:cxn>
                <a:cxn ang="T67">
                  <a:pos x="T22" y="0"/>
                </a:cxn>
                <a:cxn ang="T68">
                  <a:pos x="T23" y="0"/>
                </a:cxn>
                <a:cxn ang="T69">
                  <a:pos x="T24" y="0"/>
                </a:cxn>
                <a:cxn ang="T70">
                  <a:pos x="T25" y="0"/>
                </a:cxn>
                <a:cxn ang="T71">
                  <a:pos x="T26" y="0"/>
                </a:cxn>
                <a:cxn ang="T72">
                  <a:pos x="T27" y="0"/>
                </a:cxn>
                <a:cxn ang="T73">
                  <a:pos x="T28" y="0"/>
                </a:cxn>
                <a:cxn ang="T74">
                  <a:pos x="T29" y="0"/>
                </a:cxn>
                <a:cxn ang="T75">
                  <a:pos x="T30" y="0"/>
                </a:cxn>
                <a:cxn ang="T76">
                  <a:pos x="T31" y="0"/>
                </a:cxn>
                <a:cxn ang="T77">
                  <a:pos x="T32" y="0"/>
                </a:cxn>
                <a:cxn ang="T78">
                  <a:pos x="T33" y="0"/>
                </a:cxn>
                <a:cxn ang="T79">
                  <a:pos x="T34" y="0"/>
                </a:cxn>
                <a:cxn ang="T80">
                  <a:pos x="T35" y="0"/>
                </a:cxn>
                <a:cxn ang="T81">
                  <a:pos x="T36" y="0"/>
                </a:cxn>
                <a:cxn ang="T82">
                  <a:pos x="T37" y="0"/>
                </a:cxn>
                <a:cxn ang="T83">
                  <a:pos x="T38" y="0"/>
                </a:cxn>
                <a:cxn ang="T84">
                  <a:pos x="T39" y="0"/>
                </a:cxn>
                <a:cxn ang="T85">
                  <a:pos x="T40" y="0"/>
                </a:cxn>
                <a:cxn ang="T86">
                  <a:pos x="T41" y="0"/>
                </a:cxn>
                <a:cxn ang="T87">
                  <a:pos x="T42" y="0"/>
                </a:cxn>
                <a:cxn ang="T88">
                  <a:pos x="T43" y="0"/>
                </a:cxn>
                <a:cxn ang="T89">
                  <a:pos x="T44" y="0"/>
                </a:cxn>
              </a:cxnLst>
              <a:rect l="0" t="0" r="r" b="b"/>
              <a:pathLst>
                <a:path w="525">
                  <a:moveTo>
                    <a:pt x="0" y="0"/>
                  </a:moveTo>
                  <a:lnTo>
                    <a:pt x="5" y="0"/>
                  </a:lnTo>
                  <a:lnTo>
                    <a:pt x="9" y="0"/>
                  </a:lnTo>
                  <a:lnTo>
                    <a:pt x="14" y="0"/>
                  </a:lnTo>
                  <a:lnTo>
                    <a:pt x="18" y="0"/>
                  </a:lnTo>
                  <a:lnTo>
                    <a:pt x="23" y="0"/>
                  </a:lnTo>
                  <a:lnTo>
                    <a:pt x="27" y="0"/>
                  </a:lnTo>
                  <a:lnTo>
                    <a:pt x="32" y="0"/>
                  </a:lnTo>
                  <a:lnTo>
                    <a:pt x="36" y="0"/>
                  </a:lnTo>
                  <a:lnTo>
                    <a:pt x="41" y="0"/>
                  </a:lnTo>
                  <a:lnTo>
                    <a:pt x="46" y="0"/>
                  </a:lnTo>
                  <a:lnTo>
                    <a:pt x="50" y="0"/>
                  </a:lnTo>
                  <a:lnTo>
                    <a:pt x="55" y="0"/>
                  </a:lnTo>
                  <a:lnTo>
                    <a:pt x="59" y="0"/>
                  </a:lnTo>
                  <a:lnTo>
                    <a:pt x="64" y="0"/>
                  </a:lnTo>
                  <a:lnTo>
                    <a:pt x="68" y="0"/>
                  </a:lnTo>
                  <a:lnTo>
                    <a:pt x="73" y="0"/>
                  </a:lnTo>
                  <a:lnTo>
                    <a:pt x="82" y="0"/>
                  </a:lnTo>
                  <a:lnTo>
                    <a:pt x="86" y="0"/>
                  </a:lnTo>
                  <a:lnTo>
                    <a:pt x="91" y="0"/>
                  </a:lnTo>
                  <a:lnTo>
                    <a:pt x="95" y="0"/>
                  </a:lnTo>
                  <a:lnTo>
                    <a:pt x="104" y="0"/>
                  </a:lnTo>
                  <a:lnTo>
                    <a:pt x="109" y="0"/>
                  </a:lnTo>
                  <a:lnTo>
                    <a:pt x="113" y="0"/>
                  </a:lnTo>
                  <a:lnTo>
                    <a:pt x="118" y="0"/>
                  </a:lnTo>
                  <a:lnTo>
                    <a:pt x="127" y="0"/>
                  </a:lnTo>
                  <a:lnTo>
                    <a:pt x="131" y="0"/>
                  </a:lnTo>
                  <a:lnTo>
                    <a:pt x="136" y="0"/>
                  </a:lnTo>
                  <a:lnTo>
                    <a:pt x="141" y="0"/>
                  </a:lnTo>
                  <a:lnTo>
                    <a:pt x="145" y="0"/>
                  </a:lnTo>
                  <a:lnTo>
                    <a:pt x="150" y="0"/>
                  </a:lnTo>
                  <a:lnTo>
                    <a:pt x="154" y="0"/>
                  </a:lnTo>
                  <a:lnTo>
                    <a:pt x="159" y="0"/>
                  </a:lnTo>
                  <a:lnTo>
                    <a:pt x="163" y="0"/>
                  </a:lnTo>
                  <a:lnTo>
                    <a:pt x="168" y="0"/>
                  </a:lnTo>
                  <a:lnTo>
                    <a:pt x="172" y="0"/>
                  </a:lnTo>
                  <a:lnTo>
                    <a:pt x="177" y="0"/>
                  </a:lnTo>
                  <a:lnTo>
                    <a:pt x="181" y="0"/>
                  </a:lnTo>
                  <a:lnTo>
                    <a:pt x="186" y="0"/>
                  </a:lnTo>
                  <a:lnTo>
                    <a:pt x="190" y="0"/>
                  </a:lnTo>
                  <a:lnTo>
                    <a:pt x="195" y="0"/>
                  </a:lnTo>
                  <a:lnTo>
                    <a:pt x="204" y="0"/>
                  </a:lnTo>
                  <a:lnTo>
                    <a:pt x="208" y="0"/>
                  </a:lnTo>
                  <a:lnTo>
                    <a:pt x="213" y="0"/>
                  </a:lnTo>
                  <a:lnTo>
                    <a:pt x="217" y="0"/>
                  </a:lnTo>
                  <a:lnTo>
                    <a:pt x="222" y="0"/>
                  </a:lnTo>
                  <a:lnTo>
                    <a:pt x="227" y="0"/>
                  </a:lnTo>
                  <a:lnTo>
                    <a:pt x="236" y="0"/>
                  </a:lnTo>
                  <a:lnTo>
                    <a:pt x="240" y="0"/>
                  </a:lnTo>
                  <a:lnTo>
                    <a:pt x="245" y="0"/>
                  </a:lnTo>
                  <a:lnTo>
                    <a:pt x="249" y="0"/>
                  </a:lnTo>
                  <a:lnTo>
                    <a:pt x="254" y="0"/>
                  </a:lnTo>
                  <a:lnTo>
                    <a:pt x="258" y="0"/>
                  </a:lnTo>
                  <a:lnTo>
                    <a:pt x="263" y="0"/>
                  </a:lnTo>
                  <a:lnTo>
                    <a:pt x="272" y="0"/>
                  </a:lnTo>
                  <a:lnTo>
                    <a:pt x="276" y="0"/>
                  </a:lnTo>
                  <a:lnTo>
                    <a:pt x="281" y="0"/>
                  </a:lnTo>
                  <a:lnTo>
                    <a:pt x="285" y="0"/>
                  </a:lnTo>
                  <a:lnTo>
                    <a:pt x="294" y="0"/>
                  </a:lnTo>
                  <a:lnTo>
                    <a:pt x="299" y="0"/>
                  </a:lnTo>
                  <a:lnTo>
                    <a:pt x="303" y="0"/>
                  </a:lnTo>
                  <a:lnTo>
                    <a:pt x="312" y="0"/>
                  </a:lnTo>
                  <a:lnTo>
                    <a:pt x="317" y="0"/>
                  </a:lnTo>
                  <a:lnTo>
                    <a:pt x="326" y="0"/>
                  </a:lnTo>
                  <a:lnTo>
                    <a:pt x="331" y="0"/>
                  </a:lnTo>
                  <a:lnTo>
                    <a:pt x="335" y="0"/>
                  </a:lnTo>
                  <a:lnTo>
                    <a:pt x="344" y="0"/>
                  </a:lnTo>
                  <a:lnTo>
                    <a:pt x="349" y="0"/>
                  </a:lnTo>
                  <a:lnTo>
                    <a:pt x="358" y="0"/>
                  </a:lnTo>
                  <a:lnTo>
                    <a:pt x="362" y="0"/>
                  </a:lnTo>
                  <a:lnTo>
                    <a:pt x="371" y="0"/>
                  </a:lnTo>
                  <a:lnTo>
                    <a:pt x="376" y="0"/>
                  </a:lnTo>
                  <a:lnTo>
                    <a:pt x="385" y="0"/>
                  </a:lnTo>
                  <a:lnTo>
                    <a:pt x="394" y="0"/>
                  </a:lnTo>
                  <a:lnTo>
                    <a:pt x="398" y="0"/>
                  </a:lnTo>
                  <a:lnTo>
                    <a:pt x="408" y="0"/>
                  </a:lnTo>
                  <a:lnTo>
                    <a:pt x="412" y="0"/>
                  </a:lnTo>
                  <a:lnTo>
                    <a:pt x="421" y="0"/>
                  </a:lnTo>
                  <a:lnTo>
                    <a:pt x="430" y="0"/>
                  </a:lnTo>
                  <a:lnTo>
                    <a:pt x="435" y="0"/>
                  </a:lnTo>
                  <a:lnTo>
                    <a:pt x="444" y="0"/>
                  </a:lnTo>
                  <a:lnTo>
                    <a:pt x="453" y="0"/>
                  </a:lnTo>
                  <a:lnTo>
                    <a:pt x="457" y="0"/>
                  </a:lnTo>
                  <a:lnTo>
                    <a:pt x="466" y="0"/>
                  </a:lnTo>
                  <a:lnTo>
                    <a:pt x="475" y="0"/>
                  </a:lnTo>
                  <a:lnTo>
                    <a:pt x="484" y="0"/>
                  </a:lnTo>
                  <a:lnTo>
                    <a:pt x="493" y="0"/>
                  </a:lnTo>
                  <a:lnTo>
                    <a:pt x="498" y="0"/>
                  </a:lnTo>
                  <a:lnTo>
                    <a:pt x="507" y="0"/>
                  </a:lnTo>
                  <a:lnTo>
                    <a:pt x="516" y="0"/>
                  </a:lnTo>
                  <a:lnTo>
                    <a:pt x="525" y="0"/>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0" name="Freeform 64"/>
            <p:cNvSpPr>
              <a:spLocks/>
            </p:cNvSpPr>
            <p:nvPr/>
          </p:nvSpPr>
          <p:spPr bwMode="auto">
            <a:xfrm>
              <a:off x="1123952" y="2514600"/>
              <a:ext cx="1106490" cy="373063"/>
            </a:xfrm>
            <a:custGeom>
              <a:avLst/>
              <a:gdLst>
                <a:gd name="T0" fmla="*/ 2147483647 w 697"/>
                <a:gd name="T1" fmla="*/ 2147483647 h 235"/>
                <a:gd name="T2" fmla="*/ 2147483647 w 697"/>
                <a:gd name="T3" fmla="*/ 2147483647 h 235"/>
                <a:gd name="T4" fmla="*/ 2147483647 w 697"/>
                <a:gd name="T5" fmla="*/ 2147483647 h 235"/>
                <a:gd name="T6" fmla="*/ 2147483647 w 697"/>
                <a:gd name="T7" fmla="*/ 2147483647 h 235"/>
                <a:gd name="T8" fmla="*/ 2147483647 w 697"/>
                <a:gd name="T9" fmla="*/ 2147483647 h 235"/>
                <a:gd name="T10" fmla="*/ 2147483647 w 697"/>
                <a:gd name="T11" fmla="*/ 2147483647 h 235"/>
                <a:gd name="T12" fmla="*/ 2147483647 w 697"/>
                <a:gd name="T13" fmla="*/ 2147483647 h 235"/>
                <a:gd name="T14" fmla="*/ 2147483647 w 697"/>
                <a:gd name="T15" fmla="*/ 2147483647 h 235"/>
                <a:gd name="T16" fmla="*/ 2147483647 w 697"/>
                <a:gd name="T17" fmla="*/ 2147483647 h 235"/>
                <a:gd name="T18" fmla="*/ 2147483647 w 697"/>
                <a:gd name="T19" fmla="*/ 2147483647 h 235"/>
                <a:gd name="T20" fmla="*/ 2147483647 w 697"/>
                <a:gd name="T21" fmla="*/ 2147483647 h 235"/>
                <a:gd name="T22" fmla="*/ 2147483647 w 697"/>
                <a:gd name="T23" fmla="*/ 2147483647 h 235"/>
                <a:gd name="T24" fmla="*/ 2147483647 w 697"/>
                <a:gd name="T25" fmla="*/ 2147483647 h 235"/>
                <a:gd name="T26" fmla="*/ 2147483647 w 697"/>
                <a:gd name="T27" fmla="*/ 2147483647 h 235"/>
                <a:gd name="T28" fmla="*/ 2147483647 w 697"/>
                <a:gd name="T29" fmla="*/ 2147483647 h 235"/>
                <a:gd name="T30" fmla="*/ 2147483647 w 697"/>
                <a:gd name="T31" fmla="*/ 2147483647 h 235"/>
                <a:gd name="T32" fmla="*/ 2147483647 w 697"/>
                <a:gd name="T33" fmla="*/ 2147483647 h 235"/>
                <a:gd name="T34" fmla="*/ 2147483647 w 697"/>
                <a:gd name="T35" fmla="*/ 2147483647 h 235"/>
                <a:gd name="T36" fmla="*/ 2147483647 w 697"/>
                <a:gd name="T37" fmla="*/ 2147483647 h 235"/>
                <a:gd name="T38" fmla="*/ 2147483647 w 697"/>
                <a:gd name="T39" fmla="*/ 2147483647 h 235"/>
                <a:gd name="T40" fmla="*/ 2147483647 w 697"/>
                <a:gd name="T41" fmla="*/ 2147483647 h 235"/>
                <a:gd name="T42" fmla="*/ 2147483647 w 697"/>
                <a:gd name="T43" fmla="*/ 2147483647 h 235"/>
                <a:gd name="T44" fmla="*/ 2147483647 w 697"/>
                <a:gd name="T45" fmla="*/ 2147483647 h 235"/>
                <a:gd name="T46" fmla="*/ 2147483647 w 697"/>
                <a:gd name="T47" fmla="*/ 2147483647 h 235"/>
                <a:gd name="T48" fmla="*/ 2147483647 w 697"/>
                <a:gd name="T49" fmla="*/ 2147483647 h 235"/>
                <a:gd name="T50" fmla="*/ 2147483647 w 697"/>
                <a:gd name="T51" fmla="*/ 2147483647 h 235"/>
                <a:gd name="T52" fmla="*/ 2147483647 w 697"/>
                <a:gd name="T53" fmla="*/ 2147483647 h 235"/>
                <a:gd name="T54" fmla="*/ 2147483647 w 697"/>
                <a:gd name="T55" fmla="*/ 2147483647 h 235"/>
                <a:gd name="T56" fmla="*/ 2147483647 w 697"/>
                <a:gd name="T57" fmla="*/ 2147483647 h 235"/>
                <a:gd name="T58" fmla="*/ 2147483647 w 697"/>
                <a:gd name="T59" fmla="*/ 2147483647 h 235"/>
                <a:gd name="T60" fmla="*/ 2147483647 w 697"/>
                <a:gd name="T61" fmla="*/ 2147483647 h 235"/>
                <a:gd name="T62" fmla="*/ 2147483647 w 697"/>
                <a:gd name="T63" fmla="*/ 2147483647 h 235"/>
                <a:gd name="T64" fmla="*/ 2147483647 w 697"/>
                <a:gd name="T65" fmla="*/ 2147483647 h 235"/>
                <a:gd name="T66" fmla="*/ 2147483647 w 697"/>
                <a:gd name="T67" fmla="*/ 2147483647 h 235"/>
                <a:gd name="T68" fmla="*/ 2147483647 w 697"/>
                <a:gd name="T69" fmla="*/ 2147483647 h 235"/>
                <a:gd name="T70" fmla="*/ 2147483647 w 697"/>
                <a:gd name="T71" fmla="*/ 2147483647 h 235"/>
                <a:gd name="T72" fmla="*/ 2147483647 w 697"/>
                <a:gd name="T73" fmla="*/ 2147483647 h 235"/>
                <a:gd name="T74" fmla="*/ 2147483647 w 697"/>
                <a:gd name="T75" fmla="*/ 2147483647 h 235"/>
                <a:gd name="T76" fmla="*/ 2147483647 w 697"/>
                <a:gd name="T77" fmla="*/ 2147483647 h 235"/>
                <a:gd name="T78" fmla="*/ 2147483647 w 697"/>
                <a:gd name="T79" fmla="*/ 2147483647 h 235"/>
                <a:gd name="T80" fmla="*/ 2147483647 w 697"/>
                <a:gd name="T81" fmla="*/ 2147483647 h 235"/>
                <a:gd name="T82" fmla="*/ 2147483647 w 697"/>
                <a:gd name="T83" fmla="*/ 2147483647 h 2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7" h="235">
                  <a:moveTo>
                    <a:pt x="0" y="235"/>
                  </a:moveTo>
                  <a:lnTo>
                    <a:pt x="135" y="235"/>
                  </a:lnTo>
                  <a:lnTo>
                    <a:pt x="135" y="4"/>
                  </a:lnTo>
                  <a:lnTo>
                    <a:pt x="140" y="0"/>
                  </a:lnTo>
                  <a:lnTo>
                    <a:pt x="140" y="13"/>
                  </a:lnTo>
                  <a:lnTo>
                    <a:pt x="149" y="22"/>
                  </a:lnTo>
                  <a:lnTo>
                    <a:pt x="149" y="31"/>
                  </a:lnTo>
                  <a:lnTo>
                    <a:pt x="154" y="36"/>
                  </a:lnTo>
                  <a:lnTo>
                    <a:pt x="163" y="45"/>
                  </a:lnTo>
                  <a:lnTo>
                    <a:pt x="163" y="50"/>
                  </a:lnTo>
                  <a:lnTo>
                    <a:pt x="167" y="54"/>
                  </a:lnTo>
                  <a:lnTo>
                    <a:pt x="176" y="63"/>
                  </a:lnTo>
                  <a:lnTo>
                    <a:pt x="176" y="68"/>
                  </a:lnTo>
                  <a:lnTo>
                    <a:pt x="181" y="72"/>
                  </a:lnTo>
                  <a:lnTo>
                    <a:pt x="185" y="77"/>
                  </a:lnTo>
                  <a:lnTo>
                    <a:pt x="190" y="81"/>
                  </a:lnTo>
                  <a:lnTo>
                    <a:pt x="194" y="86"/>
                  </a:lnTo>
                  <a:lnTo>
                    <a:pt x="199" y="90"/>
                  </a:lnTo>
                  <a:lnTo>
                    <a:pt x="203" y="95"/>
                  </a:lnTo>
                  <a:lnTo>
                    <a:pt x="208" y="99"/>
                  </a:lnTo>
                  <a:lnTo>
                    <a:pt x="212" y="104"/>
                  </a:lnTo>
                  <a:lnTo>
                    <a:pt x="217" y="108"/>
                  </a:lnTo>
                  <a:lnTo>
                    <a:pt x="221" y="113"/>
                  </a:lnTo>
                  <a:lnTo>
                    <a:pt x="226" y="117"/>
                  </a:lnTo>
                  <a:lnTo>
                    <a:pt x="231" y="117"/>
                  </a:lnTo>
                  <a:lnTo>
                    <a:pt x="235" y="122"/>
                  </a:lnTo>
                  <a:lnTo>
                    <a:pt x="240" y="126"/>
                  </a:lnTo>
                  <a:lnTo>
                    <a:pt x="244" y="131"/>
                  </a:lnTo>
                  <a:lnTo>
                    <a:pt x="249" y="131"/>
                  </a:lnTo>
                  <a:lnTo>
                    <a:pt x="253" y="136"/>
                  </a:lnTo>
                  <a:lnTo>
                    <a:pt x="258" y="140"/>
                  </a:lnTo>
                  <a:lnTo>
                    <a:pt x="262" y="145"/>
                  </a:lnTo>
                  <a:lnTo>
                    <a:pt x="267" y="145"/>
                  </a:lnTo>
                  <a:lnTo>
                    <a:pt x="271" y="149"/>
                  </a:lnTo>
                  <a:lnTo>
                    <a:pt x="276" y="154"/>
                  </a:lnTo>
                  <a:lnTo>
                    <a:pt x="280" y="154"/>
                  </a:lnTo>
                  <a:lnTo>
                    <a:pt x="285" y="158"/>
                  </a:lnTo>
                  <a:lnTo>
                    <a:pt x="289" y="158"/>
                  </a:lnTo>
                  <a:lnTo>
                    <a:pt x="294" y="163"/>
                  </a:lnTo>
                  <a:lnTo>
                    <a:pt x="298" y="163"/>
                  </a:lnTo>
                  <a:lnTo>
                    <a:pt x="303" y="167"/>
                  </a:lnTo>
                  <a:lnTo>
                    <a:pt x="307" y="167"/>
                  </a:lnTo>
                  <a:lnTo>
                    <a:pt x="312" y="172"/>
                  </a:lnTo>
                  <a:lnTo>
                    <a:pt x="316" y="172"/>
                  </a:lnTo>
                  <a:lnTo>
                    <a:pt x="321" y="176"/>
                  </a:lnTo>
                  <a:lnTo>
                    <a:pt x="326" y="176"/>
                  </a:lnTo>
                  <a:lnTo>
                    <a:pt x="330" y="181"/>
                  </a:lnTo>
                  <a:lnTo>
                    <a:pt x="335" y="181"/>
                  </a:lnTo>
                  <a:lnTo>
                    <a:pt x="339" y="185"/>
                  </a:lnTo>
                  <a:lnTo>
                    <a:pt x="344" y="185"/>
                  </a:lnTo>
                  <a:lnTo>
                    <a:pt x="348" y="185"/>
                  </a:lnTo>
                  <a:lnTo>
                    <a:pt x="353" y="190"/>
                  </a:lnTo>
                  <a:lnTo>
                    <a:pt x="357" y="190"/>
                  </a:lnTo>
                  <a:lnTo>
                    <a:pt x="362" y="194"/>
                  </a:lnTo>
                  <a:lnTo>
                    <a:pt x="366" y="194"/>
                  </a:lnTo>
                  <a:lnTo>
                    <a:pt x="371" y="194"/>
                  </a:lnTo>
                  <a:lnTo>
                    <a:pt x="375" y="199"/>
                  </a:lnTo>
                  <a:lnTo>
                    <a:pt x="380" y="199"/>
                  </a:lnTo>
                  <a:lnTo>
                    <a:pt x="384" y="199"/>
                  </a:lnTo>
                  <a:lnTo>
                    <a:pt x="389" y="199"/>
                  </a:lnTo>
                  <a:lnTo>
                    <a:pt x="393" y="203"/>
                  </a:lnTo>
                  <a:lnTo>
                    <a:pt x="398" y="203"/>
                  </a:lnTo>
                  <a:lnTo>
                    <a:pt x="402" y="203"/>
                  </a:lnTo>
                  <a:lnTo>
                    <a:pt x="407" y="203"/>
                  </a:lnTo>
                  <a:lnTo>
                    <a:pt x="412" y="208"/>
                  </a:lnTo>
                  <a:lnTo>
                    <a:pt x="416" y="208"/>
                  </a:lnTo>
                  <a:lnTo>
                    <a:pt x="421" y="208"/>
                  </a:lnTo>
                  <a:lnTo>
                    <a:pt x="425" y="208"/>
                  </a:lnTo>
                  <a:lnTo>
                    <a:pt x="430" y="208"/>
                  </a:lnTo>
                  <a:lnTo>
                    <a:pt x="434" y="212"/>
                  </a:lnTo>
                  <a:lnTo>
                    <a:pt x="439" y="212"/>
                  </a:lnTo>
                  <a:lnTo>
                    <a:pt x="443" y="212"/>
                  </a:lnTo>
                  <a:lnTo>
                    <a:pt x="448" y="212"/>
                  </a:lnTo>
                  <a:lnTo>
                    <a:pt x="452" y="212"/>
                  </a:lnTo>
                  <a:lnTo>
                    <a:pt x="457" y="217"/>
                  </a:lnTo>
                  <a:lnTo>
                    <a:pt x="461" y="217"/>
                  </a:lnTo>
                  <a:lnTo>
                    <a:pt x="466" y="217"/>
                  </a:lnTo>
                  <a:lnTo>
                    <a:pt x="470" y="217"/>
                  </a:lnTo>
                  <a:lnTo>
                    <a:pt x="475" y="217"/>
                  </a:lnTo>
                  <a:lnTo>
                    <a:pt x="479" y="217"/>
                  </a:lnTo>
                  <a:lnTo>
                    <a:pt x="484" y="217"/>
                  </a:lnTo>
                  <a:lnTo>
                    <a:pt x="488" y="222"/>
                  </a:lnTo>
                  <a:lnTo>
                    <a:pt x="493" y="222"/>
                  </a:lnTo>
                  <a:lnTo>
                    <a:pt x="497" y="222"/>
                  </a:lnTo>
                  <a:lnTo>
                    <a:pt x="502" y="222"/>
                  </a:lnTo>
                  <a:lnTo>
                    <a:pt x="507" y="222"/>
                  </a:lnTo>
                  <a:lnTo>
                    <a:pt x="511" y="222"/>
                  </a:lnTo>
                  <a:lnTo>
                    <a:pt x="516" y="222"/>
                  </a:lnTo>
                  <a:lnTo>
                    <a:pt x="520" y="222"/>
                  </a:lnTo>
                  <a:lnTo>
                    <a:pt x="525" y="222"/>
                  </a:lnTo>
                  <a:lnTo>
                    <a:pt x="529" y="226"/>
                  </a:lnTo>
                  <a:lnTo>
                    <a:pt x="534" y="226"/>
                  </a:lnTo>
                  <a:lnTo>
                    <a:pt x="538" y="226"/>
                  </a:lnTo>
                  <a:lnTo>
                    <a:pt x="543" y="226"/>
                  </a:lnTo>
                  <a:lnTo>
                    <a:pt x="547" y="226"/>
                  </a:lnTo>
                  <a:lnTo>
                    <a:pt x="552" y="226"/>
                  </a:lnTo>
                  <a:lnTo>
                    <a:pt x="556" y="226"/>
                  </a:lnTo>
                  <a:lnTo>
                    <a:pt x="561" y="226"/>
                  </a:lnTo>
                  <a:lnTo>
                    <a:pt x="565" y="226"/>
                  </a:lnTo>
                  <a:lnTo>
                    <a:pt x="570" y="226"/>
                  </a:lnTo>
                  <a:lnTo>
                    <a:pt x="574" y="226"/>
                  </a:lnTo>
                  <a:lnTo>
                    <a:pt x="579" y="226"/>
                  </a:lnTo>
                  <a:lnTo>
                    <a:pt x="583" y="226"/>
                  </a:lnTo>
                  <a:lnTo>
                    <a:pt x="588" y="226"/>
                  </a:lnTo>
                  <a:lnTo>
                    <a:pt x="593" y="226"/>
                  </a:lnTo>
                  <a:lnTo>
                    <a:pt x="597" y="231"/>
                  </a:lnTo>
                  <a:lnTo>
                    <a:pt x="602" y="231"/>
                  </a:lnTo>
                  <a:lnTo>
                    <a:pt x="606" y="231"/>
                  </a:lnTo>
                  <a:lnTo>
                    <a:pt x="611" y="231"/>
                  </a:lnTo>
                  <a:lnTo>
                    <a:pt x="615" y="231"/>
                  </a:lnTo>
                  <a:lnTo>
                    <a:pt x="620" y="231"/>
                  </a:lnTo>
                  <a:lnTo>
                    <a:pt x="624" y="231"/>
                  </a:lnTo>
                  <a:lnTo>
                    <a:pt x="629" y="231"/>
                  </a:lnTo>
                  <a:lnTo>
                    <a:pt x="633" y="231"/>
                  </a:lnTo>
                  <a:lnTo>
                    <a:pt x="638" y="231"/>
                  </a:lnTo>
                  <a:lnTo>
                    <a:pt x="642" y="231"/>
                  </a:lnTo>
                  <a:lnTo>
                    <a:pt x="647" y="231"/>
                  </a:lnTo>
                  <a:lnTo>
                    <a:pt x="651" y="231"/>
                  </a:lnTo>
                  <a:lnTo>
                    <a:pt x="656" y="231"/>
                  </a:lnTo>
                  <a:lnTo>
                    <a:pt x="660" y="231"/>
                  </a:lnTo>
                  <a:lnTo>
                    <a:pt x="665" y="231"/>
                  </a:lnTo>
                  <a:lnTo>
                    <a:pt x="669" y="231"/>
                  </a:lnTo>
                  <a:lnTo>
                    <a:pt x="674" y="231"/>
                  </a:lnTo>
                  <a:lnTo>
                    <a:pt x="678" y="231"/>
                  </a:lnTo>
                  <a:lnTo>
                    <a:pt x="683" y="231"/>
                  </a:lnTo>
                  <a:lnTo>
                    <a:pt x="688" y="231"/>
                  </a:lnTo>
                  <a:lnTo>
                    <a:pt x="692" y="231"/>
                  </a:lnTo>
                  <a:lnTo>
                    <a:pt x="697" y="231"/>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81" name="Freeform 65"/>
            <p:cNvSpPr>
              <a:spLocks/>
            </p:cNvSpPr>
            <p:nvPr/>
          </p:nvSpPr>
          <p:spPr bwMode="auto">
            <a:xfrm>
              <a:off x="2227721" y="2881313"/>
              <a:ext cx="911227" cy="6350"/>
            </a:xfrm>
            <a:custGeom>
              <a:avLst/>
              <a:gdLst>
                <a:gd name="T0" fmla="*/ 2147483647 w 574"/>
                <a:gd name="T1" fmla="*/ 0 h 4"/>
                <a:gd name="T2" fmla="*/ 2147483647 w 574"/>
                <a:gd name="T3" fmla="*/ 0 h 4"/>
                <a:gd name="T4" fmla="*/ 2147483647 w 574"/>
                <a:gd name="T5" fmla="*/ 0 h 4"/>
                <a:gd name="T6" fmla="*/ 2147483647 w 574"/>
                <a:gd name="T7" fmla="*/ 0 h 4"/>
                <a:gd name="T8" fmla="*/ 2147483647 w 574"/>
                <a:gd name="T9" fmla="*/ 0 h 4"/>
                <a:gd name="T10" fmla="*/ 2147483647 w 574"/>
                <a:gd name="T11" fmla="*/ 0 h 4"/>
                <a:gd name="T12" fmla="*/ 2147483647 w 574"/>
                <a:gd name="T13" fmla="*/ 2147483647 h 4"/>
                <a:gd name="T14" fmla="*/ 2147483647 w 574"/>
                <a:gd name="T15" fmla="*/ 2147483647 h 4"/>
                <a:gd name="T16" fmla="*/ 2147483647 w 574"/>
                <a:gd name="T17" fmla="*/ 2147483647 h 4"/>
                <a:gd name="T18" fmla="*/ 2147483647 w 574"/>
                <a:gd name="T19" fmla="*/ 2147483647 h 4"/>
                <a:gd name="T20" fmla="*/ 2147483647 w 574"/>
                <a:gd name="T21" fmla="*/ 2147483647 h 4"/>
                <a:gd name="T22" fmla="*/ 2147483647 w 574"/>
                <a:gd name="T23" fmla="*/ 2147483647 h 4"/>
                <a:gd name="T24" fmla="*/ 2147483647 w 574"/>
                <a:gd name="T25" fmla="*/ 2147483647 h 4"/>
                <a:gd name="T26" fmla="*/ 2147483647 w 574"/>
                <a:gd name="T27" fmla="*/ 2147483647 h 4"/>
                <a:gd name="T28" fmla="*/ 2147483647 w 574"/>
                <a:gd name="T29" fmla="*/ 2147483647 h 4"/>
                <a:gd name="T30" fmla="*/ 2147483647 w 574"/>
                <a:gd name="T31" fmla="*/ 2147483647 h 4"/>
                <a:gd name="T32" fmla="*/ 2147483647 w 574"/>
                <a:gd name="T33" fmla="*/ 2147483647 h 4"/>
                <a:gd name="T34" fmla="*/ 2147483647 w 574"/>
                <a:gd name="T35" fmla="*/ 2147483647 h 4"/>
                <a:gd name="T36" fmla="*/ 2147483647 w 574"/>
                <a:gd name="T37" fmla="*/ 2147483647 h 4"/>
                <a:gd name="T38" fmla="*/ 2147483647 w 574"/>
                <a:gd name="T39" fmla="*/ 2147483647 h 4"/>
                <a:gd name="T40" fmla="*/ 2147483647 w 574"/>
                <a:gd name="T41" fmla="*/ 2147483647 h 4"/>
                <a:gd name="T42" fmla="*/ 2147483647 w 574"/>
                <a:gd name="T43" fmla="*/ 2147483647 h 4"/>
                <a:gd name="T44" fmla="*/ 2147483647 w 574"/>
                <a:gd name="T45" fmla="*/ 2147483647 h 4"/>
                <a:gd name="T46" fmla="*/ 2147483647 w 574"/>
                <a:gd name="T47" fmla="*/ 2147483647 h 4"/>
                <a:gd name="T48" fmla="*/ 2147483647 w 574"/>
                <a:gd name="T49" fmla="*/ 2147483647 h 4"/>
                <a:gd name="T50" fmla="*/ 2147483647 w 574"/>
                <a:gd name="T51" fmla="*/ 2147483647 h 4"/>
                <a:gd name="T52" fmla="*/ 2147483647 w 574"/>
                <a:gd name="T53" fmla="*/ 2147483647 h 4"/>
                <a:gd name="T54" fmla="*/ 2147483647 w 574"/>
                <a:gd name="T55" fmla="*/ 2147483647 h 4"/>
                <a:gd name="T56" fmla="*/ 2147483647 w 574"/>
                <a:gd name="T57" fmla="*/ 2147483647 h 4"/>
                <a:gd name="T58" fmla="*/ 2147483647 w 574"/>
                <a:gd name="T59" fmla="*/ 2147483647 h 4"/>
                <a:gd name="T60" fmla="*/ 2147483647 w 574"/>
                <a:gd name="T61" fmla="*/ 2147483647 h 4"/>
                <a:gd name="T62" fmla="*/ 2147483647 w 574"/>
                <a:gd name="T63" fmla="*/ 2147483647 h 4"/>
                <a:gd name="T64" fmla="*/ 2147483647 w 574"/>
                <a:gd name="T65" fmla="*/ 2147483647 h 4"/>
                <a:gd name="T66" fmla="*/ 2147483647 w 574"/>
                <a:gd name="T67" fmla="*/ 2147483647 h 4"/>
                <a:gd name="T68" fmla="*/ 2147483647 w 574"/>
                <a:gd name="T69" fmla="*/ 2147483647 h 4"/>
                <a:gd name="T70" fmla="*/ 2147483647 w 574"/>
                <a:gd name="T71" fmla="*/ 2147483647 h 4"/>
                <a:gd name="T72" fmla="*/ 2147483647 w 574"/>
                <a:gd name="T73" fmla="*/ 2147483647 h 4"/>
                <a:gd name="T74" fmla="*/ 2147483647 w 574"/>
                <a:gd name="T75" fmla="*/ 2147483647 h 4"/>
                <a:gd name="T76" fmla="*/ 2147483647 w 574"/>
                <a:gd name="T77" fmla="*/ 2147483647 h 4"/>
                <a:gd name="T78" fmla="*/ 2147483647 w 574"/>
                <a:gd name="T79" fmla="*/ 2147483647 h 4"/>
                <a:gd name="T80" fmla="*/ 2147483647 w 574"/>
                <a:gd name="T81" fmla="*/ 2147483647 h 4"/>
                <a:gd name="T82" fmla="*/ 2147483647 w 574"/>
                <a:gd name="T83" fmla="*/ 2147483647 h 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4" h="4">
                  <a:moveTo>
                    <a:pt x="0" y="0"/>
                  </a:moveTo>
                  <a:lnTo>
                    <a:pt x="4" y="0"/>
                  </a:lnTo>
                  <a:lnTo>
                    <a:pt x="9" y="0"/>
                  </a:lnTo>
                  <a:lnTo>
                    <a:pt x="13" y="0"/>
                  </a:lnTo>
                  <a:lnTo>
                    <a:pt x="18" y="0"/>
                  </a:lnTo>
                  <a:lnTo>
                    <a:pt x="22" y="0"/>
                  </a:lnTo>
                  <a:lnTo>
                    <a:pt x="27" y="0"/>
                  </a:lnTo>
                  <a:lnTo>
                    <a:pt x="31" y="0"/>
                  </a:lnTo>
                  <a:lnTo>
                    <a:pt x="36" y="0"/>
                  </a:lnTo>
                  <a:lnTo>
                    <a:pt x="40" y="0"/>
                  </a:lnTo>
                  <a:lnTo>
                    <a:pt x="45" y="0"/>
                  </a:lnTo>
                  <a:lnTo>
                    <a:pt x="49" y="0"/>
                  </a:lnTo>
                  <a:lnTo>
                    <a:pt x="54" y="0"/>
                  </a:lnTo>
                  <a:lnTo>
                    <a:pt x="58" y="0"/>
                  </a:lnTo>
                  <a:lnTo>
                    <a:pt x="63" y="0"/>
                  </a:lnTo>
                  <a:lnTo>
                    <a:pt x="67" y="0"/>
                  </a:lnTo>
                  <a:lnTo>
                    <a:pt x="72" y="0"/>
                  </a:lnTo>
                  <a:lnTo>
                    <a:pt x="77" y="0"/>
                  </a:lnTo>
                  <a:lnTo>
                    <a:pt x="81" y="0"/>
                  </a:lnTo>
                  <a:lnTo>
                    <a:pt x="86" y="4"/>
                  </a:lnTo>
                  <a:lnTo>
                    <a:pt x="90" y="4"/>
                  </a:lnTo>
                  <a:lnTo>
                    <a:pt x="95" y="4"/>
                  </a:lnTo>
                  <a:lnTo>
                    <a:pt x="99" y="4"/>
                  </a:lnTo>
                  <a:lnTo>
                    <a:pt x="104" y="4"/>
                  </a:lnTo>
                  <a:lnTo>
                    <a:pt x="108" y="4"/>
                  </a:lnTo>
                  <a:lnTo>
                    <a:pt x="113" y="4"/>
                  </a:lnTo>
                  <a:lnTo>
                    <a:pt x="117" y="4"/>
                  </a:lnTo>
                  <a:lnTo>
                    <a:pt x="122" y="4"/>
                  </a:lnTo>
                  <a:lnTo>
                    <a:pt x="126" y="4"/>
                  </a:lnTo>
                  <a:lnTo>
                    <a:pt x="131" y="4"/>
                  </a:lnTo>
                  <a:lnTo>
                    <a:pt x="135" y="4"/>
                  </a:lnTo>
                  <a:lnTo>
                    <a:pt x="140" y="4"/>
                  </a:lnTo>
                  <a:lnTo>
                    <a:pt x="144" y="4"/>
                  </a:lnTo>
                  <a:lnTo>
                    <a:pt x="149" y="4"/>
                  </a:lnTo>
                  <a:lnTo>
                    <a:pt x="153" y="4"/>
                  </a:lnTo>
                  <a:lnTo>
                    <a:pt x="158" y="4"/>
                  </a:lnTo>
                  <a:lnTo>
                    <a:pt x="162" y="4"/>
                  </a:lnTo>
                  <a:lnTo>
                    <a:pt x="167" y="4"/>
                  </a:lnTo>
                  <a:lnTo>
                    <a:pt x="172" y="4"/>
                  </a:lnTo>
                  <a:lnTo>
                    <a:pt x="176" y="4"/>
                  </a:lnTo>
                  <a:lnTo>
                    <a:pt x="181" y="4"/>
                  </a:lnTo>
                  <a:lnTo>
                    <a:pt x="185" y="4"/>
                  </a:lnTo>
                  <a:lnTo>
                    <a:pt x="190" y="4"/>
                  </a:lnTo>
                  <a:lnTo>
                    <a:pt x="194" y="4"/>
                  </a:lnTo>
                  <a:lnTo>
                    <a:pt x="199" y="4"/>
                  </a:lnTo>
                  <a:lnTo>
                    <a:pt x="203" y="4"/>
                  </a:lnTo>
                  <a:lnTo>
                    <a:pt x="208" y="4"/>
                  </a:lnTo>
                  <a:lnTo>
                    <a:pt x="212" y="4"/>
                  </a:lnTo>
                  <a:lnTo>
                    <a:pt x="217" y="4"/>
                  </a:lnTo>
                  <a:lnTo>
                    <a:pt x="221" y="4"/>
                  </a:lnTo>
                  <a:lnTo>
                    <a:pt x="226" y="4"/>
                  </a:lnTo>
                  <a:lnTo>
                    <a:pt x="230" y="4"/>
                  </a:lnTo>
                  <a:lnTo>
                    <a:pt x="235" y="4"/>
                  </a:lnTo>
                  <a:lnTo>
                    <a:pt x="239" y="4"/>
                  </a:lnTo>
                  <a:lnTo>
                    <a:pt x="244" y="4"/>
                  </a:lnTo>
                  <a:lnTo>
                    <a:pt x="248" y="4"/>
                  </a:lnTo>
                  <a:lnTo>
                    <a:pt x="253" y="4"/>
                  </a:lnTo>
                  <a:lnTo>
                    <a:pt x="258" y="4"/>
                  </a:lnTo>
                  <a:lnTo>
                    <a:pt x="262" y="4"/>
                  </a:lnTo>
                  <a:lnTo>
                    <a:pt x="267" y="4"/>
                  </a:lnTo>
                  <a:lnTo>
                    <a:pt x="271" y="4"/>
                  </a:lnTo>
                  <a:lnTo>
                    <a:pt x="276" y="4"/>
                  </a:lnTo>
                  <a:lnTo>
                    <a:pt x="280" y="4"/>
                  </a:lnTo>
                  <a:lnTo>
                    <a:pt x="285" y="4"/>
                  </a:lnTo>
                  <a:lnTo>
                    <a:pt x="289" y="4"/>
                  </a:lnTo>
                  <a:lnTo>
                    <a:pt x="294" y="4"/>
                  </a:lnTo>
                  <a:lnTo>
                    <a:pt x="298" y="4"/>
                  </a:lnTo>
                  <a:lnTo>
                    <a:pt x="303" y="4"/>
                  </a:lnTo>
                  <a:lnTo>
                    <a:pt x="307" y="4"/>
                  </a:lnTo>
                  <a:lnTo>
                    <a:pt x="312" y="4"/>
                  </a:lnTo>
                  <a:lnTo>
                    <a:pt x="316" y="4"/>
                  </a:lnTo>
                  <a:lnTo>
                    <a:pt x="321" y="4"/>
                  </a:lnTo>
                  <a:lnTo>
                    <a:pt x="325" y="4"/>
                  </a:lnTo>
                  <a:lnTo>
                    <a:pt x="330" y="4"/>
                  </a:lnTo>
                  <a:lnTo>
                    <a:pt x="334" y="4"/>
                  </a:lnTo>
                  <a:lnTo>
                    <a:pt x="339" y="4"/>
                  </a:lnTo>
                  <a:lnTo>
                    <a:pt x="343" y="4"/>
                  </a:lnTo>
                  <a:lnTo>
                    <a:pt x="348" y="4"/>
                  </a:lnTo>
                  <a:lnTo>
                    <a:pt x="353" y="4"/>
                  </a:lnTo>
                  <a:lnTo>
                    <a:pt x="357" y="4"/>
                  </a:lnTo>
                  <a:lnTo>
                    <a:pt x="362" y="4"/>
                  </a:lnTo>
                  <a:lnTo>
                    <a:pt x="366" y="4"/>
                  </a:lnTo>
                  <a:lnTo>
                    <a:pt x="371" y="4"/>
                  </a:lnTo>
                  <a:lnTo>
                    <a:pt x="375" y="4"/>
                  </a:lnTo>
                  <a:lnTo>
                    <a:pt x="380" y="4"/>
                  </a:lnTo>
                  <a:lnTo>
                    <a:pt x="384" y="4"/>
                  </a:lnTo>
                  <a:lnTo>
                    <a:pt x="389" y="4"/>
                  </a:lnTo>
                  <a:lnTo>
                    <a:pt x="393" y="4"/>
                  </a:lnTo>
                  <a:lnTo>
                    <a:pt x="398" y="4"/>
                  </a:lnTo>
                  <a:lnTo>
                    <a:pt x="402" y="4"/>
                  </a:lnTo>
                  <a:lnTo>
                    <a:pt x="407" y="4"/>
                  </a:lnTo>
                  <a:lnTo>
                    <a:pt x="411" y="4"/>
                  </a:lnTo>
                  <a:lnTo>
                    <a:pt x="416" y="4"/>
                  </a:lnTo>
                  <a:lnTo>
                    <a:pt x="420" y="4"/>
                  </a:lnTo>
                  <a:lnTo>
                    <a:pt x="425" y="4"/>
                  </a:lnTo>
                  <a:lnTo>
                    <a:pt x="429" y="4"/>
                  </a:lnTo>
                  <a:lnTo>
                    <a:pt x="434" y="4"/>
                  </a:lnTo>
                  <a:lnTo>
                    <a:pt x="439" y="4"/>
                  </a:lnTo>
                  <a:lnTo>
                    <a:pt x="443" y="4"/>
                  </a:lnTo>
                  <a:lnTo>
                    <a:pt x="448" y="4"/>
                  </a:lnTo>
                  <a:lnTo>
                    <a:pt x="452" y="4"/>
                  </a:lnTo>
                  <a:lnTo>
                    <a:pt x="457" y="4"/>
                  </a:lnTo>
                  <a:lnTo>
                    <a:pt x="461" y="4"/>
                  </a:lnTo>
                  <a:lnTo>
                    <a:pt x="466" y="4"/>
                  </a:lnTo>
                  <a:lnTo>
                    <a:pt x="470" y="4"/>
                  </a:lnTo>
                  <a:lnTo>
                    <a:pt x="475" y="4"/>
                  </a:lnTo>
                  <a:lnTo>
                    <a:pt x="479" y="4"/>
                  </a:lnTo>
                  <a:lnTo>
                    <a:pt x="484" y="4"/>
                  </a:lnTo>
                  <a:lnTo>
                    <a:pt x="488" y="4"/>
                  </a:lnTo>
                  <a:lnTo>
                    <a:pt x="493" y="4"/>
                  </a:lnTo>
                  <a:lnTo>
                    <a:pt x="497" y="4"/>
                  </a:lnTo>
                  <a:lnTo>
                    <a:pt x="502" y="4"/>
                  </a:lnTo>
                  <a:lnTo>
                    <a:pt x="506" y="4"/>
                  </a:lnTo>
                  <a:lnTo>
                    <a:pt x="511" y="4"/>
                  </a:lnTo>
                  <a:lnTo>
                    <a:pt x="515" y="4"/>
                  </a:lnTo>
                  <a:lnTo>
                    <a:pt x="520" y="4"/>
                  </a:lnTo>
                  <a:lnTo>
                    <a:pt x="524" y="4"/>
                  </a:lnTo>
                  <a:lnTo>
                    <a:pt x="529" y="4"/>
                  </a:lnTo>
                  <a:lnTo>
                    <a:pt x="534" y="4"/>
                  </a:lnTo>
                  <a:lnTo>
                    <a:pt x="538" y="4"/>
                  </a:lnTo>
                  <a:lnTo>
                    <a:pt x="543" y="4"/>
                  </a:lnTo>
                  <a:lnTo>
                    <a:pt x="547" y="4"/>
                  </a:lnTo>
                  <a:lnTo>
                    <a:pt x="552" y="4"/>
                  </a:lnTo>
                  <a:lnTo>
                    <a:pt x="556" y="4"/>
                  </a:lnTo>
                  <a:lnTo>
                    <a:pt x="561" y="4"/>
                  </a:lnTo>
                  <a:lnTo>
                    <a:pt x="565" y="4"/>
                  </a:lnTo>
                  <a:lnTo>
                    <a:pt x="570" y="4"/>
                  </a:lnTo>
                  <a:lnTo>
                    <a:pt x="574" y="4"/>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7" name="Group 66"/>
          <p:cNvGrpSpPr>
            <a:grpSpLocks/>
          </p:cNvGrpSpPr>
          <p:nvPr/>
        </p:nvGrpSpPr>
        <p:grpSpPr bwMode="auto">
          <a:xfrm>
            <a:off x="1127125" y="2744788"/>
            <a:ext cx="2851150" cy="142875"/>
            <a:chOff x="1123952" y="2744788"/>
            <a:chExt cx="2851155" cy="142875"/>
          </a:xfrm>
        </p:grpSpPr>
        <p:sp>
          <p:nvSpPr>
            <p:cNvPr id="20776" name="Freeform 67"/>
            <p:cNvSpPr>
              <a:spLocks/>
            </p:cNvSpPr>
            <p:nvPr/>
          </p:nvSpPr>
          <p:spPr bwMode="auto">
            <a:xfrm>
              <a:off x="1123952" y="2744788"/>
              <a:ext cx="1106490" cy="142875"/>
            </a:xfrm>
            <a:custGeom>
              <a:avLst/>
              <a:gdLst>
                <a:gd name="T0" fmla="*/ 2147483647 w 697"/>
                <a:gd name="T1" fmla="*/ 0 h 90"/>
                <a:gd name="T2" fmla="*/ 2147483647 w 697"/>
                <a:gd name="T3" fmla="*/ 2147483647 h 90"/>
                <a:gd name="T4" fmla="*/ 2147483647 w 697"/>
                <a:gd name="T5" fmla="*/ 2147483647 h 90"/>
                <a:gd name="T6" fmla="*/ 2147483647 w 697"/>
                <a:gd name="T7" fmla="*/ 2147483647 h 90"/>
                <a:gd name="T8" fmla="*/ 2147483647 w 697"/>
                <a:gd name="T9" fmla="*/ 2147483647 h 90"/>
                <a:gd name="T10" fmla="*/ 2147483647 w 697"/>
                <a:gd name="T11" fmla="*/ 2147483647 h 90"/>
                <a:gd name="T12" fmla="*/ 2147483647 w 697"/>
                <a:gd name="T13" fmla="*/ 2147483647 h 90"/>
                <a:gd name="T14" fmla="*/ 2147483647 w 697"/>
                <a:gd name="T15" fmla="*/ 2147483647 h 90"/>
                <a:gd name="T16" fmla="*/ 2147483647 w 697"/>
                <a:gd name="T17" fmla="*/ 2147483647 h 90"/>
                <a:gd name="T18" fmla="*/ 2147483647 w 697"/>
                <a:gd name="T19" fmla="*/ 2147483647 h 90"/>
                <a:gd name="T20" fmla="*/ 2147483647 w 697"/>
                <a:gd name="T21" fmla="*/ 2147483647 h 90"/>
                <a:gd name="T22" fmla="*/ 2147483647 w 697"/>
                <a:gd name="T23" fmla="*/ 2147483647 h 90"/>
                <a:gd name="T24" fmla="*/ 2147483647 w 697"/>
                <a:gd name="T25" fmla="*/ 2147483647 h 90"/>
                <a:gd name="T26" fmla="*/ 2147483647 w 697"/>
                <a:gd name="T27" fmla="*/ 2147483647 h 90"/>
                <a:gd name="T28" fmla="*/ 2147483647 w 697"/>
                <a:gd name="T29" fmla="*/ 2147483647 h 90"/>
                <a:gd name="T30" fmla="*/ 2147483647 w 697"/>
                <a:gd name="T31" fmla="*/ 2147483647 h 90"/>
                <a:gd name="T32" fmla="*/ 2147483647 w 697"/>
                <a:gd name="T33" fmla="*/ 2147483647 h 90"/>
                <a:gd name="T34" fmla="*/ 2147483647 w 697"/>
                <a:gd name="T35" fmla="*/ 2147483647 h 90"/>
                <a:gd name="T36" fmla="*/ 2147483647 w 697"/>
                <a:gd name="T37" fmla="*/ 2147483647 h 90"/>
                <a:gd name="T38" fmla="*/ 2147483647 w 697"/>
                <a:gd name="T39" fmla="*/ 2147483647 h 90"/>
                <a:gd name="T40" fmla="*/ 2147483647 w 697"/>
                <a:gd name="T41" fmla="*/ 2147483647 h 90"/>
                <a:gd name="T42" fmla="*/ 2147483647 w 697"/>
                <a:gd name="T43" fmla="*/ 2147483647 h 90"/>
                <a:gd name="T44" fmla="*/ 2147483647 w 697"/>
                <a:gd name="T45" fmla="*/ 2147483647 h 90"/>
                <a:gd name="T46" fmla="*/ 2147483647 w 697"/>
                <a:gd name="T47" fmla="*/ 2147483647 h 90"/>
                <a:gd name="T48" fmla="*/ 2147483647 w 697"/>
                <a:gd name="T49" fmla="*/ 2147483647 h 90"/>
                <a:gd name="T50" fmla="*/ 2147483647 w 697"/>
                <a:gd name="T51" fmla="*/ 2147483647 h 90"/>
                <a:gd name="T52" fmla="*/ 2147483647 w 697"/>
                <a:gd name="T53" fmla="*/ 2147483647 h 90"/>
                <a:gd name="T54" fmla="*/ 2147483647 w 697"/>
                <a:gd name="T55" fmla="*/ 2147483647 h 90"/>
                <a:gd name="T56" fmla="*/ 2147483647 w 697"/>
                <a:gd name="T57" fmla="*/ 2147483647 h 90"/>
                <a:gd name="T58" fmla="*/ 2147483647 w 697"/>
                <a:gd name="T59" fmla="*/ 2147483647 h 90"/>
                <a:gd name="T60" fmla="*/ 2147483647 w 697"/>
                <a:gd name="T61" fmla="*/ 2147483647 h 90"/>
                <a:gd name="T62" fmla="*/ 2147483647 w 697"/>
                <a:gd name="T63" fmla="*/ 2147483647 h 90"/>
                <a:gd name="T64" fmla="*/ 2147483647 w 697"/>
                <a:gd name="T65" fmla="*/ 2147483647 h 90"/>
                <a:gd name="T66" fmla="*/ 2147483647 w 697"/>
                <a:gd name="T67" fmla="*/ 2147483647 h 90"/>
                <a:gd name="T68" fmla="*/ 2147483647 w 697"/>
                <a:gd name="T69" fmla="*/ 2147483647 h 90"/>
                <a:gd name="T70" fmla="*/ 2147483647 w 697"/>
                <a:gd name="T71" fmla="*/ 2147483647 h 90"/>
                <a:gd name="T72" fmla="*/ 2147483647 w 697"/>
                <a:gd name="T73" fmla="*/ 2147483647 h 90"/>
                <a:gd name="T74" fmla="*/ 2147483647 w 697"/>
                <a:gd name="T75" fmla="*/ 2147483647 h 90"/>
                <a:gd name="T76" fmla="*/ 2147483647 w 697"/>
                <a:gd name="T77" fmla="*/ 2147483647 h 90"/>
                <a:gd name="T78" fmla="*/ 2147483647 w 697"/>
                <a:gd name="T79" fmla="*/ 2147483647 h 90"/>
                <a:gd name="T80" fmla="*/ 2147483647 w 697"/>
                <a:gd name="T81" fmla="*/ 2147483647 h 90"/>
                <a:gd name="T82" fmla="*/ 2147483647 w 697"/>
                <a:gd name="T83" fmla="*/ 2147483647 h 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7" h="90">
                  <a:moveTo>
                    <a:pt x="0" y="90"/>
                  </a:moveTo>
                  <a:lnTo>
                    <a:pt x="135" y="90"/>
                  </a:lnTo>
                  <a:lnTo>
                    <a:pt x="135" y="0"/>
                  </a:lnTo>
                  <a:lnTo>
                    <a:pt x="135" y="22"/>
                  </a:lnTo>
                  <a:lnTo>
                    <a:pt x="145" y="31"/>
                  </a:lnTo>
                  <a:lnTo>
                    <a:pt x="145" y="36"/>
                  </a:lnTo>
                  <a:lnTo>
                    <a:pt x="149" y="36"/>
                  </a:lnTo>
                  <a:lnTo>
                    <a:pt x="154" y="40"/>
                  </a:lnTo>
                  <a:lnTo>
                    <a:pt x="158" y="40"/>
                  </a:lnTo>
                  <a:lnTo>
                    <a:pt x="163" y="45"/>
                  </a:lnTo>
                  <a:lnTo>
                    <a:pt x="167" y="45"/>
                  </a:lnTo>
                  <a:lnTo>
                    <a:pt x="172" y="45"/>
                  </a:lnTo>
                  <a:lnTo>
                    <a:pt x="176" y="49"/>
                  </a:lnTo>
                  <a:lnTo>
                    <a:pt x="181" y="49"/>
                  </a:lnTo>
                  <a:lnTo>
                    <a:pt x="185" y="49"/>
                  </a:lnTo>
                  <a:lnTo>
                    <a:pt x="190" y="54"/>
                  </a:lnTo>
                  <a:lnTo>
                    <a:pt x="194" y="54"/>
                  </a:lnTo>
                  <a:lnTo>
                    <a:pt x="199" y="54"/>
                  </a:lnTo>
                  <a:lnTo>
                    <a:pt x="203" y="58"/>
                  </a:lnTo>
                  <a:lnTo>
                    <a:pt x="208" y="58"/>
                  </a:lnTo>
                  <a:lnTo>
                    <a:pt x="212" y="58"/>
                  </a:lnTo>
                  <a:lnTo>
                    <a:pt x="217" y="63"/>
                  </a:lnTo>
                  <a:lnTo>
                    <a:pt x="221" y="63"/>
                  </a:lnTo>
                  <a:lnTo>
                    <a:pt x="226" y="63"/>
                  </a:lnTo>
                  <a:lnTo>
                    <a:pt x="231" y="63"/>
                  </a:lnTo>
                  <a:lnTo>
                    <a:pt x="235" y="63"/>
                  </a:lnTo>
                  <a:lnTo>
                    <a:pt x="240" y="67"/>
                  </a:lnTo>
                  <a:lnTo>
                    <a:pt x="244" y="67"/>
                  </a:lnTo>
                  <a:lnTo>
                    <a:pt x="249" y="67"/>
                  </a:lnTo>
                  <a:lnTo>
                    <a:pt x="253" y="67"/>
                  </a:lnTo>
                  <a:lnTo>
                    <a:pt x="258" y="67"/>
                  </a:lnTo>
                  <a:lnTo>
                    <a:pt x="262" y="72"/>
                  </a:lnTo>
                  <a:lnTo>
                    <a:pt x="267" y="72"/>
                  </a:lnTo>
                  <a:lnTo>
                    <a:pt x="271" y="72"/>
                  </a:lnTo>
                  <a:lnTo>
                    <a:pt x="276" y="72"/>
                  </a:lnTo>
                  <a:lnTo>
                    <a:pt x="280" y="72"/>
                  </a:lnTo>
                  <a:lnTo>
                    <a:pt x="285" y="72"/>
                  </a:lnTo>
                  <a:lnTo>
                    <a:pt x="289" y="77"/>
                  </a:lnTo>
                  <a:lnTo>
                    <a:pt x="294" y="77"/>
                  </a:lnTo>
                  <a:lnTo>
                    <a:pt x="298" y="77"/>
                  </a:lnTo>
                  <a:lnTo>
                    <a:pt x="303" y="77"/>
                  </a:lnTo>
                  <a:lnTo>
                    <a:pt x="307" y="77"/>
                  </a:lnTo>
                  <a:lnTo>
                    <a:pt x="312" y="77"/>
                  </a:lnTo>
                  <a:lnTo>
                    <a:pt x="316" y="77"/>
                  </a:lnTo>
                  <a:lnTo>
                    <a:pt x="321" y="77"/>
                  </a:lnTo>
                  <a:lnTo>
                    <a:pt x="326" y="81"/>
                  </a:lnTo>
                  <a:lnTo>
                    <a:pt x="330" y="81"/>
                  </a:lnTo>
                  <a:lnTo>
                    <a:pt x="335" y="81"/>
                  </a:lnTo>
                  <a:lnTo>
                    <a:pt x="339" y="81"/>
                  </a:lnTo>
                  <a:lnTo>
                    <a:pt x="344" y="81"/>
                  </a:lnTo>
                  <a:lnTo>
                    <a:pt x="348" y="81"/>
                  </a:lnTo>
                  <a:lnTo>
                    <a:pt x="353" y="81"/>
                  </a:lnTo>
                  <a:lnTo>
                    <a:pt x="357" y="81"/>
                  </a:lnTo>
                  <a:lnTo>
                    <a:pt x="362" y="81"/>
                  </a:lnTo>
                  <a:lnTo>
                    <a:pt x="366" y="81"/>
                  </a:lnTo>
                  <a:lnTo>
                    <a:pt x="371" y="81"/>
                  </a:lnTo>
                  <a:lnTo>
                    <a:pt x="375" y="81"/>
                  </a:lnTo>
                  <a:lnTo>
                    <a:pt x="380" y="81"/>
                  </a:lnTo>
                  <a:lnTo>
                    <a:pt x="384" y="86"/>
                  </a:lnTo>
                  <a:lnTo>
                    <a:pt x="389" y="86"/>
                  </a:lnTo>
                  <a:lnTo>
                    <a:pt x="393" y="86"/>
                  </a:lnTo>
                  <a:lnTo>
                    <a:pt x="398" y="86"/>
                  </a:lnTo>
                  <a:lnTo>
                    <a:pt x="402" y="86"/>
                  </a:lnTo>
                  <a:lnTo>
                    <a:pt x="407" y="86"/>
                  </a:lnTo>
                  <a:lnTo>
                    <a:pt x="412" y="86"/>
                  </a:lnTo>
                  <a:lnTo>
                    <a:pt x="416" y="86"/>
                  </a:lnTo>
                  <a:lnTo>
                    <a:pt x="421" y="86"/>
                  </a:lnTo>
                  <a:lnTo>
                    <a:pt x="425" y="86"/>
                  </a:lnTo>
                  <a:lnTo>
                    <a:pt x="430" y="86"/>
                  </a:lnTo>
                  <a:lnTo>
                    <a:pt x="434" y="86"/>
                  </a:lnTo>
                  <a:lnTo>
                    <a:pt x="439" y="86"/>
                  </a:lnTo>
                  <a:lnTo>
                    <a:pt x="443" y="86"/>
                  </a:lnTo>
                  <a:lnTo>
                    <a:pt x="448" y="86"/>
                  </a:lnTo>
                  <a:lnTo>
                    <a:pt x="452" y="86"/>
                  </a:lnTo>
                  <a:lnTo>
                    <a:pt x="457" y="86"/>
                  </a:lnTo>
                  <a:lnTo>
                    <a:pt x="461" y="86"/>
                  </a:lnTo>
                  <a:lnTo>
                    <a:pt x="466" y="86"/>
                  </a:lnTo>
                  <a:lnTo>
                    <a:pt x="470" y="86"/>
                  </a:lnTo>
                  <a:lnTo>
                    <a:pt x="475" y="86"/>
                  </a:lnTo>
                  <a:lnTo>
                    <a:pt x="479" y="86"/>
                  </a:lnTo>
                  <a:lnTo>
                    <a:pt x="484" y="86"/>
                  </a:lnTo>
                  <a:lnTo>
                    <a:pt x="488" y="86"/>
                  </a:lnTo>
                  <a:lnTo>
                    <a:pt x="493" y="86"/>
                  </a:lnTo>
                  <a:lnTo>
                    <a:pt x="497" y="86"/>
                  </a:lnTo>
                  <a:lnTo>
                    <a:pt x="502" y="86"/>
                  </a:lnTo>
                  <a:lnTo>
                    <a:pt x="507" y="86"/>
                  </a:lnTo>
                  <a:lnTo>
                    <a:pt x="511" y="86"/>
                  </a:lnTo>
                  <a:lnTo>
                    <a:pt x="516" y="86"/>
                  </a:lnTo>
                  <a:lnTo>
                    <a:pt x="520" y="86"/>
                  </a:lnTo>
                  <a:lnTo>
                    <a:pt x="525" y="86"/>
                  </a:lnTo>
                  <a:lnTo>
                    <a:pt x="529" y="86"/>
                  </a:lnTo>
                  <a:lnTo>
                    <a:pt x="534" y="86"/>
                  </a:lnTo>
                  <a:lnTo>
                    <a:pt x="538" y="90"/>
                  </a:lnTo>
                  <a:lnTo>
                    <a:pt x="543" y="90"/>
                  </a:lnTo>
                  <a:lnTo>
                    <a:pt x="547" y="90"/>
                  </a:lnTo>
                  <a:lnTo>
                    <a:pt x="552" y="90"/>
                  </a:lnTo>
                  <a:lnTo>
                    <a:pt x="556" y="90"/>
                  </a:lnTo>
                  <a:lnTo>
                    <a:pt x="561" y="90"/>
                  </a:lnTo>
                  <a:lnTo>
                    <a:pt x="565" y="90"/>
                  </a:lnTo>
                  <a:lnTo>
                    <a:pt x="570" y="90"/>
                  </a:lnTo>
                  <a:lnTo>
                    <a:pt x="574" y="90"/>
                  </a:lnTo>
                  <a:lnTo>
                    <a:pt x="579" y="90"/>
                  </a:lnTo>
                  <a:lnTo>
                    <a:pt x="583" y="90"/>
                  </a:lnTo>
                  <a:lnTo>
                    <a:pt x="588" y="90"/>
                  </a:lnTo>
                  <a:lnTo>
                    <a:pt x="593" y="90"/>
                  </a:lnTo>
                  <a:lnTo>
                    <a:pt x="597" y="90"/>
                  </a:lnTo>
                  <a:lnTo>
                    <a:pt x="602" y="90"/>
                  </a:lnTo>
                  <a:lnTo>
                    <a:pt x="606" y="90"/>
                  </a:lnTo>
                  <a:lnTo>
                    <a:pt x="611" y="90"/>
                  </a:lnTo>
                  <a:lnTo>
                    <a:pt x="615" y="90"/>
                  </a:lnTo>
                  <a:lnTo>
                    <a:pt x="620" y="90"/>
                  </a:lnTo>
                  <a:lnTo>
                    <a:pt x="624" y="90"/>
                  </a:lnTo>
                  <a:lnTo>
                    <a:pt x="629" y="90"/>
                  </a:lnTo>
                  <a:lnTo>
                    <a:pt x="633" y="90"/>
                  </a:lnTo>
                  <a:lnTo>
                    <a:pt x="638" y="90"/>
                  </a:lnTo>
                  <a:lnTo>
                    <a:pt x="642" y="90"/>
                  </a:lnTo>
                  <a:lnTo>
                    <a:pt x="647" y="90"/>
                  </a:lnTo>
                  <a:lnTo>
                    <a:pt x="651" y="90"/>
                  </a:lnTo>
                  <a:lnTo>
                    <a:pt x="656" y="90"/>
                  </a:lnTo>
                  <a:lnTo>
                    <a:pt x="660" y="90"/>
                  </a:lnTo>
                  <a:lnTo>
                    <a:pt x="665" y="90"/>
                  </a:lnTo>
                  <a:lnTo>
                    <a:pt x="669" y="90"/>
                  </a:lnTo>
                  <a:lnTo>
                    <a:pt x="674" y="90"/>
                  </a:lnTo>
                  <a:lnTo>
                    <a:pt x="678" y="90"/>
                  </a:lnTo>
                  <a:lnTo>
                    <a:pt x="683" y="90"/>
                  </a:lnTo>
                  <a:lnTo>
                    <a:pt x="688" y="90"/>
                  </a:lnTo>
                  <a:lnTo>
                    <a:pt x="692" y="90"/>
                  </a:lnTo>
                  <a:lnTo>
                    <a:pt x="697" y="9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7" name="Freeform 68"/>
            <p:cNvSpPr>
              <a:spLocks/>
            </p:cNvSpPr>
            <p:nvPr/>
          </p:nvSpPr>
          <p:spPr bwMode="auto">
            <a:xfrm>
              <a:off x="2230442" y="2887663"/>
              <a:ext cx="911227" cy="0"/>
            </a:xfrm>
            <a:custGeom>
              <a:avLst/>
              <a:gdLst>
                <a:gd name="T0" fmla="*/ 2147483647 w 574"/>
                <a:gd name="T1" fmla="*/ 2147483647 w 574"/>
                <a:gd name="T2" fmla="*/ 2147483647 w 574"/>
                <a:gd name="T3" fmla="*/ 2147483647 w 574"/>
                <a:gd name="T4" fmla="*/ 2147483647 w 574"/>
                <a:gd name="T5" fmla="*/ 2147483647 w 574"/>
                <a:gd name="T6" fmla="*/ 2147483647 w 574"/>
                <a:gd name="T7" fmla="*/ 2147483647 w 574"/>
                <a:gd name="T8" fmla="*/ 2147483647 w 574"/>
                <a:gd name="T9" fmla="*/ 2147483647 w 574"/>
                <a:gd name="T10" fmla="*/ 2147483647 w 574"/>
                <a:gd name="T11" fmla="*/ 2147483647 w 574"/>
                <a:gd name="T12" fmla="*/ 2147483647 w 574"/>
                <a:gd name="T13" fmla="*/ 2147483647 w 574"/>
                <a:gd name="T14" fmla="*/ 2147483647 w 574"/>
                <a:gd name="T15" fmla="*/ 2147483647 w 574"/>
                <a:gd name="T16" fmla="*/ 2147483647 w 574"/>
                <a:gd name="T17" fmla="*/ 2147483647 w 574"/>
                <a:gd name="T18" fmla="*/ 2147483647 w 574"/>
                <a:gd name="T19" fmla="*/ 2147483647 w 574"/>
                <a:gd name="T20" fmla="*/ 2147483647 w 574"/>
                <a:gd name="T21" fmla="*/ 2147483647 w 574"/>
                <a:gd name="T22" fmla="*/ 2147483647 w 574"/>
                <a:gd name="T23" fmla="*/ 2147483647 w 574"/>
                <a:gd name="T24" fmla="*/ 2147483647 w 574"/>
                <a:gd name="T25" fmla="*/ 2147483647 w 574"/>
                <a:gd name="T26" fmla="*/ 2147483647 w 574"/>
                <a:gd name="T27" fmla="*/ 2147483647 w 574"/>
                <a:gd name="T28" fmla="*/ 2147483647 w 574"/>
                <a:gd name="T29" fmla="*/ 2147483647 w 574"/>
                <a:gd name="T30" fmla="*/ 2147483647 w 574"/>
                <a:gd name="T31" fmla="*/ 2147483647 w 574"/>
                <a:gd name="T32" fmla="*/ 2147483647 w 574"/>
                <a:gd name="T33" fmla="*/ 2147483647 w 574"/>
                <a:gd name="T34" fmla="*/ 2147483647 w 574"/>
                <a:gd name="T35" fmla="*/ 2147483647 w 574"/>
                <a:gd name="T36" fmla="*/ 2147483647 w 574"/>
                <a:gd name="T37" fmla="*/ 2147483647 w 574"/>
                <a:gd name="T38" fmla="*/ 2147483647 w 574"/>
                <a:gd name="T39" fmla="*/ 2147483647 w 574"/>
                <a:gd name="T40" fmla="*/ 2147483647 w 574"/>
                <a:gd name="T41" fmla="*/ 2147483647 w 5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574">
                  <a:moveTo>
                    <a:pt x="0" y="0"/>
                  </a:moveTo>
                  <a:lnTo>
                    <a:pt x="4" y="0"/>
                  </a:lnTo>
                  <a:lnTo>
                    <a:pt x="9" y="0"/>
                  </a:lnTo>
                  <a:lnTo>
                    <a:pt x="13" y="0"/>
                  </a:lnTo>
                  <a:lnTo>
                    <a:pt x="18" y="0"/>
                  </a:lnTo>
                  <a:lnTo>
                    <a:pt x="22" y="0"/>
                  </a:lnTo>
                  <a:lnTo>
                    <a:pt x="27" y="0"/>
                  </a:lnTo>
                  <a:lnTo>
                    <a:pt x="31" y="0"/>
                  </a:lnTo>
                  <a:lnTo>
                    <a:pt x="36" y="0"/>
                  </a:lnTo>
                  <a:lnTo>
                    <a:pt x="40" y="0"/>
                  </a:lnTo>
                  <a:lnTo>
                    <a:pt x="45" y="0"/>
                  </a:lnTo>
                  <a:lnTo>
                    <a:pt x="49" y="0"/>
                  </a:lnTo>
                  <a:lnTo>
                    <a:pt x="54" y="0"/>
                  </a:lnTo>
                  <a:lnTo>
                    <a:pt x="58" y="0"/>
                  </a:lnTo>
                  <a:lnTo>
                    <a:pt x="63" y="0"/>
                  </a:lnTo>
                  <a:lnTo>
                    <a:pt x="67" y="0"/>
                  </a:lnTo>
                  <a:lnTo>
                    <a:pt x="72" y="0"/>
                  </a:lnTo>
                  <a:lnTo>
                    <a:pt x="77" y="0"/>
                  </a:lnTo>
                  <a:lnTo>
                    <a:pt x="81" y="0"/>
                  </a:lnTo>
                  <a:lnTo>
                    <a:pt x="86" y="0"/>
                  </a:lnTo>
                  <a:lnTo>
                    <a:pt x="90" y="0"/>
                  </a:lnTo>
                  <a:lnTo>
                    <a:pt x="95" y="0"/>
                  </a:lnTo>
                  <a:lnTo>
                    <a:pt x="99" y="0"/>
                  </a:lnTo>
                  <a:lnTo>
                    <a:pt x="104" y="0"/>
                  </a:lnTo>
                  <a:lnTo>
                    <a:pt x="108" y="0"/>
                  </a:lnTo>
                  <a:lnTo>
                    <a:pt x="113" y="0"/>
                  </a:lnTo>
                  <a:lnTo>
                    <a:pt x="117" y="0"/>
                  </a:lnTo>
                  <a:lnTo>
                    <a:pt x="122" y="0"/>
                  </a:lnTo>
                  <a:lnTo>
                    <a:pt x="126" y="0"/>
                  </a:lnTo>
                  <a:lnTo>
                    <a:pt x="131" y="0"/>
                  </a:lnTo>
                  <a:lnTo>
                    <a:pt x="135" y="0"/>
                  </a:lnTo>
                  <a:lnTo>
                    <a:pt x="140" y="0"/>
                  </a:lnTo>
                  <a:lnTo>
                    <a:pt x="144" y="0"/>
                  </a:lnTo>
                  <a:lnTo>
                    <a:pt x="149" y="0"/>
                  </a:lnTo>
                  <a:lnTo>
                    <a:pt x="153" y="0"/>
                  </a:lnTo>
                  <a:lnTo>
                    <a:pt x="158" y="0"/>
                  </a:lnTo>
                  <a:lnTo>
                    <a:pt x="162" y="0"/>
                  </a:lnTo>
                  <a:lnTo>
                    <a:pt x="167" y="0"/>
                  </a:lnTo>
                  <a:lnTo>
                    <a:pt x="172" y="0"/>
                  </a:lnTo>
                  <a:lnTo>
                    <a:pt x="176" y="0"/>
                  </a:lnTo>
                  <a:lnTo>
                    <a:pt x="181" y="0"/>
                  </a:lnTo>
                  <a:lnTo>
                    <a:pt x="185" y="0"/>
                  </a:lnTo>
                  <a:lnTo>
                    <a:pt x="190" y="0"/>
                  </a:lnTo>
                  <a:lnTo>
                    <a:pt x="194" y="0"/>
                  </a:lnTo>
                  <a:lnTo>
                    <a:pt x="199" y="0"/>
                  </a:lnTo>
                  <a:lnTo>
                    <a:pt x="203" y="0"/>
                  </a:lnTo>
                  <a:lnTo>
                    <a:pt x="208" y="0"/>
                  </a:lnTo>
                  <a:lnTo>
                    <a:pt x="212" y="0"/>
                  </a:lnTo>
                  <a:lnTo>
                    <a:pt x="217" y="0"/>
                  </a:lnTo>
                  <a:lnTo>
                    <a:pt x="221" y="0"/>
                  </a:lnTo>
                  <a:lnTo>
                    <a:pt x="226" y="0"/>
                  </a:lnTo>
                  <a:lnTo>
                    <a:pt x="230" y="0"/>
                  </a:lnTo>
                  <a:lnTo>
                    <a:pt x="235" y="0"/>
                  </a:lnTo>
                  <a:lnTo>
                    <a:pt x="239" y="0"/>
                  </a:lnTo>
                  <a:lnTo>
                    <a:pt x="244" y="0"/>
                  </a:lnTo>
                  <a:lnTo>
                    <a:pt x="248" y="0"/>
                  </a:lnTo>
                  <a:lnTo>
                    <a:pt x="253" y="0"/>
                  </a:lnTo>
                  <a:lnTo>
                    <a:pt x="258" y="0"/>
                  </a:lnTo>
                  <a:lnTo>
                    <a:pt x="262" y="0"/>
                  </a:lnTo>
                  <a:lnTo>
                    <a:pt x="267" y="0"/>
                  </a:lnTo>
                  <a:lnTo>
                    <a:pt x="271" y="0"/>
                  </a:lnTo>
                  <a:lnTo>
                    <a:pt x="276" y="0"/>
                  </a:lnTo>
                  <a:lnTo>
                    <a:pt x="280" y="0"/>
                  </a:lnTo>
                  <a:lnTo>
                    <a:pt x="285" y="0"/>
                  </a:lnTo>
                  <a:lnTo>
                    <a:pt x="289" y="0"/>
                  </a:lnTo>
                  <a:lnTo>
                    <a:pt x="294" y="0"/>
                  </a:lnTo>
                  <a:lnTo>
                    <a:pt x="298" y="0"/>
                  </a:lnTo>
                  <a:lnTo>
                    <a:pt x="303" y="0"/>
                  </a:lnTo>
                  <a:lnTo>
                    <a:pt x="307" y="0"/>
                  </a:lnTo>
                  <a:lnTo>
                    <a:pt x="312" y="0"/>
                  </a:lnTo>
                  <a:lnTo>
                    <a:pt x="316" y="0"/>
                  </a:lnTo>
                  <a:lnTo>
                    <a:pt x="321" y="0"/>
                  </a:lnTo>
                  <a:lnTo>
                    <a:pt x="325" y="0"/>
                  </a:lnTo>
                  <a:lnTo>
                    <a:pt x="330" y="0"/>
                  </a:lnTo>
                  <a:lnTo>
                    <a:pt x="334" y="0"/>
                  </a:lnTo>
                  <a:lnTo>
                    <a:pt x="339" y="0"/>
                  </a:lnTo>
                  <a:lnTo>
                    <a:pt x="343" y="0"/>
                  </a:lnTo>
                  <a:lnTo>
                    <a:pt x="348" y="0"/>
                  </a:lnTo>
                  <a:lnTo>
                    <a:pt x="353" y="0"/>
                  </a:lnTo>
                  <a:lnTo>
                    <a:pt x="357" y="0"/>
                  </a:lnTo>
                  <a:lnTo>
                    <a:pt x="362" y="0"/>
                  </a:lnTo>
                  <a:lnTo>
                    <a:pt x="366" y="0"/>
                  </a:lnTo>
                  <a:lnTo>
                    <a:pt x="371" y="0"/>
                  </a:lnTo>
                  <a:lnTo>
                    <a:pt x="375" y="0"/>
                  </a:lnTo>
                  <a:lnTo>
                    <a:pt x="380" y="0"/>
                  </a:lnTo>
                  <a:lnTo>
                    <a:pt x="384" y="0"/>
                  </a:lnTo>
                  <a:lnTo>
                    <a:pt x="389" y="0"/>
                  </a:lnTo>
                  <a:lnTo>
                    <a:pt x="393" y="0"/>
                  </a:lnTo>
                  <a:lnTo>
                    <a:pt x="398" y="0"/>
                  </a:lnTo>
                  <a:lnTo>
                    <a:pt x="402" y="0"/>
                  </a:lnTo>
                  <a:lnTo>
                    <a:pt x="407" y="0"/>
                  </a:lnTo>
                  <a:lnTo>
                    <a:pt x="411" y="0"/>
                  </a:lnTo>
                  <a:lnTo>
                    <a:pt x="416" y="0"/>
                  </a:lnTo>
                  <a:lnTo>
                    <a:pt x="420" y="0"/>
                  </a:lnTo>
                  <a:lnTo>
                    <a:pt x="425" y="0"/>
                  </a:lnTo>
                  <a:lnTo>
                    <a:pt x="429" y="0"/>
                  </a:lnTo>
                  <a:lnTo>
                    <a:pt x="434" y="0"/>
                  </a:lnTo>
                  <a:lnTo>
                    <a:pt x="439" y="0"/>
                  </a:lnTo>
                  <a:lnTo>
                    <a:pt x="443" y="0"/>
                  </a:lnTo>
                  <a:lnTo>
                    <a:pt x="448" y="0"/>
                  </a:lnTo>
                  <a:lnTo>
                    <a:pt x="452" y="0"/>
                  </a:lnTo>
                  <a:lnTo>
                    <a:pt x="457" y="0"/>
                  </a:lnTo>
                  <a:lnTo>
                    <a:pt x="461" y="0"/>
                  </a:lnTo>
                  <a:lnTo>
                    <a:pt x="466" y="0"/>
                  </a:lnTo>
                  <a:lnTo>
                    <a:pt x="470" y="0"/>
                  </a:lnTo>
                  <a:lnTo>
                    <a:pt x="475" y="0"/>
                  </a:lnTo>
                  <a:lnTo>
                    <a:pt x="479" y="0"/>
                  </a:lnTo>
                  <a:lnTo>
                    <a:pt x="484" y="0"/>
                  </a:lnTo>
                  <a:lnTo>
                    <a:pt x="488" y="0"/>
                  </a:lnTo>
                  <a:lnTo>
                    <a:pt x="493" y="0"/>
                  </a:lnTo>
                  <a:lnTo>
                    <a:pt x="497" y="0"/>
                  </a:lnTo>
                  <a:lnTo>
                    <a:pt x="502" y="0"/>
                  </a:lnTo>
                  <a:lnTo>
                    <a:pt x="506" y="0"/>
                  </a:lnTo>
                  <a:lnTo>
                    <a:pt x="511" y="0"/>
                  </a:lnTo>
                  <a:lnTo>
                    <a:pt x="515" y="0"/>
                  </a:lnTo>
                  <a:lnTo>
                    <a:pt x="520" y="0"/>
                  </a:lnTo>
                  <a:lnTo>
                    <a:pt x="524" y="0"/>
                  </a:lnTo>
                  <a:lnTo>
                    <a:pt x="529" y="0"/>
                  </a:lnTo>
                  <a:lnTo>
                    <a:pt x="534" y="0"/>
                  </a:lnTo>
                  <a:lnTo>
                    <a:pt x="538" y="0"/>
                  </a:lnTo>
                  <a:lnTo>
                    <a:pt x="543" y="0"/>
                  </a:lnTo>
                  <a:lnTo>
                    <a:pt x="547" y="0"/>
                  </a:lnTo>
                  <a:lnTo>
                    <a:pt x="552" y="0"/>
                  </a:lnTo>
                  <a:lnTo>
                    <a:pt x="556" y="0"/>
                  </a:lnTo>
                  <a:lnTo>
                    <a:pt x="561" y="0"/>
                  </a:lnTo>
                  <a:lnTo>
                    <a:pt x="565" y="0"/>
                  </a:lnTo>
                  <a:lnTo>
                    <a:pt x="570" y="0"/>
                  </a:lnTo>
                  <a:lnTo>
                    <a:pt x="574" y="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8" name="Freeform 69"/>
            <p:cNvSpPr>
              <a:spLocks/>
            </p:cNvSpPr>
            <p:nvPr/>
          </p:nvSpPr>
          <p:spPr bwMode="auto">
            <a:xfrm>
              <a:off x="3141668" y="2887425"/>
              <a:ext cx="833439" cy="0"/>
            </a:xfrm>
            <a:custGeom>
              <a:avLst/>
              <a:gdLst>
                <a:gd name="T0" fmla="*/ 2147483647 w 525"/>
                <a:gd name="T1" fmla="*/ 2147483647 w 525"/>
                <a:gd name="T2" fmla="*/ 2147483647 w 525"/>
                <a:gd name="T3" fmla="*/ 2147483647 w 525"/>
                <a:gd name="T4" fmla="*/ 2147483647 w 525"/>
                <a:gd name="T5" fmla="*/ 2147483647 w 525"/>
                <a:gd name="T6" fmla="*/ 2147483647 w 525"/>
                <a:gd name="T7" fmla="*/ 2147483647 w 525"/>
                <a:gd name="T8" fmla="*/ 2147483647 w 525"/>
                <a:gd name="T9" fmla="*/ 2147483647 w 525"/>
                <a:gd name="T10" fmla="*/ 2147483647 w 525"/>
                <a:gd name="T11" fmla="*/ 2147483647 w 525"/>
                <a:gd name="T12" fmla="*/ 2147483647 w 525"/>
                <a:gd name="T13" fmla="*/ 2147483647 w 525"/>
                <a:gd name="T14" fmla="*/ 2147483647 w 525"/>
                <a:gd name="T15" fmla="*/ 2147483647 w 525"/>
                <a:gd name="T16" fmla="*/ 2147483647 w 525"/>
                <a:gd name="T17" fmla="*/ 2147483647 w 525"/>
                <a:gd name="T18" fmla="*/ 2147483647 w 525"/>
                <a:gd name="T19" fmla="*/ 2147483647 w 525"/>
                <a:gd name="T20" fmla="*/ 2147483647 w 525"/>
                <a:gd name="T21" fmla="*/ 2147483647 w 525"/>
                <a:gd name="T22" fmla="*/ 2147483647 w 525"/>
                <a:gd name="T23" fmla="*/ 2147483647 w 525"/>
                <a:gd name="T24" fmla="*/ 2147483647 w 525"/>
                <a:gd name="T25" fmla="*/ 2147483647 w 525"/>
                <a:gd name="T26" fmla="*/ 2147483647 w 525"/>
                <a:gd name="T27" fmla="*/ 2147483647 w 525"/>
                <a:gd name="T28" fmla="*/ 2147483647 w 525"/>
                <a:gd name="T29" fmla="*/ 2147483647 w 525"/>
                <a:gd name="T30" fmla="*/ 2147483647 w 525"/>
                <a:gd name="T31" fmla="*/ 2147483647 w 525"/>
                <a:gd name="T32" fmla="*/ 2147483647 w 525"/>
                <a:gd name="T33" fmla="*/ 2147483647 w 525"/>
                <a:gd name="T34" fmla="*/ 2147483647 w 525"/>
                <a:gd name="T35" fmla="*/ 2147483647 w 525"/>
                <a:gd name="T36" fmla="*/ 2147483647 w 525"/>
                <a:gd name="T37" fmla="*/ 2147483647 w 5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Lst>
              <a:ahLst/>
              <a:cxnLst>
                <a:cxn ang="T38">
                  <a:pos x="T0" y="0"/>
                </a:cxn>
                <a:cxn ang="T39">
                  <a:pos x="T1" y="0"/>
                </a:cxn>
                <a:cxn ang="T40">
                  <a:pos x="T2" y="0"/>
                </a:cxn>
                <a:cxn ang="T41">
                  <a:pos x="T3" y="0"/>
                </a:cxn>
                <a:cxn ang="T42">
                  <a:pos x="T4" y="0"/>
                </a:cxn>
                <a:cxn ang="T43">
                  <a:pos x="T5" y="0"/>
                </a:cxn>
                <a:cxn ang="T44">
                  <a:pos x="T6" y="0"/>
                </a:cxn>
                <a:cxn ang="T45">
                  <a:pos x="T7" y="0"/>
                </a:cxn>
                <a:cxn ang="T46">
                  <a:pos x="T8" y="0"/>
                </a:cxn>
                <a:cxn ang="T47">
                  <a:pos x="T9" y="0"/>
                </a:cxn>
                <a:cxn ang="T48">
                  <a:pos x="T10" y="0"/>
                </a:cxn>
                <a:cxn ang="T49">
                  <a:pos x="T11" y="0"/>
                </a:cxn>
                <a:cxn ang="T50">
                  <a:pos x="T12" y="0"/>
                </a:cxn>
                <a:cxn ang="T51">
                  <a:pos x="T13" y="0"/>
                </a:cxn>
                <a:cxn ang="T52">
                  <a:pos x="T14" y="0"/>
                </a:cxn>
                <a:cxn ang="T53">
                  <a:pos x="T15" y="0"/>
                </a:cxn>
                <a:cxn ang="T54">
                  <a:pos x="T16" y="0"/>
                </a:cxn>
                <a:cxn ang="T55">
                  <a:pos x="T17" y="0"/>
                </a:cxn>
                <a:cxn ang="T56">
                  <a:pos x="T18" y="0"/>
                </a:cxn>
                <a:cxn ang="T57">
                  <a:pos x="T19" y="0"/>
                </a:cxn>
                <a:cxn ang="T58">
                  <a:pos x="T20" y="0"/>
                </a:cxn>
                <a:cxn ang="T59">
                  <a:pos x="T21" y="0"/>
                </a:cxn>
                <a:cxn ang="T60">
                  <a:pos x="T22" y="0"/>
                </a:cxn>
                <a:cxn ang="T61">
                  <a:pos x="T23" y="0"/>
                </a:cxn>
                <a:cxn ang="T62">
                  <a:pos x="T24" y="0"/>
                </a:cxn>
                <a:cxn ang="T63">
                  <a:pos x="T25" y="0"/>
                </a:cxn>
                <a:cxn ang="T64">
                  <a:pos x="T26" y="0"/>
                </a:cxn>
                <a:cxn ang="T65">
                  <a:pos x="T27" y="0"/>
                </a:cxn>
                <a:cxn ang="T66">
                  <a:pos x="T28" y="0"/>
                </a:cxn>
                <a:cxn ang="T67">
                  <a:pos x="T29" y="0"/>
                </a:cxn>
                <a:cxn ang="T68">
                  <a:pos x="T30" y="0"/>
                </a:cxn>
                <a:cxn ang="T69">
                  <a:pos x="T31" y="0"/>
                </a:cxn>
                <a:cxn ang="T70">
                  <a:pos x="T32" y="0"/>
                </a:cxn>
                <a:cxn ang="T71">
                  <a:pos x="T33" y="0"/>
                </a:cxn>
                <a:cxn ang="T72">
                  <a:pos x="T34" y="0"/>
                </a:cxn>
                <a:cxn ang="T73">
                  <a:pos x="T35" y="0"/>
                </a:cxn>
                <a:cxn ang="T74">
                  <a:pos x="T36" y="0"/>
                </a:cxn>
                <a:cxn ang="T75">
                  <a:pos x="T37" y="0"/>
                </a:cxn>
              </a:cxnLst>
              <a:rect l="0" t="0" r="r" b="b"/>
              <a:pathLst>
                <a:path w="525">
                  <a:moveTo>
                    <a:pt x="0" y="0"/>
                  </a:moveTo>
                  <a:lnTo>
                    <a:pt x="5" y="0"/>
                  </a:lnTo>
                  <a:lnTo>
                    <a:pt x="9" y="0"/>
                  </a:lnTo>
                  <a:lnTo>
                    <a:pt x="14" y="0"/>
                  </a:lnTo>
                  <a:lnTo>
                    <a:pt x="18" y="0"/>
                  </a:lnTo>
                  <a:lnTo>
                    <a:pt x="23" y="0"/>
                  </a:lnTo>
                  <a:lnTo>
                    <a:pt x="27" y="0"/>
                  </a:lnTo>
                  <a:lnTo>
                    <a:pt x="32" y="0"/>
                  </a:lnTo>
                  <a:lnTo>
                    <a:pt x="41" y="0"/>
                  </a:lnTo>
                  <a:lnTo>
                    <a:pt x="46" y="0"/>
                  </a:lnTo>
                  <a:lnTo>
                    <a:pt x="50" y="0"/>
                  </a:lnTo>
                  <a:lnTo>
                    <a:pt x="55" y="0"/>
                  </a:lnTo>
                  <a:lnTo>
                    <a:pt x="59" y="0"/>
                  </a:lnTo>
                  <a:lnTo>
                    <a:pt x="64" y="0"/>
                  </a:lnTo>
                  <a:lnTo>
                    <a:pt x="68" y="0"/>
                  </a:lnTo>
                  <a:lnTo>
                    <a:pt x="73" y="0"/>
                  </a:lnTo>
                  <a:lnTo>
                    <a:pt x="77" y="0"/>
                  </a:lnTo>
                  <a:lnTo>
                    <a:pt x="86" y="0"/>
                  </a:lnTo>
                  <a:lnTo>
                    <a:pt x="91" y="0"/>
                  </a:lnTo>
                  <a:lnTo>
                    <a:pt x="95" y="0"/>
                  </a:lnTo>
                  <a:lnTo>
                    <a:pt x="100" y="0"/>
                  </a:lnTo>
                  <a:lnTo>
                    <a:pt x="109" y="0"/>
                  </a:lnTo>
                  <a:lnTo>
                    <a:pt x="113" y="0"/>
                  </a:lnTo>
                  <a:lnTo>
                    <a:pt x="118" y="0"/>
                  </a:lnTo>
                  <a:lnTo>
                    <a:pt x="122" y="0"/>
                  </a:lnTo>
                  <a:lnTo>
                    <a:pt x="131" y="0"/>
                  </a:lnTo>
                  <a:lnTo>
                    <a:pt x="136" y="0"/>
                  </a:lnTo>
                  <a:lnTo>
                    <a:pt x="141" y="0"/>
                  </a:lnTo>
                  <a:lnTo>
                    <a:pt x="150" y="0"/>
                  </a:lnTo>
                  <a:lnTo>
                    <a:pt x="154" y="0"/>
                  </a:lnTo>
                  <a:lnTo>
                    <a:pt x="159" y="0"/>
                  </a:lnTo>
                  <a:lnTo>
                    <a:pt x="168" y="0"/>
                  </a:lnTo>
                  <a:lnTo>
                    <a:pt x="172" y="0"/>
                  </a:lnTo>
                  <a:lnTo>
                    <a:pt x="177" y="0"/>
                  </a:lnTo>
                  <a:lnTo>
                    <a:pt x="186" y="0"/>
                  </a:lnTo>
                  <a:lnTo>
                    <a:pt x="190" y="0"/>
                  </a:lnTo>
                  <a:lnTo>
                    <a:pt x="195" y="0"/>
                  </a:lnTo>
                  <a:lnTo>
                    <a:pt x="199" y="0"/>
                  </a:lnTo>
                  <a:lnTo>
                    <a:pt x="208" y="0"/>
                  </a:lnTo>
                  <a:lnTo>
                    <a:pt x="213" y="0"/>
                  </a:lnTo>
                  <a:lnTo>
                    <a:pt x="217" y="0"/>
                  </a:lnTo>
                  <a:lnTo>
                    <a:pt x="227" y="0"/>
                  </a:lnTo>
                  <a:lnTo>
                    <a:pt x="231" y="0"/>
                  </a:lnTo>
                  <a:lnTo>
                    <a:pt x="240" y="0"/>
                  </a:lnTo>
                  <a:lnTo>
                    <a:pt x="245" y="0"/>
                  </a:lnTo>
                  <a:lnTo>
                    <a:pt x="249" y="0"/>
                  </a:lnTo>
                  <a:lnTo>
                    <a:pt x="258" y="0"/>
                  </a:lnTo>
                  <a:lnTo>
                    <a:pt x="263" y="0"/>
                  </a:lnTo>
                  <a:lnTo>
                    <a:pt x="272" y="0"/>
                  </a:lnTo>
                  <a:lnTo>
                    <a:pt x="276" y="0"/>
                  </a:lnTo>
                  <a:lnTo>
                    <a:pt x="285" y="0"/>
                  </a:lnTo>
                  <a:lnTo>
                    <a:pt x="290" y="0"/>
                  </a:lnTo>
                  <a:lnTo>
                    <a:pt x="299" y="0"/>
                  </a:lnTo>
                  <a:lnTo>
                    <a:pt x="308" y="0"/>
                  </a:lnTo>
                  <a:lnTo>
                    <a:pt x="312" y="0"/>
                  </a:lnTo>
                  <a:lnTo>
                    <a:pt x="322" y="0"/>
                  </a:lnTo>
                  <a:lnTo>
                    <a:pt x="331" y="0"/>
                  </a:lnTo>
                  <a:lnTo>
                    <a:pt x="335" y="0"/>
                  </a:lnTo>
                  <a:lnTo>
                    <a:pt x="344" y="0"/>
                  </a:lnTo>
                  <a:lnTo>
                    <a:pt x="353" y="0"/>
                  </a:lnTo>
                  <a:lnTo>
                    <a:pt x="358" y="0"/>
                  </a:lnTo>
                  <a:lnTo>
                    <a:pt x="367" y="0"/>
                  </a:lnTo>
                  <a:lnTo>
                    <a:pt x="376" y="0"/>
                  </a:lnTo>
                  <a:lnTo>
                    <a:pt x="385" y="0"/>
                  </a:lnTo>
                  <a:lnTo>
                    <a:pt x="389" y="0"/>
                  </a:lnTo>
                  <a:lnTo>
                    <a:pt x="398" y="0"/>
                  </a:lnTo>
                  <a:lnTo>
                    <a:pt x="412" y="0"/>
                  </a:lnTo>
                  <a:lnTo>
                    <a:pt x="421" y="0"/>
                  </a:lnTo>
                  <a:lnTo>
                    <a:pt x="430" y="0"/>
                  </a:lnTo>
                  <a:lnTo>
                    <a:pt x="439" y="0"/>
                  </a:lnTo>
                  <a:lnTo>
                    <a:pt x="453" y="0"/>
                  </a:lnTo>
                  <a:lnTo>
                    <a:pt x="462" y="0"/>
                  </a:lnTo>
                  <a:lnTo>
                    <a:pt x="475" y="0"/>
                  </a:lnTo>
                  <a:lnTo>
                    <a:pt x="484" y="0"/>
                  </a:lnTo>
                  <a:lnTo>
                    <a:pt x="498" y="0"/>
                  </a:lnTo>
                  <a:lnTo>
                    <a:pt x="512" y="0"/>
                  </a:lnTo>
                  <a:lnTo>
                    <a:pt x="525" y="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71" name="Group 70"/>
          <p:cNvGrpSpPr>
            <a:grpSpLocks/>
          </p:cNvGrpSpPr>
          <p:nvPr/>
        </p:nvGrpSpPr>
        <p:grpSpPr bwMode="auto">
          <a:xfrm>
            <a:off x="1127125" y="2836863"/>
            <a:ext cx="2851150" cy="50800"/>
            <a:chOff x="1123952" y="2836863"/>
            <a:chExt cx="2851445" cy="50800"/>
          </a:xfrm>
        </p:grpSpPr>
        <p:sp>
          <p:nvSpPr>
            <p:cNvPr id="20773" name="Freeform 70"/>
            <p:cNvSpPr>
              <a:spLocks/>
            </p:cNvSpPr>
            <p:nvPr/>
          </p:nvSpPr>
          <p:spPr bwMode="auto">
            <a:xfrm>
              <a:off x="1123952" y="2836863"/>
              <a:ext cx="1106490" cy="50800"/>
            </a:xfrm>
            <a:custGeom>
              <a:avLst/>
              <a:gdLst>
                <a:gd name="T0" fmla="*/ 2147483647 w 697"/>
                <a:gd name="T1" fmla="*/ 0 h 32"/>
                <a:gd name="T2" fmla="*/ 2147483647 w 697"/>
                <a:gd name="T3" fmla="*/ 2147483647 h 32"/>
                <a:gd name="T4" fmla="*/ 2147483647 w 697"/>
                <a:gd name="T5" fmla="*/ 2147483647 h 32"/>
                <a:gd name="T6" fmla="*/ 2147483647 w 697"/>
                <a:gd name="T7" fmla="*/ 2147483647 h 32"/>
                <a:gd name="T8" fmla="*/ 2147483647 w 697"/>
                <a:gd name="T9" fmla="*/ 2147483647 h 32"/>
                <a:gd name="T10" fmla="*/ 2147483647 w 697"/>
                <a:gd name="T11" fmla="*/ 2147483647 h 32"/>
                <a:gd name="T12" fmla="*/ 2147483647 w 697"/>
                <a:gd name="T13" fmla="*/ 2147483647 h 32"/>
                <a:gd name="T14" fmla="*/ 2147483647 w 697"/>
                <a:gd name="T15" fmla="*/ 2147483647 h 32"/>
                <a:gd name="T16" fmla="*/ 2147483647 w 697"/>
                <a:gd name="T17" fmla="*/ 2147483647 h 32"/>
                <a:gd name="T18" fmla="*/ 2147483647 w 697"/>
                <a:gd name="T19" fmla="*/ 2147483647 h 32"/>
                <a:gd name="T20" fmla="*/ 2147483647 w 697"/>
                <a:gd name="T21" fmla="*/ 2147483647 h 32"/>
                <a:gd name="T22" fmla="*/ 2147483647 w 697"/>
                <a:gd name="T23" fmla="*/ 2147483647 h 32"/>
                <a:gd name="T24" fmla="*/ 2147483647 w 697"/>
                <a:gd name="T25" fmla="*/ 2147483647 h 32"/>
                <a:gd name="T26" fmla="*/ 2147483647 w 697"/>
                <a:gd name="T27" fmla="*/ 2147483647 h 32"/>
                <a:gd name="T28" fmla="*/ 2147483647 w 697"/>
                <a:gd name="T29" fmla="*/ 2147483647 h 32"/>
                <a:gd name="T30" fmla="*/ 2147483647 w 697"/>
                <a:gd name="T31" fmla="*/ 2147483647 h 32"/>
                <a:gd name="T32" fmla="*/ 2147483647 w 697"/>
                <a:gd name="T33" fmla="*/ 2147483647 h 32"/>
                <a:gd name="T34" fmla="*/ 2147483647 w 697"/>
                <a:gd name="T35" fmla="*/ 2147483647 h 32"/>
                <a:gd name="T36" fmla="*/ 2147483647 w 697"/>
                <a:gd name="T37" fmla="*/ 2147483647 h 32"/>
                <a:gd name="T38" fmla="*/ 2147483647 w 697"/>
                <a:gd name="T39" fmla="*/ 2147483647 h 32"/>
                <a:gd name="T40" fmla="*/ 2147483647 w 697"/>
                <a:gd name="T41" fmla="*/ 2147483647 h 32"/>
                <a:gd name="T42" fmla="*/ 2147483647 w 697"/>
                <a:gd name="T43" fmla="*/ 2147483647 h 32"/>
                <a:gd name="T44" fmla="*/ 2147483647 w 697"/>
                <a:gd name="T45" fmla="*/ 2147483647 h 32"/>
                <a:gd name="T46" fmla="*/ 2147483647 w 697"/>
                <a:gd name="T47" fmla="*/ 2147483647 h 32"/>
                <a:gd name="T48" fmla="*/ 2147483647 w 697"/>
                <a:gd name="T49" fmla="*/ 2147483647 h 32"/>
                <a:gd name="T50" fmla="*/ 2147483647 w 697"/>
                <a:gd name="T51" fmla="*/ 2147483647 h 32"/>
                <a:gd name="T52" fmla="*/ 2147483647 w 697"/>
                <a:gd name="T53" fmla="*/ 2147483647 h 32"/>
                <a:gd name="T54" fmla="*/ 2147483647 w 697"/>
                <a:gd name="T55" fmla="*/ 2147483647 h 32"/>
                <a:gd name="T56" fmla="*/ 2147483647 w 697"/>
                <a:gd name="T57" fmla="*/ 2147483647 h 32"/>
                <a:gd name="T58" fmla="*/ 2147483647 w 697"/>
                <a:gd name="T59" fmla="*/ 2147483647 h 32"/>
                <a:gd name="T60" fmla="*/ 2147483647 w 697"/>
                <a:gd name="T61" fmla="*/ 2147483647 h 32"/>
                <a:gd name="T62" fmla="*/ 2147483647 w 697"/>
                <a:gd name="T63" fmla="*/ 2147483647 h 32"/>
                <a:gd name="T64" fmla="*/ 2147483647 w 697"/>
                <a:gd name="T65" fmla="*/ 2147483647 h 32"/>
                <a:gd name="T66" fmla="*/ 2147483647 w 697"/>
                <a:gd name="T67" fmla="*/ 2147483647 h 32"/>
                <a:gd name="T68" fmla="*/ 2147483647 w 697"/>
                <a:gd name="T69" fmla="*/ 2147483647 h 32"/>
                <a:gd name="T70" fmla="*/ 2147483647 w 697"/>
                <a:gd name="T71" fmla="*/ 2147483647 h 32"/>
                <a:gd name="T72" fmla="*/ 2147483647 w 697"/>
                <a:gd name="T73" fmla="*/ 2147483647 h 32"/>
                <a:gd name="T74" fmla="*/ 2147483647 w 697"/>
                <a:gd name="T75" fmla="*/ 2147483647 h 32"/>
                <a:gd name="T76" fmla="*/ 2147483647 w 697"/>
                <a:gd name="T77" fmla="*/ 2147483647 h 32"/>
                <a:gd name="T78" fmla="*/ 2147483647 w 697"/>
                <a:gd name="T79" fmla="*/ 2147483647 h 32"/>
                <a:gd name="T80" fmla="*/ 2147483647 w 697"/>
                <a:gd name="T81" fmla="*/ 2147483647 h 32"/>
                <a:gd name="T82" fmla="*/ 2147483647 w 697"/>
                <a:gd name="T83" fmla="*/ 2147483647 h 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7" h="32">
                  <a:moveTo>
                    <a:pt x="0" y="32"/>
                  </a:moveTo>
                  <a:lnTo>
                    <a:pt x="135" y="32"/>
                  </a:lnTo>
                  <a:lnTo>
                    <a:pt x="135" y="0"/>
                  </a:lnTo>
                  <a:lnTo>
                    <a:pt x="135" y="19"/>
                  </a:lnTo>
                  <a:lnTo>
                    <a:pt x="140" y="23"/>
                  </a:lnTo>
                  <a:lnTo>
                    <a:pt x="145" y="23"/>
                  </a:lnTo>
                  <a:lnTo>
                    <a:pt x="149" y="23"/>
                  </a:lnTo>
                  <a:lnTo>
                    <a:pt x="154" y="23"/>
                  </a:lnTo>
                  <a:lnTo>
                    <a:pt x="158" y="23"/>
                  </a:lnTo>
                  <a:lnTo>
                    <a:pt x="163" y="23"/>
                  </a:lnTo>
                  <a:lnTo>
                    <a:pt x="167" y="23"/>
                  </a:lnTo>
                  <a:lnTo>
                    <a:pt x="172" y="23"/>
                  </a:lnTo>
                  <a:lnTo>
                    <a:pt x="176" y="23"/>
                  </a:lnTo>
                  <a:lnTo>
                    <a:pt x="181" y="23"/>
                  </a:lnTo>
                  <a:lnTo>
                    <a:pt x="185" y="28"/>
                  </a:lnTo>
                  <a:lnTo>
                    <a:pt x="190" y="28"/>
                  </a:lnTo>
                  <a:lnTo>
                    <a:pt x="194" y="28"/>
                  </a:lnTo>
                  <a:lnTo>
                    <a:pt x="199" y="28"/>
                  </a:lnTo>
                  <a:lnTo>
                    <a:pt x="203" y="28"/>
                  </a:lnTo>
                  <a:lnTo>
                    <a:pt x="208" y="28"/>
                  </a:lnTo>
                  <a:lnTo>
                    <a:pt x="212" y="28"/>
                  </a:lnTo>
                  <a:lnTo>
                    <a:pt x="217" y="28"/>
                  </a:lnTo>
                  <a:lnTo>
                    <a:pt x="221" y="28"/>
                  </a:lnTo>
                  <a:lnTo>
                    <a:pt x="226" y="28"/>
                  </a:lnTo>
                  <a:lnTo>
                    <a:pt x="231" y="28"/>
                  </a:lnTo>
                  <a:lnTo>
                    <a:pt x="235" y="28"/>
                  </a:lnTo>
                  <a:lnTo>
                    <a:pt x="240" y="28"/>
                  </a:lnTo>
                  <a:lnTo>
                    <a:pt x="244" y="28"/>
                  </a:lnTo>
                  <a:lnTo>
                    <a:pt x="249" y="28"/>
                  </a:lnTo>
                  <a:lnTo>
                    <a:pt x="253" y="28"/>
                  </a:lnTo>
                  <a:lnTo>
                    <a:pt x="258" y="28"/>
                  </a:lnTo>
                  <a:lnTo>
                    <a:pt x="262" y="28"/>
                  </a:lnTo>
                  <a:lnTo>
                    <a:pt x="267" y="28"/>
                  </a:lnTo>
                  <a:lnTo>
                    <a:pt x="271" y="28"/>
                  </a:lnTo>
                  <a:lnTo>
                    <a:pt x="276" y="28"/>
                  </a:lnTo>
                  <a:lnTo>
                    <a:pt x="280" y="28"/>
                  </a:lnTo>
                  <a:lnTo>
                    <a:pt x="285" y="28"/>
                  </a:lnTo>
                  <a:lnTo>
                    <a:pt x="289" y="28"/>
                  </a:lnTo>
                  <a:lnTo>
                    <a:pt x="294" y="28"/>
                  </a:lnTo>
                  <a:lnTo>
                    <a:pt x="298" y="28"/>
                  </a:lnTo>
                  <a:lnTo>
                    <a:pt x="303" y="28"/>
                  </a:lnTo>
                  <a:lnTo>
                    <a:pt x="307" y="28"/>
                  </a:lnTo>
                  <a:lnTo>
                    <a:pt x="312" y="28"/>
                  </a:lnTo>
                  <a:lnTo>
                    <a:pt x="316" y="28"/>
                  </a:lnTo>
                  <a:lnTo>
                    <a:pt x="321" y="28"/>
                  </a:lnTo>
                  <a:lnTo>
                    <a:pt x="326" y="28"/>
                  </a:lnTo>
                  <a:lnTo>
                    <a:pt x="330" y="32"/>
                  </a:lnTo>
                  <a:lnTo>
                    <a:pt x="335" y="32"/>
                  </a:lnTo>
                  <a:lnTo>
                    <a:pt x="339" y="32"/>
                  </a:lnTo>
                  <a:lnTo>
                    <a:pt x="344" y="32"/>
                  </a:lnTo>
                  <a:lnTo>
                    <a:pt x="348" y="32"/>
                  </a:lnTo>
                  <a:lnTo>
                    <a:pt x="353" y="32"/>
                  </a:lnTo>
                  <a:lnTo>
                    <a:pt x="357" y="32"/>
                  </a:lnTo>
                  <a:lnTo>
                    <a:pt x="362" y="32"/>
                  </a:lnTo>
                  <a:lnTo>
                    <a:pt x="366" y="32"/>
                  </a:lnTo>
                  <a:lnTo>
                    <a:pt x="371" y="32"/>
                  </a:lnTo>
                  <a:lnTo>
                    <a:pt x="375" y="32"/>
                  </a:lnTo>
                  <a:lnTo>
                    <a:pt x="380" y="32"/>
                  </a:lnTo>
                  <a:lnTo>
                    <a:pt x="384" y="32"/>
                  </a:lnTo>
                  <a:lnTo>
                    <a:pt x="389" y="32"/>
                  </a:lnTo>
                  <a:lnTo>
                    <a:pt x="393" y="32"/>
                  </a:lnTo>
                  <a:lnTo>
                    <a:pt x="398" y="32"/>
                  </a:lnTo>
                  <a:lnTo>
                    <a:pt x="402" y="32"/>
                  </a:lnTo>
                  <a:lnTo>
                    <a:pt x="407" y="32"/>
                  </a:lnTo>
                  <a:lnTo>
                    <a:pt x="412" y="32"/>
                  </a:lnTo>
                  <a:lnTo>
                    <a:pt x="416" y="32"/>
                  </a:lnTo>
                  <a:lnTo>
                    <a:pt x="421" y="32"/>
                  </a:lnTo>
                  <a:lnTo>
                    <a:pt x="425" y="32"/>
                  </a:lnTo>
                  <a:lnTo>
                    <a:pt x="430" y="32"/>
                  </a:lnTo>
                  <a:lnTo>
                    <a:pt x="434" y="32"/>
                  </a:lnTo>
                  <a:lnTo>
                    <a:pt x="439" y="32"/>
                  </a:lnTo>
                  <a:lnTo>
                    <a:pt x="443" y="32"/>
                  </a:lnTo>
                  <a:lnTo>
                    <a:pt x="448" y="32"/>
                  </a:lnTo>
                  <a:lnTo>
                    <a:pt x="452" y="32"/>
                  </a:lnTo>
                  <a:lnTo>
                    <a:pt x="457" y="32"/>
                  </a:lnTo>
                  <a:lnTo>
                    <a:pt x="461" y="32"/>
                  </a:lnTo>
                  <a:lnTo>
                    <a:pt x="466" y="32"/>
                  </a:lnTo>
                  <a:lnTo>
                    <a:pt x="470" y="32"/>
                  </a:lnTo>
                  <a:lnTo>
                    <a:pt x="475" y="32"/>
                  </a:lnTo>
                  <a:lnTo>
                    <a:pt x="479" y="32"/>
                  </a:lnTo>
                  <a:lnTo>
                    <a:pt x="484" y="32"/>
                  </a:lnTo>
                  <a:lnTo>
                    <a:pt x="488" y="32"/>
                  </a:lnTo>
                  <a:lnTo>
                    <a:pt x="493" y="32"/>
                  </a:lnTo>
                  <a:lnTo>
                    <a:pt x="497" y="32"/>
                  </a:lnTo>
                  <a:lnTo>
                    <a:pt x="502" y="32"/>
                  </a:lnTo>
                  <a:lnTo>
                    <a:pt x="507" y="32"/>
                  </a:lnTo>
                  <a:lnTo>
                    <a:pt x="511" y="32"/>
                  </a:lnTo>
                  <a:lnTo>
                    <a:pt x="516" y="32"/>
                  </a:lnTo>
                  <a:lnTo>
                    <a:pt x="520" y="32"/>
                  </a:lnTo>
                  <a:lnTo>
                    <a:pt x="525" y="32"/>
                  </a:lnTo>
                  <a:lnTo>
                    <a:pt x="529" y="32"/>
                  </a:lnTo>
                  <a:lnTo>
                    <a:pt x="534" y="32"/>
                  </a:lnTo>
                  <a:lnTo>
                    <a:pt x="538" y="32"/>
                  </a:lnTo>
                  <a:lnTo>
                    <a:pt x="543" y="32"/>
                  </a:lnTo>
                  <a:lnTo>
                    <a:pt x="547" y="32"/>
                  </a:lnTo>
                  <a:lnTo>
                    <a:pt x="552" y="32"/>
                  </a:lnTo>
                  <a:lnTo>
                    <a:pt x="556" y="32"/>
                  </a:lnTo>
                  <a:lnTo>
                    <a:pt x="561" y="32"/>
                  </a:lnTo>
                  <a:lnTo>
                    <a:pt x="565" y="32"/>
                  </a:lnTo>
                  <a:lnTo>
                    <a:pt x="570" y="32"/>
                  </a:lnTo>
                  <a:lnTo>
                    <a:pt x="574" y="32"/>
                  </a:lnTo>
                  <a:lnTo>
                    <a:pt x="579" y="32"/>
                  </a:lnTo>
                  <a:lnTo>
                    <a:pt x="583" y="32"/>
                  </a:lnTo>
                  <a:lnTo>
                    <a:pt x="588" y="32"/>
                  </a:lnTo>
                  <a:lnTo>
                    <a:pt x="593" y="32"/>
                  </a:lnTo>
                  <a:lnTo>
                    <a:pt x="597" y="32"/>
                  </a:lnTo>
                  <a:lnTo>
                    <a:pt x="602" y="32"/>
                  </a:lnTo>
                  <a:lnTo>
                    <a:pt x="606" y="32"/>
                  </a:lnTo>
                  <a:lnTo>
                    <a:pt x="611" y="32"/>
                  </a:lnTo>
                  <a:lnTo>
                    <a:pt x="615" y="32"/>
                  </a:lnTo>
                  <a:lnTo>
                    <a:pt x="620" y="32"/>
                  </a:lnTo>
                  <a:lnTo>
                    <a:pt x="624" y="32"/>
                  </a:lnTo>
                  <a:lnTo>
                    <a:pt x="629" y="32"/>
                  </a:lnTo>
                  <a:lnTo>
                    <a:pt x="633" y="32"/>
                  </a:lnTo>
                  <a:lnTo>
                    <a:pt x="638" y="32"/>
                  </a:lnTo>
                  <a:lnTo>
                    <a:pt x="642" y="32"/>
                  </a:lnTo>
                  <a:lnTo>
                    <a:pt x="647" y="32"/>
                  </a:lnTo>
                  <a:lnTo>
                    <a:pt x="651" y="32"/>
                  </a:lnTo>
                  <a:lnTo>
                    <a:pt x="656" y="32"/>
                  </a:lnTo>
                  <a:lnTo>
                    <a:pt x="660" y="32"/>
                  </a:lnTo>
                  <a:lnTo>
                    <a:pt x="665" y="32"/>
                  </a:lnTo>
                  <a:lnTo>
                    <a:pt x="669" y="32"/>
                  </a:lnTo>
                  <a:lnTo>
                    <a:pt x="674" y="32"/>
                  </a:lnTo>
                  <a:lnTo>
                    <a:pt x="678" y="32"/>
                  </a:lnTo>
                  <a:lnTo>
                    <a:pt x="683" y="32"/>
                  </a:lnTo>
                  <a:lnTo>
                    <a:pt x="688" y="32"/>
                  </a:lnTo>
                  <a:lnTo>
                    <a:pt x="692" y="32"/>
                  </a:lnTo>
                  <a:lnTo>
                    <a:pt x="697" y="32"/>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4" name="Freeform 71"/>
            <p:cNvSpPr>
              <a:spLocks/>
            </p:cNvSpPr>
            <p:nvPr/>
          </p:nvSpPr>
          <p:spPr bwMode="auto">
            <a:xfrm>
              <a:off x="2227721" y="2887663"/>
              <a:ext cx="1033465" cy="0"/>
            </a:xfrm>
            <a:custGeom>
              <a:avLst/>
              <a:gdLst>
                <a:gd name="T0" fmla="*/ 2147483647 w 651"/>
                <a:gd name="T1" fmla="*/ 2147483647 w 651"/>
                <a:gd name="T2" fmla="*/ 2147483647 w 651"/>
                <a:gd name="T3" fmla="*/ 2147483647 w 651"/>
                <a:gd name="T4" fmla="*/ 2147483647 w 651"/>
                <a:gd name="T5" fmla="*/ 2147483647 w 651"/>
                <a:gd name="T6" fmla="*/ 2147483647 w 651"/>
                <a:gd name="T7" fmla="*/ 2147483647 w 651"/>
                <a:gd name="T8" fmla="*/ 2147483647 w 651"/>
                <a:gd name="T9" fmla="*/ 2147483647 w 651"/>
                <a:gd name="T10" fmla="*/ 2147483647 w 651"/>
                <a:gd name="T11" fmla="*/ 2147483647 w 651"/>
                <a:gd name="T12" fmla="*/ 2147483647 w 651"/>
                <a:gd name="T13" fmla="*/ 2147483647 w 651"/>
                <a:gd name="T14" fmla="*/ 2147483647 w 651"/>
                <a:gd name="T15" fmla="*/ 2147483647 w 651"/>
                <a:gd name="T16" fmla="*/ 2147483647 w 651"/>
                <a:gd name="T17" fmla="*/ 2147483647 w 651"/>
                <a:gd name="T18" fmla="*/ 2147483647 w 651"/>
                <a:gd name="T19" fmla="*/ 2147483647 w 651"/>
                <a:gd name="T20" fmla="*/ 2147483647 w 651"/>
                <a:gd name="T21" fmla="*/ 2147483647 w 651"/>
                <a:gd name="T22" fmla="*/ 2147483647 w 651"/>
                <a:gd name="T23" fmla="*/ 2147483647 w 651"/>
                <a:gd name="T24" fmla="*/ 2147483647 w 651"/>
                <a:gd name="T25" fmla="*/ 2147483647 w 651"/>
                <a:gd name="T26" fmla="*/ 2147483647 w 651"/>
                <a:gd name="T27" fmla="*/ 2147483647 w 651"/>
                <a:gd name="T28" fmla="*/ 2147483647 w 651"/>
                <a:gd name="T29" fmla="*/ 2147483647 w 651"/>
                <a:gd name="T30" fmla="*/ 2147483647 w 651"/>
                <a:gd name="T31" fmla="*/ 2147483647 w 651"/>
                <a:gd name="T32" fmla="*/ 2147483647 w 651"/>
                <a:gd name="T33" fmla="*/ 2147483647 w 651"/>
                <a:gd name="T34" fmla="*/ 2147483647 w 651"/>
                <a:gd name="T35" fmla="*/ 2147483647 w 651"/>
                <a:gd name="T36" fmla="*/ 2147483647 w 651"/>
                <a:gd name="T37" fmla="*/ 2147483647 w 651"/>
                <a:gd name="T38" fmla="*/ 2147483647 w 651"/>
                <a:gd name="T39" fmla="*/ 2147483647 w 651"/>
                <a:gd name="T40" fmla="*/ 2147483647 w 651"/>
                <a:gd name="T41" fmla="*/ 2147483647 w 6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651">
                  <a:moveTo>
                    <a:pt x="0" y="0"/>
                  </a:moveTo>
                  <a:lnTo>
                    <a:pt x="4" y="0"/>
                  </a:lnTo>
                  <a:lnTo>
                    <a:pt x="9" y="0"/>
                  </a:lnTo>
                  <a:lnTo>
                    <a:pt x="13" y="0"/>
                  </a:lnTo>
                  <a:lnTo>
                    <a:pt x="18" y="0"/>
                  </a:lnTo>
                  <a:lnTo>
                    <a:pt x="22" y="0"/>
                  </a:lnTo>
                  <a:lnTo>
                    <a:pt x="27" y="0"/>
                  </a:lnTo>
                  <a:lnTo>
                    <a:pt x="31" y="0"/>
                  </a:lnTo>
                  <a:lnTo>
                    <a:pt x="36" y="0"/>
                  </a:lnTo>
                  <a:lnTo>
                    <a:pt x="40" y="0"/>
                  </a:lnTo>
                  <a:lnTo>
                    <a:pt x="45" y="0"/>
                  </a:lnTo>
                  <a:lnTo>
                    <a:pt x="49" y="0"/>
                  </a:lnTo>
                  <a:lnTo>
                    <a:pt x="54" y="0"/>
                  </a:lnTo>
                  <a:lnTo>
                    <a:pt x="58" y="0"/>
                  </a:lnTo>
                  <a:lnTo>
                    <a:pt x="63" y="0"/>
                  </a:lnTo>
                  <a:lnTo>
                    <a:pt x="67" y="0"/>
                  </a:lnTo>
                  <a:lnTo>
                    <a:pt x="72" y="0"/>
                  </a:lnTo>
                  <a:lnTo>
                    <a:pt x="77" y="0"/>
                  </a:lnTo>
                  <a:lnTo>
                    <a:pt x="81" y="0"/>
                  </a:lnTo>
                  <a:lnTo>
                    <a:pt x="86" y="0"/>
                  </a:lnTo>
                  <a:lnTo>
                    <a:pt x="90" y="0"/>
                  </a:lnTo>
                  <a:lnTo>
                    <a:pt x="95" y="0"/>
                  </a:lnTo>
                  <a:lnTo>
                    <a:pt x="99" y="0"/>
                  </a:lnTo>
                  <a:lnTo>
                    <a:pt x="104" y="0"/>
                  </a:lnTo>
                  <a:lnTo>
                    <a:pt x="108" y="0"/>
                  </a:lnTo>
                  <a:lnTo>
                    <a:pt x="113" y="0"/>
                  </a:lnTo>
                  <a:lnTo>
                    <a:pt x="117" y="0"/>
                  </a:lnTo>
                  <a:lnTo>
                    <a:pt x="122" y="0"/>
                  </a:lnTo>
                  <a:lnTo>
                    <a:pt x="126" y="0"/>
                  </a:lnTo>
                  <a:lnTo>
                    <a:pt x="131" y="0"/>
                  </a:lnTo>
                  <a:lnTo>
                    <a:pt x="135" y="0"/>
                  </a:lnTo>
                  <a:lnTo>
                    <a:pt x="140" y="0"/>
                  </a:lnTo>
                  <a:lnTo>
                    <a:pt x="144" y="0"/>
                  </a:lnTo>
                  <a:lnTo>
                    <a:pt x="149" y="0"/>
                  </a:lnTo>
                  <a:lnTo>
                    <a:pt x="153" y="0"/>
                  </a:lnTo>
                  <a:lnTo>
                    <a:pt x="158" y="0"/>
                  </a:lnTo>
                  <a:lnTo>
                    <a:pt x="162" y="0"/>
                  </a:lnTo>
                  <a:lnTo>
                    <a:pt x="167" y="0"/>
                  </a:lnTo>
                  <a:lnTo>
                    <a:pt x="172" y="0"/>
                  </a:lnTo>
                  <a:lnTo>
                    <a:pt x="176" y="0"/>
                  </a:lnTo>
                  <a:lnTo>
                    <a:pt x="181" y="0"/>
                  </a:lnTo>
                  <a:lnTo>
                    <a:pt x="185" y="0"/>
                  </a:lnTo>
                  <a:lnTo>
                    <a:pt x="190" y="0"/>
                  </a:lnTo>
                  <a:lnTo>
                    <a:pt x="194" y="0"/>
                  </a:lnTo>
                  <a:lnTo>
                    <a:pt x="199" y="0"/>
                  </a:lnTo>
                  <a:lnTo>
                    <a:pt x="203" y="0"/>
                  </a:lnTo>
                  <a:lnTo>
                    <a:pt x="208" y="0"/>
                  </a:lnTo>
                  <a:lnTo>
                    <a:pt x="212" y="0"/>
                  </a:lnTo>
                  <a:lnTo>
                    <a:pt x="217" y="0"/>
                  </a:lnTo>
                  <a:lnTo>
                    <a:pt x="221" y="0"/>
                  </a:lnTo>
                  <a:lnTo>
                    <a:pt x="226" y="0"/>
                  </a:lnTo>
                  <a:lnTo>
                    <a:pt x="230" y="0"/>
                  </a:lnTo>
                  <a:lnTo>
                    <a:pt x="235" y="0"/>
                  </a:lnTo>
                  <a:lnTo>
                    <a:pt x="239" y="0"/>
                  </a:lnTo>
                  <a:lnTo>
                    <a:pt x="244" y="0"/>
                  </a:lnTo>
                  <a:lnTo>
                    <a:pt x="248" y="0"/>
                  </a:lnTo>
                  <a:lnTo>
                    <a:pt x="253" y="0"/>
                  </a:lnTo>
                  <a:lnTo>
                    <a:pt x="258" y="0"/>
                  </a:lnTo>
                  <a:lnTo>
                    <a:pt x="262" y="0"/>
                  </a:lnTo>
                  <a:lnTo>
                    <a:pt x="267" y="0"/>
                  </a:lnTo>
                  <a:lnTo>
                    <a:pt x="271" y="0"/>
                  </a:lnTo>
                  <a:lnTo>
                    <a:pt x="276" y="0"/>
                  </a:lnTo>
                  <a:lnTo>
                    <a:pt x="280" y="0"/>
                  </a:lnTo>
                  <a:lnTo>
                    <a:pt x="285" y="0"/>
                  </a:lnTo>
                  <a:lnTo>
                    <a:pt x="289" y="0"/>
                  </a:lnTo>
                  <a:lnTo>
                    <a:pt x="294" y="0"/>
                  </a:lnTo>
                  <a:lnTo>
                    <a:pt x="298" y="0"/>
                  </a:lnTo>
                  <a:lnTo>
                    <a:pt x="303" y="0"/>
                  </a:lnTo>
                  <a:lnTo>
                    <a:pt x="307" y="0"/>
                  </a:lnTo>
                  <a:lnTo>
                    <a:pt x="312" y="0"/>
                  </a:lnTo>
                  <a:lnTo>
                    <a:pt x="316" y="0"/>
                  </a:lnTo>
                  <a:lnTo>
                    <a:pt x="321" y="0"/>
                  </a:lnTo>
                  <a:lnTo>
                    <a:pt x="325" y="0"/>
                  </a:lnTo>
                  <a:lnTo>
                    <a:pt x="330" y="0"/>
                  </a:lnTo>
                  <a:lnTo>
                    <a:pt x="334" y="0"/>
                  </a:lnTo>
                  <a:lnTo>
                    <a:pt x="339" y="0"/>
                  </a:lnTo>
                  <a:lnTo>
                    <a:pt x="343" y="0"/>
                  </a:lnTo>
                  <a:lnTo>
                    <a:pt x="348" y="0"/>
                  </a:lnTo>
                  <a:lnTo>
                    <a:pt x="353" y="0"/>
                  </a:lnTo>
                  <a:lnTo>
                    <a:pt x="357" y="0"/>
                  </a:lnTo>
                  <a:lnTo>
                    <a:pt x="362" y="0"/>
                  </a:lnTo>
                  <a:lnTo>
                    <a:pt x="366" y="0"/>
                  </a:lnTo>
                  <a:lnTo>
                    <a:pt x="371" y="0"/>
                  </a:lnTo>
                  <a:lnTo>
                    <a:pt x="380" y="0"/>
                  </a:lnTo>
                  <a:lnTo>
                    <a:pt x="384" y="0"/>
                  </a:lnTo>
                  <a:lnTo>
                    <a:pt x="389" y="0"/>
                  </a:lnTo>
                  <a:lnTo>
                    <a:pt x="393" y="0"/>
                  </a:lnTo>
                  <a:lnTo>
                    <a:pt x="398" y="0"/>
                  </a:lnTo>
                  <a:lnTo>
                    <a:pt x="402" y="0"/>
                  </a:lnTo>
                  <a:lnTo>
                    <a:pt x="411" y="0"/>
                  </a:lnTo>
                  <a:lnTo>
                    <a:pt x="416" y="0"/>
                  </a:lnTo>
                  <a:lnTo>
                    <a:pt x="420" y="0"/>
                  </a:lnTo>
                  <a:lnTo>
                    <a:pt x="425" y="0"/>
                  </a:lnTo>
                  <a:lnTo>
                    <a:pt x="434" y="0"/>
                  </a:lnTo>
                  <a:lnTo>
                    <a:pt x="439" y="0"/>
                  </a:lnTo>
                  <a:lnTo>
                    <a:pt x="443" y="0"/>
                  </a:lnTo>
                  <a:lnTo>
                    <a:pt x="452" y="0"/>
                  </a:lnTo>
                  <a:lnTo>
                    <a:pt x="457" y="0"/>
                  </a:lnTo>
                  <a:lnTo>
                    <a:pt x="461" y="0"/>
                  </a:lnTo>
                  <a:lnTo>
                    <a:pt x="466" y="0"/>
                  </a:lnTo>
                  <a:lnTo>
                    <a:pt x="475" y="0"/>
                  </a:lnTo>
                  <a:lnTo>
                    <a:pt x="479" y="0"/>
                  </a:lnTo>
                  <a:lnTo>
                    <a:pt x="484" y="0"/>
                  </a:lnTo>
                  <a:lnTo>
                    <a:pt x="488" y="0"/>
                  </a:lnTo>
                  <a:lnTo>
                    <a:pt x="497" y="0"/>
                  </a:lnTo>
                  <a:lnTo>
                    <a:pt x="502" y="0"/>
                  </a:lnTo>
                  <a:lnTo>
                    <a:pt x="506" y="0"/>
                  </a:lnTo>
                  <a:lnTo>
                    <a:pt x="511" y="0"/>
                  </a:lnTo>
                  <a:lnTo>
                    <a:pt x="520" y="0"/>
                  </a:lnTo>
                  <a:lnTo>
                    <a:pt x="524" y="0"/>
                  </a:lnTo>
                  <a:lnTo>
                    <a:pt x="534" y="0"/>
                  </a:lnTo>
                  <a:lnTo>
                    <a:pt x="538" y="0"/>
                  </a:lnTo>
                  <a:lnTo>
                    <a:pt x="543" y="0"/>
                  </a:lnTo>
                  <a:lnTo>
                    <a:pt x="552" y="0"/>
                  </a:lnTo>
                  <a:lnTo>
                    <a:pt x="556" y="0"/>
                  </a:lnTo>
                  <a:lnTo>
                    <a:pt x="565" y="0"/>
                  </a:lnTo>
                  <a:lnTo>
                    <a:pt x="570" y="0"/>
                  </a:lnTo>
                  <a:lnTo>
                    <a:pt x="579" y="0"/>
                  </a:lnTo>
                  <a:lnTo>
                    <a:pt x="583" y="0"/>
                  </a:lnTo>
                  <a:lnTo>
                    <a:pt x="592" y="0"/>
                  </a:lnTo>
                  <a:lnTo>
                    <a:pt x="597" y="0"/>
                  </a:lnTo>
                  <a:lnTo>
                    <a:pt x="606" y="0"/>
                  </a:lnTo>
                  <a:lnTo>
                    <a:pt x="615" y="0"/>
                  </a:lnTo>
                  <a:lnTo>
                    <a:pt x="620" y="0"/>
                  </a:lnTo>
                  <a:lnTo>
                    <a:pt x="629" y="0"/>
                  </a:lnTo>
                  <a:lnTo>
                    <a:pt x="638" y="0"/>
                  </a:lnTo>
                  <a:lnTo>
                    <a:pt x="647" y="0"/>
                  </a:lnTo>
                  <a:lnTo>
                    <a:pt x="651" y="0"/>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5" name="Freeform 72"/>
            <p:cNvSpPr>
              <a:spLocks/>
            </p:cNvSpPr>
            <p:nvPr/>
          </p:nvSpPr>
          <p:spPr bwMode="auto">
            <a:xfrm>
              <a:off x="3253021" y="2887437"/>
              <a:ext cx="722376" cy="0"/>
            </a:xfrm>
            <a:custGeom>
              <a:avLst/>
              <a:gdLst>
                <a:gd name="T0" fmla="*/ 0 w 448"/>
                <a:gd name="T1" fmla="*/ 2147483647 w 448"/>
                <a:gd name="T2" fmla="*/ 2147483647 w 448"/>
                <a:gd name="T3" fmla="*/ 2147483647 w 448"/>
                <a:gd name="T4" fmla="*/ 2147483647 w 448"/>
                <a:gd name="T5" fmla="*/ 2147483647 w 448"/>
                <a:gd name="T6" fmla="*/ 2147483647 w 448"/>
                <a:gd name="T7" fmla="*/ 2147483647 w 448"/>
                <a:gd name="T8" fmla="*/ 2147483647 w 448"/>
                <a:gd name="T9" fmla="*/ 2147483647 w 448"/>
                <a:gd name="T10" fmla="*/ 2147483647 w 448"/>
                <a:gd name="T11" fmla="*/ 2147483647 w 448"/>
                <a:gd name="T12" fmla="*/ 2147483647 w 448"/>
                <a:gd name="T13" fmla="*/ 2147483647 w 448"/>
                <a:gd name="T14" fmla="*/ 2147483647 w 448"/>
                <a:gd name="T15" fmla="*/ 2147483647 w 448"/>
                <a:gd name="T16" fmla="*/ 2147483647 w 448"/>
                <a:gd name="T17" fmla="*/ 2147483647 w 448"/>
                <a:gd name="T18" fmla="*/ 2147483647 w 448"/>
                <a:gd name="T19" fmla="*/ 2147483647 w 448"/>
                <a:gd name="T20" fmla="*/ 2147483647 w 448"/>
                <a:gd name="T21" fmla="*/ 2147483647 w 448"/>
                <a:gd name="T22" fmla="*/ 2147483647 w 448"/>
                <a:gd name="T23" fmla="*/ 2147483647 w 448"/>
                <a:gd name="T24" fmla="*/ 2147483647 w 448"/>
                <a:gd name="T25" fmla="*/ 2147483647 w 448"/>
                <a:gd name="T26" fmla="*/ 2147483647 w 448"/>
                <a:gd name="T27" fmla="*/ 2147483647 w 448"/>
                <a:gd name="T28" fmla="*/ 2147483647 w 448"/>
                <a:gd name="T29" fmla="*/ 2147483647 w 448"/>
                <a:gd name="T30" fmla="*/ 2147483647 w 448"/>
                <a:gd name="T31" fmla="*/ 2147483647 w 448"/>
                <a:gd name="T32" fmla="*/ 2147483647 w 448"/>
                <a:gd name="T33" fmla="*/ 2147483647 w 448"/>
                <a:gd name="T34" fmla="*/ 2147483647 w 448"/>
                <a:gd name="T35" fmla="*/ 2147483647 w 448"/>
                <a:gd name="T36" fmla="*/ 2147483647 w 448"/>
                <a:gd name="T37" fmla="*/ 2147483647 w 448"/>
                <a:gd name="T38" fmla="*/ 2147483647 w 448"/>
                <a:gd name="T39" fmla="*/ 2147483647 w 448"/>
                <a:gd name="T40" fmla="*/ 2147483647 w 448"/>
                <a:gd name="T41" fmla="*/ 2147483647 w 44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448">
                  <a:moveTo>
                    <a:pt x="0" y="0"/>
                  </a:moveTo>
                  <a:lnTo>
                    <a:pt x="9" y="0"/>
                  </a:lnTo>
                  <a:lnTo>
                    <a:pt x="18" y="0"/>
                  </a:lnTo>
                  <a:lnTo>
                    <a:pt x="27" y="0"/>
                  </a:lnTo>
                  <a:lnTo>
                    <a:pt x="36" y="0"/>
                  </a:lnTo>
                  <a:lnTo>
                    <a:pt x="41" y="0"/>
                  </a:lnTo>
                  <a:lnTo>
                    <a:pt x="50" y="0"/>
                  </a:lnTo>
                  <a:lnTo>
                    <a:pt x="59" y="0"/>
                  </a:lnTo>
                  <a:lnTo>
                    <a:pt x="68" y="0"/>
                  </a:lnTo>
                  <a:lnTo>
                    <a:pt x="77" y="0"/>
                  </a:lnTo>
                  <a:lnTo>
                    <a:pt x="86" y="0"/>
                  </a:lnTo>
                  <a:lnTo>
                    <a:pt x="95" y="0"/>
                  </a:lnTo>
                  <a:lnTo>
                    <a:pt x="104" y="0"/>
                  </a:lnTo>
                  <a:lnTo>
                    <a:pt x="113" y="0"/>
                  </a:lnTo>
                  <a:lnTo>
                    <a:pt x="127" y="0"/>
                  </a:lnTo>
                  <a:lnTo>
                    <a:pt x="136" y="0"/>
                  </a:lnTo>
                  <a:lnTo>
                    <a:pt x="145" y="0"/>
                  </a:lnTo>
                  <a:lnTo>
                    <a:pt x="154" y="0"/>
                  </a:lnTo>
                  <a:lnTo>
                    <a:pt x="163" y="0"/>
                  </a:lnTo>
                  <a:lnTo>
                    <a:pt x="172" y="0"/>
                  </a:lnTo>
                  <a:lnTo>
                    <a:pt x="181" y="0"/>
                  </a:lnTo>
                  <a:lnTo>
                    <a:pt x="190" y="0"/>
                  </a:lnTo>
                  <a:lnTo>
                    <a:pt x="199" y="0"/>
                  </a:lnTo>
                  <a:lnTo>
                    <a:pt x="208" y="0"/>
                  </a:lnTo>
                  <a:lnTo>
                    <a:pt x="222" y="0"/>
                  </a:lnTo>
                  <a:lnTo>
                    <a:pt x="231" y="0"/>
                  </a:lnTo>
                  <a:lnTo>
                    <a:pt x="240" y="0"/>
                  </a:lnTo>
                  <a:lnTo>
                    <a:pt x="254" y="0"/>
                  </a:lnTo>
                  <a:lnTo>
                    <a:pt x="267" y="0"/>
                  </a:lnTo>
                  <a:lnTo>
                    <a:pt x="276" y="0"/>
                  </a:lnTo>
                  <a:lnTo>
                    <a:pt x="290" y="0"/>
                  </a:lnTo>
                  <a:lnTo>
                    <a:pt x="303" y="0"/>
                  </a:lnTo>
                  <a:lnTo>
                    <a:pt x="317" y="0"/>
                  </a:lnTo>
                  <a:lnTo>
                    <a:pt x="331" y="0"/>
                  </a:lnTo>
                  <a:lnTo>
                    <a:pt x="344" y="0"/>
                  </a:lnTo>
                  <a:lnTo>
                    <a:pt x="358" y="0"/>
                  </a:lnTo>
                  <a:lnTo>
                    <a:pt x="371" y="0"/>
                  </a:lnTo>
                  <a:lnTo>
                    <a:pt x="385" y="0"/>
                  </a:lnTo>
                  <a:lnTo>
                    <a:pt x="403" y="0"/>
                  </a:lnTo>
                  <a:lnTo>
                    <a:pt x="421" y="0"/>
                  </a:lnTo>
                  <a:lnTo>
                    <a:pt x="439" y="0"/>
                  </a:lnTo>
                  <a:lnTo>
                    <a:pt x="448" y="0"/>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75" name="Group 74"/>
          <p:cNvGrpSpPr>
            <a:grpSpLocks/>
          </p:cNvGrpSpPr>
          <p:nvPr/>
        </p:nvGrpSpPr>
        <p:grpSpPr bwMode="auto">
          <a:xfrm>
            <a:off x="1127125" y="2859088"/>
            <a:ext cx="2847975" cy="28575"/>
            <a:chOff x="1123952" y="2855095"/>
            <a:chExt cx="2848435" cy="28575"/>
          </a:xfrm>
        </p:grpSpPr>
        <p:sp>
          <p:nvSpPr>
            <p:cNvPr id="20770" name="Freeform 73"/>
            <p:cNvSpPr>
              <a:spLocks/>
            </p:cNvSpPr>
            <p:nvPr/>
          </p:nvSpPr>
          <p:spPr bwMode="auto">
            <a:xfrm>
              <a:off x="1123952" y="2855095"/>
              <a:ext cx="1106490" cy="28575"/>
            </a:xfrm>
            <a:custGeom>
              <a:avLst/>
              <a:gdLst>
                <a:gd name="T0" fmla="*/ 2147483647 w 697"/>
                <a:gd name="T1" fmla="*/ 0 h 18"/>
                <a:gd name="T2" fmla="*/ 2147483647 w 697"/>
                <a:gd name="T3" fmla="*/ 2147483647 h 18"/>
                <a:gd name="T4" fmla="*/ 2147483647 w 697"/>
                <a:gd name="T5" fmla="*/ 2147483647 h 18"/>
                <a:gd name="T6" fmla="*/ 2147483647 w 697"/>
                <a:gd name="T7" fmla="*/ 2147483647 h 18"/>
                <a:gd name="T8" fmla="*/ 2147483647 w 697"/>
                <a:gd name="T9" fmla="*/ 2147483647 h 18"/>
                <a:gd name="T10" fmla="*/ 2147483647 w 697"/>
                <a:gd name="T11" fmla="*/ 2147483647 h 18"/>
                <a:gd name="T12" fmla="*/ 2147483647 w 697"/>
                <a:gd name="T13" fmla="*/ 2147483647 h 18"/>
                <a:gd name="T14" fmla="*/ 2147483647 w 697"/>
                <a:gd name="T15" fmla="*/ 2147483647 h 18"/>
                <a:gd name="T16" fmla="*/ 2147483647 w 697"/>
                <a:gd name="T17" fmla="*/ 2147483647 h 18"/>
                <a:gd name="T18" fmla="*/ 2147483647 w 697"/>
                <a:gd name="T19" fmla="*/ 2147483647 h 18"/>
                <a:gd name="T20" fmla="*/ 2147483647 w 697"/>
                <a:gd name="T21" fmla="*/ 2147483647 h 18"/>
                <a:gd name="T22" fmla="*/ 2147483647 w 697"/>
                <a:gd name="T23" fmla="*/ 2147483647 h 18"/>
                <a:gd name="T24" fmla="*/ 2147483647 w 697"/>
                <a:gd name="T25" fmla="*/ 2147483647 h 18"/>
                <a:gd name="T26" fmla="*/ 2147483647 w 697"/>
                <a:gd name="T27" fmla="*/ 2147483647 h 18"/>
                <a:gd name="T28" fmla="*/ 2147483647 w 697"/>
                <a:gd name="T29" fmla="*/ 2147483647 h 18"/>
                <a:gd name="T30" fmla="*/ 2147483647 w 697"/>
                <a:gd name="T31" fmla="*/ 2147483647 h 18"/>
                <a:gd name="T32" fmla="*/ 2147483647 w 697"/>
                <a:gd name="T33" fmla="*/ 2147483647 h 18"/>
                <a:gd name="T34" fmla="*/ 2147483647 w 697"/>
                <a:gd name="T35" fmla="*/ 2147483647 h 18"/>
                <a:gd name="T36" fmla="*/ 2147483647 w 697"/>
                <a:gd name="T37" fmla="*/ 2147483647 h 18"/>
                <a:gd name="T38" fmla="*/ 2147483647 w 697"/>
                <a:gd name="T39" fmla="*/ 2147483647 h 18"/>
                <a:gd name="T40" fmla="*/ 2147483647 w 697"/>
                <a:gd name="T41" fmla="*/ 2147483647 h 18"/>
                <a:gd name="T42" fmla="*/ 2147483647 w 697"/>
                <a:gd name="T43" fmla="*/ 2147483647 h 18"/>
                <a:gd name="T44" fmla="*/ 2147483647 w 697"/>
                <a:gd name="T45" fmla="*/ 2147483647 h 18"/>
                <a:gd name="T46" fmla="*/ 2147483647 w 697"/>
                <a:gd name="T47" fmla="*/ 2147483647 h 18"/>
                <a:gd name="T48" fmla="*/ 2147483647 w 697"/>
                <a:gd name="T49" fmla="*/ 2147483647 h 18"/>
                <a:gd name="T50" fmla="*/ 2147483647 w 697"/>
                <a:gd name="T51" fmla="*/ 2147483647 h 18"/>
                <a:gd name="T52" fmla="*/ 2147483647 w 697"/>
                <a:gd name="T53" fmla="*/ 2147483647 h 18"/>
                <a:gd name="T54" fmla="*/ 2147483647 w 697"/>
                <a:gd name="T55" fmla="*/ 2147483647 h 18"/>
                <a:gd name="T56" fmla="*/ 2147483647 w 697"/>
                <a:gd name="T57" fmla="*/ 2147483647 h 18"/>
                <a:gd name="T58" fmla="*/ 2147483647 w 697"/>
                <a:gd name="T59" fmla="*/ 2147483647 h 18"/>
                <a:gd name="T60" fmla="*/ 2147483647 w 697"/>
                <a:gd name="T61" fmla="*/ 2147483647 h 18"/>
                <a:gd name="T62" fmla="*/ 2147483647 w 697"/>
                <a:gd name="T63" fmla="*/ 2147483647 h 18"/>
                <a:gd name="T64" fmla="*/ 2147483647 w 697"/>
                <a:gd name="T65" fmla="*/ 2147483647 h 18"/>
                <a:gd name="T66" fmla="*/ 2147483647 w 697"/>
                <a:gd name="T67" fmla="*/ 2147483647 h 18"/>
                <a:gd name="T68" fmla="*/ 2147483647 w 697"/>
                <a:gd name="T69" fmla="*/ 2147483647 h 18"/>
                <a:gd name="T70" fmla="*/ 2147483647 w 697"/>
                <a:gd name="T71" fmla="*/ 2147483647 h 18"/>
                <a:gd name="T72" fmla="*/ 2147483647 w 697"/>
                <a:gd name="T73" fmla="*/ 2147483647 h 18"/>
                <a:gd name="T74" fmla="*/ 2147483647 w 697"/>
                <a:gd name="T75" fmla="*/ 2147483647 h 18"/>
                <a:gd name="T76" fmla="*/ 2147483647 w 697"/>
                <a:gd name="T77" fmla="*/ 2147483647 h 18"/>
                <a:gd name="T78" fmla="*/ 2147483647 w 697"/>
                <a:gd name="T79" fmla="*/ 2147483647 h 18"/>
                <a:gd name="T80" fmla="*/ 2147483647 w 697"/>
                <a:gd name="T81" fmla="*/ 2147483647 h 18"/>
                <a:gd name="T82" fmla="*/ 2147483647 w 697"/>
                <a:gd name="T83" fmla="*/ 2147483647 h 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97" h="18">
                  <a:moveTo>
                    <a:pt x="0" y="18"/>
                  </a:moveTo>
                  <a:lnTo>
                    <a:pt x="135" y="18"/>
                  </a:lnTo>
                  <a:lnTo>
                    <a:pt x="135" y="0"/>
                  </a:lnTo>
                  <a:lnTo>
                    <a:pt x="135" y="14"/>
                  </a:lnTo>
                  <a:lnTo>
                    <a:pt x="140" y="14"/>
                  </a:lnTo>
                  <a:lnTo>
                    <a:pt x="145" y="14"/>
                  </a:lnTo>
                  <a:lnTo>
                    <a:pt x="149" y="14"/>
                  </a:lnTo>
                  <a:lnTo>
                    <a:pt x="154" y="14"/>
                  </a:lnTo>
                  <a:lnTo>
                    <a:pt x="158" y="14"/>
                  </a:lnTo>
                  <a:lnTo>
                    <a:pt x="163" y="14"/>
                  </a:lnTo>
                  <a:lnTo>
                    <a:pt x="167" y="14"/>
                  </a:lnTo>
                  <a:lnTo>
                    <a:pt x="172" y="14"/>
                  </a:lnTo>
                  <a:lnTo>
                    <a:pt x="176" y="14"/>
                  </a:lnTo>
                  <a:lnTo>
                    <a:pt x="181" y="14"/>
                  </a:lnTo>
                  <a:lnTo>
                    <a:pt x="185" y="14"/>
                  </a:lnTo>
                  <a:lnTo>
                    <a:pt x="190" y="14"/>
                  </a:lnTo>
                  <a:lnTo>
                    <a:pt x="194" y="14"/>
                  </a:lnTo>
                  <a:lnTo>
                    <a:pt x="199" y="14"/>
                  </a:lnTo>
                  <a:lnTo>
                    <a:pt x="203" y="18"/>
                  </a:lnTo>
                  <a:lnTo>
                    <a:pt x="208" y="18"/>
                  </a:lnTo>
                  <a:lnTo>
                    <a:pt x="212" y="18"/>
                  </a:lnTo>
                  <a:lnTo>
                    <a:pt x="217" y="18"/>
                  </a:lnTo>
                  <a:lnTo>
                    <a:pt x="221" y="18"/>
                  </a:lnTo>
                  <a:lnTo>
                    <a:pt x="226" y="18"/>
                  </a:lnTo>
                  <a:lnTo>
                    <a:pt x="231" y="18"/>
                  </a:lnTo>
                  <a:lnTo>
                    <a:pt x="235" y="18"/>
                  </a:lnTo>
                  <a:lnTo>
                    <a:pt x="240" y="18"/>
                  </a:lnTo>
                  <a:lnTo>
                    <a:pt x="244" y="18"/>
                  </a:lnTo>
                  <a:lnTo>
                    <a:pt x="249" y="18"/>
                  </a:lnTo>
                  <a:lnTo>
                    <a:pt x="253" y="18"/>
                  </a:lnTo>
                  <a:lnTo>
                    <a:pt x="258" y="18"/>
                  </a:lnTo>
                  <a:lnTo>
                    <a:pt x="262" y="18"/>
                  </a:lnTo>
                  <a:lnTo>
                    <a:pt x="267" y="18"/>
                  </a:lnTo>
                  <a:lnTo>
                    <a:pt x="271" y="18"/>
                  </a:lnTo>
                  <a:lnTo>
                    <a:pt x="276" y="18"/>
                  </a:lnTo>
                  <a:lnTo>
                    <a:pt x="280" y="18"/>
                  </a:lnTo>
                  <a:lnTo>
                    <a:pt x="285" y="18"/>
                  </a:lnTo>
                  <a:lnTo>
                    <a:pt x="289" y="18"/>
                  </a:lnTo>
                  <a:lnTo>
                    <a:pt x="294" y="18"/>
                  </a:lnTo>
                  <a:lnTo>
                    <a:pt x="298" y="18"/>
                  </a:lnTo>
                  <a:lnTo>
                    <a:pt x="303" y="18"/>
                  </a:lnTo>
                  <a:lnTo>
                    <a:pt x="307" y="18"/>
                  </a:lnTo>
                  <a:lnTo>
                    <a:pt x="312" y="18"/>
                  </a:lnTo>
                  <a:lnTo>
                    <a:pt x="316" y="18"/>
                  </a:lnTo>
                  <a:lnTo>
                    <a:pt x="321" y="18"/>
                  </a:lnTo>
                  <a:lnTo>
                    <a:pt x="326" y="18"/>
                  </a:lnTo>
                  <a:lnTo>
                    <a:pt x="330" y="18"/>
                  </a:lnTo>
                  <a:lnTo>
                    <a:pt x="335" y="18"/>
                  </a:lnTo>
                  <a:lnTo>
                    <a:pt x="339" y="18"/>
                  </a:lnTo>
                  <a:lnTo>
                    <a:pt x="344" y="18"/>
                  </a:lnTo>
                  <a:lnTo>
                    <a:pt x="348" y="18"/>
                  </a:lnTo>
                  <a:lnTo>
                    <a:pt x="353" y="18"/>
                  </a:lnTo>
                  <a:lnTo>
                    <a:pt x="357" y="18"/>
                  </a:lnTo>
                  <a:lnTo>
                    <a:pt x="362" y="18"/>
                  </a:lnTo>
                  <a:lnTo>
                    <a:pt x="366" y="18"/>
                  </a:lnTo>
                  <a:lnTo>
                    <a:pt x="371" y="18"/>
                  </a:lnTo>
                  <a:lnTo>
                    <a:pt x="375" y="18"/>
                  </a:lnTo>
                  <a:lnTo>
                    <a:pt x="380" y="18"/>
                  </a:lnTo>
                  <a:lnTo>
                    <a:pt x="384" y="18"/>
                  </a:lnTo>
                  <a:lnTo>
                    <a:pt x="389" y="18"/>
                  </a:lnTo>
                  <a:lnTo>
                    <a:pt x="393" y="18"/>
                  </a:lnTo>
                  <a:lnTo>
                    <a:pt x="398" y="18"/>
                  </a:lnTo>
                  <a:lnTo>
                    <a:pt x="402" y="18"/>
                  </a:lnTo>
                  <a:lnTo>
                    <a:pt x="407" y="18"/>
                  </a:lnTo>
                  <a:lnTo>
                    <a:pt x="412" y="18"/>
                  </a:lnTo>
                  <a:lnTo>
                    <a:pt x="416" y="18"/>
                  </a:lnTo>
                  <a:lnTo>
                    <a:pt x="421" y="18"/>
                  </a:lnTo>
                  <a:lnTo>
                    <a:pt x="425" y="18"/>
                  </a:lnTo>
                  <a:lnTo>
                    <a:pt x="430" y="18"/>
                  </a:lnTo>
                  <a:lnTo>
                    <a:pt x="434" y="18"/>
                  </a:lnTo>
                  <a:lnTo>
                    <a:pt x="439" y="18"/>
                  </a:lnTo>
                  <a:lnTo>
                    <a:pt x="443" y="18"/>
                  </a:lnTo>
                  <a:lnTo>
                    <a:pt x="448" y="18"/>
                  </a:lnTo>
                  <a:lnTo>
                    <a:pt x="452" y="18"/>
                  </a:lnTo>
                  <a:lnTo>
                    <a:pt x="457" y="18"/>
                  </a:lnTo>
                  <a:lnTo>
                    <a:pt x="461" y="18"/>
                  </a:lnTo>
                  <a:lnTo>
                    <a:pt x="466" y="18"/>
                  </a:lnTo>
                  <a:lnTo>
                    <a:pt x="470" y="18"/>
                  </a:lnTo>
                  <a:lnTo>
                    <a:pt x="475" y="18"/>
                  </a:lnTo>
                  <a:lnTo>
                    <a:pt x="479" y="18"/>
                  </a:lnTo>
                  <a:lnTo>
                    <a:pt x="484" y="18"/>
                  </a:lnTo>
                  <a:lnTo>
                    <a:pt x="488" y="18"/>
                  </a:lnTo>
                  <a:lnTo>
                    <a:pt x="493" y="18"/>
                  </a:lnTo>
                  <a:lnTo>
                    <a:pt x="497" y="18"/>
                  </a:lnTo>
                  <a:lnTo>
                    <a:pt x="502" y="18"/>
                  </a:lnTo>
                  <a:lnTo>
                    <a:pt x="507" y="18"/>
                  </a:lnTo>
                  <a:lnTo>
                    <a:pt x="511" y="18"/>
                  </a:lnTo>
                  <a:lnTo>
                    <a:pt x="516" y="18"/>
                  </a:lnTo>
                  <a:lnTo>
                    <a:pt x="520" y="18"/>
                  </a:lnTo>
                  <a:lnTo>
                    <a:pt x="525" y="18"/>
                  </a:lnTo>
                  <a:lnTo>
                    <a:pt x="529" y="18"/>
                  </a:lnTo>
                  <a:lnTo>
                    <a:pt x="534" y="18"/>
                  </a:lnTo>
                  <a:lnTo>
                    <a:pt x="538" y="18"/>
                  </a:lnTo>
                  <a:lnTo>
                    <a:pt x="543" y="18"/>
                  </a:lnTo>
                  <a:lnTo>
                    <a:pt x="547" y="18"/>
                  </a:lnTo>
                  <a:lnTo>
                    <a:pt x="552" y="18"/>
                  </a:lnTo>
                  <a:lnTo>
                    <a:pt x="556" y="18"/>
                  </a:lnTo>
                  <a:lnTo>
                    <a:pt x="561" y="18"/>
                  </a:lnTo>
                  <a:lnTo>
                    <a:pt x="565" y="18"/>
                  </a:lnTo>
                  <a:lnTo>
                    <a:pt x="570" y="18"/>
                  </a:lnTo>
                  <a:lnTo>
                    <a:pt x="574" y="18"/>
                  </a:lnTo>
                  <a:lnTo>
                    <a:pt x="579" y="18"/>
                  </a:lnTo>
                  <a:lnTo>
                    <a:pt x="583" y="18"/>
                  </a:lnTo>
                  <a:lnTo>
                    <a:pt x="588" y="18"/>
                  </a:lnTo>
                  <a:lnTo>
                    <a:pt x="593" y="18"/>
                  </a:lnTo>
                  <a:lnTo>
                    <a:pt x="597" y="18"/>
                  </a:lnTo>
                  <a:lnTo>
                    <a:pt x="602" y="18"/>
                  </a:lnTo>
                  <a:lnTo>
                    <a:pt x="606" y="18"/>
                  </a:lnTo>
                  <a:lnTo>
                    <a:pt x="611" y="18"/>
                  </a:lnTo>
                  <a:lnTo>
                    <a:pt x="615" y="18"/>
                  </a:lnTo>
                  <a:lnTo>
                    <a:pt x="620" y="18"/>
                  </a:lnTo>
                  <a:lnTo>
                    <a:pt x="624" y="18"/>
                  </a:lnTo>
                  <a:lnTo>
                    <a:pt x="629" y="18"/>
                  </a:lnTo>
                  <a:lnTo>
                    <a:pt x="633" y="18"/>
                  </a:lnTo>
                  <a:lnTo>
                    <a:pt x="638" y="18"/>
                  </a:lnTo>
                  <a:lnTo>
                    <a:pt x="642" y="18"/>
                  </a:lnTo>
                  <a:lnTo>
                    <a:pt x="647" y="18"/>
                  </a:lnTo>
                  <a:lnTo>
                    <a:pt x="651" y="18"/>
                  </a:lnTo>
                  <a:lnTo>
                    <a:pt x="656" y="18"/>
                  </a:lnTo>
                  <a:lnTo>
                    <a:pt x="660" y="18"/>
                  </a:lnTo>
                  <a:lnTo>
                    <a:pt x="665" y="18"/>
                  </a:lnTo>
                  <a:lnTo>
                    <a:pt x="669" y="18"/>
                  </a:lnTo>
                  <a:lnTo>
                    <a:pt x="674" y="18"/>
                  </a:lnTo>
                  <a:lnTo>
                    <a:pt x="678" y="18"/>
                  </a:lnTo>
                  <a:lnTo>
                    <a:pt x="683" y="18"/>
                  </a:lnTo>
                  <a:lnTo>
                    <a:pt x="688" y="18"/>
                  </a:lnTo>
                  <a:lnTo>
                    <a:pt x="692" y="18"/>
                  </a:lnTo>
                  <a:lnTo>
                    <a:pt x="697" y="18"/>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1" name="Freeform 74"/>
            <p:cNvSpPr>
              <a:spLocks/>
            </p:cNvSpPr>
            <p:nvPr/>
          </p:nvSpPr>
          <p:spPr bwMode="auto">
            <a:xfrm>
              <a:off x="2225000" y="2883670"/>
              <a:ext cx="1106424" cy="0"/>
            </a:xfrm>
            <a:custGeom>
              <a:avLst/>
              <a:gdLst>
                <a:gd name="T0" fmla="*/ 2147483647 w 692"/>
                <a:gd name="T1" fmla="*/ 2147483647 w 692"/>
                <a:gd name="T2" fmla="*/ 2147483647 w 692"/>
                <a:gd name="T3" fmla="*/ 2147483647 w 692"/>
                <a:gd name="T4" fmla="*/ 2147483647 w 692"/>
                <a:gd name="T5" fmla="*/ 2147483647 w 692"/>
                <a:gd name="T6" fmla="*/ 2147483647 w 692"/>
                <a:gd name="T7" fmla="*/ 2147483647 w 692"/>
                <a:gd name="T8" fmla="*/ 2147483647 w 692"/>
                <a:gd name="T9" fmla="*/ 2147483647 w 692"/>
                <a:gd name="T10" fmla="*/ 2147483647 w 692"/>
                <a:gd name="T11" fmla="*/ 2147483647 w 692"/>
                <a:gd name="T12" fmla="*/ 2147483647 w 692"/>
                <a:gd name="T13" fmla="*/ 2147483647 w 692"/>
                <a:gd name="T14" fmla="*/ 2147483647 w 692"/>
                <a:gd name="T15" fmla="*/ 2147483647 w 692"/>
                <a:gd name="T16" fmla="*/ 2147483647 w 692"/>
                <a:gd name="T17" fmla="*/ 2147483647 w 692"/>
                <a:gd name="T18" fmla="*/ 2147483647 w 692"/>
                <a:gd name="T19" fmla="*/ 2147483647 w 692"/>
                <a:gd name="T20" fmla="*/ 2147483647 w 692"/>
                <a:gd name="T21" fmla="*/ 2147483647 w 692"/>
                <a:gd name="T22" fmla="*/ 2147483647 w 692"/>
                <a:gd name="T23" fmla="*/ 2147483647 w 692"/>
                <a:gd name="T24" fmla="*/ 2147483647 w 692"/>
                <a:gd name="T25" fmla="*/ 2147483647 w 692"/>
                <a:gd name="T26" fmla="*/ 2147483647 w 692"/>
                <a:gd name="T27" fmla="*/ 2147483647 w 692"/>
                <a:gd name="T28" fmla="*/ 2147483647 w 692"/>
                <a:gd name="T29" fmla="*/ 2147483647 w 692"/>
                <a:gd name="T30" fmla="*/ 2147483647 w 692"/>
                <a:gd name="T31" fmla="*/ 2147483647 w 692"/>
                <a:gd name="T32" fmla="*/ 2147483647 w 692"/>
                <a:gd name="T33" fmla="*/ 2147483647 w 692"/>
                <a:gd name="T34" fmla="*/ 2147483647 w 692"/>
                <a:gd name="T35" fmla="*/ 2147483647 w 692"/>
                <a:gd name="T36" fmla="*/ 2147483647 w 692"/>
                <a:gd name="T37" fmla="*/ 2147483647 w 692"/>
                <a:gd name="T38" fmla="*/ 2147483647 w 692"/>
                <a:gd name="T39" fmla="*/ 2147483647 w 692"/>
                <a:gd name="T40" fmla="*/ 2147483647 w 692"/>
                <a:gd name="T41" fmla="*/ 2147483647 w 6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692">
                  <a:moveTo>
                    <a:pt x="0" y="0"/>
                  </a:moveTo>
                  <a:lnTo>
                    <a:pt x="4" y="0"/>
                  </a:lnTo>
                  <a:lnTo>
                    <a:pt x="9" y="0"/>
                  </a:lnTo>
                  <a:lnTo>
                    <a:pt x="13" y="0"/>
                  </a:lnTo>
                  <a:lnTo>
                    <a:pt x="18" y="0"/>
                  </a:lnTo>
                  <a:lnTo>
                    <a:pt x="22" y="0"/>
                  </a:lnTo>
                  <a:lnTo>
                    <a:pt x="27" y="0"/>
                  </a:lnTo>
                  <a:lnTo>
                    <a:pt x="31" y="0"/>
                  </a:lnTo>
                  <a:lnTo>
                    <a:pt x="36" y="0"/>
                  </a:lnTo>
                  <a:lnTo>
                    <a:pt x="40" y="0"/>
                  </a:lnTo>
                  <a:lnTo>
                    <a:pt x="45" y="0"/>
                  </a:lnTo>
                  <a:lnTo>
                    <a:pt x="49" y="0"/>
                  </a:lnTo>
                  <a:lnTo>
                    <a:pt x="54" y="0"/>
                  </a:lnTo>
                  <a:lnTo>
                    <a:pt x="58" y="0"/>
                  </a:lnTo>
                  <a:lnTo>
                    <a:pt x="63" y="0"/>
                  </a:lnTo>
                  <a:lnTo>
                    <a:pt x="67" y="0"/>
                  </a:lnTo>
                  <a:lnTo>
                    <a:pt x="72" y="0"/>
                  </a:lnTo>
                  <a:lnTo>
                    <a:pt x="77" y="0"/>
                  </a:lnTo>
                  <a:lnTo>
                    <a:pt x="81" y="0"/>
                  </a:lnTo>
                  <a:lnTo>
                    <a:pt x="86" y="0"/>
                  </a:lnTo>
                  <a:lnTo>
                    <a:pt x="90" y="0"/>
                  </a:lnTo>
                  <a:lnTo>
                    <a:pt x="95" y="0"/>
                  </a:lnTo>
                  <a:lnTo>
                    <a:pt x="99" y="0"/>
                  </a:lnTo>
                  <a:lnTo>
                    <a:pt x="104" y="0"/>
                  </a:lnTo>
                  <a:lnTo>
                    <a:pt x="108" y="0"/>
                  </a:lnTo>
                  <a:lnTo>
                    <a:pt x="113" y="0"/>
                  </a:lnTo>
                  <a:lnTo>
                    <a:pt x="117" y="0"/>
                  </a:lnTo>
                  <a:lnTo>
                    <a:pt x="122" y="0"/>
                  </a:lnTo>
                  <a:lnTo>
                    <a:pt x="126" y="0"/>
                  </a:lnTo>
                  <a:lnTo>
                    <a:pt x="131" y="0"/>
                  </a:lnTo>
                  <a:lnTo>
                    <a:pt x="135" y="0"/>
                  </a:lnTo>
                  <a:lnTo>
                    <a:pt x="140" y="0"/>
                  </a:lnTo>
                  <a:lnTo>
                    <a:pt x="144" y="0"/>
                  </a:lnTo>
                  <a:lnTo>
                    <a:pt x="149" y="0"/>
                  </a:lnTo>
                  <a:lnTo>
                    <a:pt x="153" y="0"/>
                  </a:lnTo>
                  <a:lnTo>
                    <a:pt x="158" y="0"/>
                  </a:lnTo>
                  <a:lnTo>
                    <a:pt x="162" y="0"/>
                  </a:lnTo>
                  <a:lnTo>
                    <a:pt x="167" y="0"/>
                  </a:lnTo>
                  <a:lnTo>
                    <a:pt x="172" y="0"/>
                  </a:lnTo>
                  <a:lnTo>
                    <a:pt x="176" y="0"/>
                  </a:lnTo>
                  <a:lnTo>
                    <a:pt x="181" y="0"/>
                  </a:lnTo>
                  <a:lnTo>
                    <a:pt x="185" y="0"/>
                  </a:lnTo>
                  <a:lnTo>
                    <a:pt x="190" y="0"/>
                  </a:lnTo>
                  <a:lnTo>
                    <a:pt x="194" y="0"/>
                  </a:lnTo>
                  <a:lnTo>
                    <a:pt x="199" y="0"/>
                  </a:lnTo>
                  <a:lnTo>
                    <a:pt x="203" y="0"/>
                  </a:lnTo>
                  <a:lnTo>
                    <a:pt x="208" y="0"/>
                  </a:lnTo>
                  <a:lnTo>
                    <a:pt x="212" y="0"/>
                  </a:lnTo>
                  <a:lnTo>
                    <a:pt x="217" y="0"/>
                  </a:lnTo>
                  <a:lnTo>
                    <a:pt x="221" y="0"/>
                  </a:lnTo>
                  <a:lnTo>
                    <a:pt x="226" y="0"/>
                  </a:lnTo>
                  <a:lnTo>
                    <a:pt x="230" y="0"/>
                  </a:lnTo>
                  <a:lnTo>
                    <a:pt x="235" y="0"/>
                  </a:lnTo>
                  <a:lnTo>
                    <a:pt x="239" y="0"/>
                  </a:lnTo>
                  <a:lnTo>
                    <a:pt x="244" y="0"/>
                  </a:lnTo>
                  <a:lnTo>
                    <a:pt x="248" y="0"/>
                  </a:lnTo>
                  <a:lnTo>
                    <a:pt x="253" y="0"/>
                  </a:lnTo>
                  <a:lnTo>
                    <a:pt x="258" y="0"/>
                  </a:lnTo>
                  <a:lnTo>
                    <a:pt x="262" y="0"/>
                  </a:lnTo>
                  <a:lnTo>
                    <a:pt x="267" y="0"/>
                  </a:lnTo>
                  <a:lnTo>
                    <a:pt x="271" y="0"/>
                  </a:lnTo>
                  <a:lnTo>
                    <a:pt x="276" y="0"/>
                  </a:lnTo>
                  <a:lnTo>
                    <a:pt x="280" y="0"/>
                  </a:lnTo>
                  <a:lnTo>
                    <a:pt x="285" y="0"/>
                  </a:lnTo>
                  <a:lnTo>
                    <a:pt x="289" y="0"/>
                  </a:lnTo>
                  <a:lnTo>
                    <a:pt x="294" y="0"/>
                  </a:lnTo>
                  <a:lnTo>
                    <a:pt x="298" y="0"/>
                  </a:lnTo>
                  <a:lnTo>
                    <a:pt x="303" y="0"/>
                  </a:lnTo>
                  <a:lnTo>
                    <a:pt x="307" y="0"/>
                  </a:lnTo>
                  <a:lnTo>
                    <a:pt x="316" y="0"/>
                  </a:lnTo>
                  <a:lnTo>
                    <a:pt x="321" y="0"/>
                  </a:lnTo>
                  <a:lnTo>
                    <a:pt x="325" y="0"/>
                  </a:lnTo>
                  <a:lnTo>
                    <a:pt x="330" y="0"/>
                  </a:lnTo>
                  <a:lnTo>
                    <a:pt x="334" y="0"/>
                  </a:lnTo>
                  <a:lnTo>
                    <a:pt x="339" y="0"/>
                  </a:lnTo>
                  <a:lnTo>
                    <a:pt x="343" y="0"/>
                  </a:lnTo>
                  <a:lnTo>
                    <a:pt x="348" y="0"/>
                  </a:lnTo>
                  <a:lnTo>
                    <a:pt x="353" y="0"/>
                  </a:lnTo>
                  <a:lnTo>
                    <a:pt x="357" y="0"/>
                  </a:lnTo>
                  <a:lnTo>
                    <a:pt x="366" y="0"/>
                  </a:lnTo>
                  <a:lnTo>
                    <a:pt x="371" y="0"/>
                  </a:lnTo>
                  <a:lnTo>
                    <a:pt x="375" y="0"/>
                  </a:lnTo>
                  <a:lnTo>
                    <a:pt x="380" y="0"/>
                  </a:lnTo>
                  <a:lnTo>
                    <a:pt x="384" y="0"/>
                  </a:lnTo>
                  <a:lnTo>
                    <a:pt x="393" y="0"/>
                  </a:lnTo>
                  <a:lnTo>
                    <a:pt x="398" y="0"/>
                  </a:lnTo>
                  <a:lnTo>
                    <a:pt x="402" y="0"/>
                  </a:lnTo>
                  <a:lnTo>
                    <a:pt x="407" y="0"/>
                  </a:lnTo>
                  <a:lnTo>
                    <a:pt x="411" y="0"/>
                  </a:lnTo>
                  <a:lnTo>
                    <a:pt x="420" y="0"/>
                  </a:lnTo>
                  <a:lnTo>
                    <a:pt x="425" y="0"/>
                  </a:lnTo>
                  <a:lnTo>
                    <a:pt x="429" y="0"/>
                  </a:lnTo>
                  <a:lnTo>
                    <a:pt x="434" y="0"/>
                  </a:lnTo>
                  <a:lnTo>
                    <a:pt x="443" y="0"/>
                  </a:lnTo>
                  <a:lnTo>
                    <a:pt x="448" y="0"/>
                  </a:lnTo>
                  <a:lnTo>
                    <a:pt x="452" y="0"/>
                  </a:lnTo>
                  <a:lnTo>
                    <a:pt x="457" y="0"/>
                  </a:lnTo>
                  <a:lnTo>
                    <a:pt x="466" y="0"/>
                  </a:lnTo>
                  <a:lnTo>
                    <a:pt x="470" y="0"/>
                  </a:lnTo>
                  <a:lnTo>
                    <a:pt x="475" y="0"/>
                  </a:lnTo>
                  <a:lnTo>
                    <a:pt x="479" y="0"/>
                  </a:lnTo>
                  <a:lnTo>
                    <a:pt x="488" y="0"/>
                  </a:lnTo>
                  <a:lnTo>
                    <a:pt x="493" y="0"/>
                  </a:lnTo>
                  <a:lnTo>
                    <a:pt x="497" y="0"/>
                  </a:lnTo>
                  <a:lnTo>
                    <a:pt x="506" y="0"/>
                  </a:lnTo>
                  <a:lnTo>
                    <a:pt x="511" y="0"/>
                  </a:lnTo>
                  <a:lnTo>
                    <a:pt x="515" y="0"/>
                  </a:lnTo>
                  <a:lnTo>
                    <a:pt x="524" y="0"/>
                  </a:lnTo>
                  <a:lnTo>
                    <a:pt x="534" y="0"/>
                  </a:lnTo>
                  <a:lnTo>
                    <a:pt x="538" y="0"/>
                  </a:lnTo>
                  <a:lnTo>
                    <a:pt x="547" y="0"/>
                  </a:lnTo>
                  <a:lnTo>
                    <a:pt x="556" y="0"/>
                  </a:lnTo>
                  <a:lnTo>
                    <a:pt x="561" y="0"/>
                  </a:lnTo>
                  <a:lnTo>
                    <a:pt x="570" y="0"/>
                  </a:lnTo>
                  <a:lnTo>
                    <a:pt x="579" y="0"/>
                  </a:lnTo>
                  <a:lnTo>
                    <a:pt x="588" y="0"/>
                  </a:lnTo>
                  <a:lnTo>
                    <a:pt x="597" y="0"/>
                  </a:lnTo>
                  <a:lnTo>
                    <a:pt x="601" y="0"/>
                  </a:lnTo>
                  <a:lnTo>
                    <a:pt x="610" y="0"/>
                  </a:lnTo>
                  <a:lnTo>
                    <a:pt x="620" y="0"/>
                  </a:lnTo>
                  <a:lnTo>
                    <a:pt x="629" y="0"/>
                  </a:lnTo>
                  <a:lnTo>
                    <a:pt x="638" y="0"/>
                  </a:lnTo>
                  <a:lnTo>
                    <a:pt x="647" y="0"/>
                  </a:lnTo>
                  <a:lnTo>
                    <a:pt x="656" y="0"/>
                  </a:lnTo>
                  <a:lnTo>
                    <a:pt x="665" y="0"/>
                  </a:lnTo>
                  <a:lnTo>
                    <a:pt x="674" y="0"/>
                  </a:lnTo>
                  <a:lnTo>
                    <a:pt x="683" y="0"/>
                  </a:lnTo>
                  <a:lnTo>
                    <a:pt x="692" y="0"/>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72" name="Freeform 75"/>
            <p:cNvSpPr>
              <a:spLocks/>
            </p:cNvSpPr>
            <p:nvPr/>
          </p:nvSpPr>
          <p:spPr bwMode="auto">
            <a:xfrm>
              <a:off x="3326273" y="2883444"/>
              <a:ext cx="646114" cy="0"/>
            </a:xfrm>
            <a:custGeom>
              <a:avLst/>
              <a:gdLst>
                <a:gd name="T0" fmla="*/ 0 w 407"/>
                <a:gd name="T1" fmla="*/ 2147483647 w 407"/>
                <a:gd name="T2" fmla="*/ 2147483647 w 407"/>
                <a:gd name="T3" fmla="*/ 2147483647 w 407"/>
                <a:gd name="T4" fmla="*/ 2147483647 w 407"/>
                <a:gd name="T5" fmla="*/ 2147483647 w 407"/>
                <a:gd name="T6" fmla="*/ 2147483647 w 407"/>
                <a:gd name="T7" fmla="*/ 2147483647 w 407"/>
                <a:gd name="T8" fmla="*/ 2147483647 w 407"/>
                <a:gd name="T9" fmla="*/ 2147483647 w 407"/>
                <a:gd name="T10" fmla="*/ 2147483647 w 407"/>
                <a:gd name="T11" fmla="*/ 2147483647 w 407"/>
                <a:gd name="T12" fmla="*/ 2147483647 w 407"/>
                <a:gd name="T13" fmla="*/ 2147483647 w 407"/>
                <a:gd name="T14" fmla="*/ 2147483647 w 407"/>
                <a:gd name="T15" fmla="*/ 2147483647 w 407"/>
                <a:gd name="T16" fmla="*/ 2147483647 w 407"/>
                <a:gd name="T17" fmla="*/ 2147483647 w 407"/>
                <a:gd name="T18" fmla="*/ 2147483647 w 407"/>
                <a:gd name="T19" fmla="*/ 2147483647 w 407"/>
                <a:gd name="T20" fmla="*/ 2147483647 w 407"/>
                <a:gd name="T21" fmla="*/ 2147483647 w 407"/>
                <a:gd name="T22" fmla="*/ 2147483647 w 407"/>
                <a:gd name="T23" fmla="*/ 2147483647 w 407"/>
                <a:gd name="T24" fmla="*/ 2147483647 w 407"/>
                <a:gd name="T25" fmla="*/ 2147483647 w 407"/>
                <a:gd name="T26" fmla="*/ 2147483647 w 407"/>
                <a:gd name="T27" fmla="*/ 2147483647 w 407"/>
                <a:gd name="T28" fmla="*/ 2147483647 w 407"/>
                <a:gd name="T29" fmla="*/ 2147483647 w 407"/>
                <a:gd name="T30" fmla="*/ 2147483647 w 407"/>
                <a:gd name="T31" fmla="*/ 2147483647 w 407"/>
                <a:gd name="T32" fmla="*/ 2147483647 w 407"/>
                <a:gd name="T33" fmla="*/ 2147483647 w 4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Lst>
              <a:ahLst/>
              <a:cxnLst>
                <a:cxn ang="T34">
                  <a:pos x="T0" y="0"/>
                </a:cxn>
                <a:cxn ang="T35">
                  <a:pos x="T1" y="0"/>
                </a:cxn>
                <a:cxn ang="T36">
                  <a:pos x="T2" y="0"/>
                </a:cxn>
                <a:cxn ang="T37">
                  <a:pos x="T3" y="0"/>
                </a:cxn>
                <a:cxn ang="T38">
                  <a:pos x="T4" y="0"/>
                </a:cxn>
                <a:cxn ang="T39">
                  <a:pos x="T5" y="0"/>
                </a:cxn>
                <a:cxn ang="T40">
                  <a:pos x="T6" y="0"/>
                </a:cxn>
                <a:cxn ang="T41">
                  <a:pos x="T7" y="0"/>
                </a:cxn>
                <a:cxn ang="T42">
                  <a:pos x="T8" y="0"/>
                </a:cxn>
                <a:cxn ang="T43">
                  <a:pos x="T9" y="0"/>
                </a:cxn>
                <a:cxn ang="T44">
                  <a:pos x="T10" y="0"/>
                </a:cxn>
                <a:cxn ang="T45">
                  <a:pos x="T11" y="0"/>
                </a:cxn>
                <a:cxn ang="T46">
                  <a:pos x="T12" y="0"/>
                </a:cxn>
                <a:cxn ang="T47">
                  <a:pos x="T13" y="0"/>
                </a:cxn>
                <a:cxn ang="T48">
                  <a:pos x="T14" y="0"/>
                </a:cxn>
                <a:cxn ang="T49">
                  <a:pos x="T15" y="0"/>
                </a:cxn>
                <a:cxn ang="T50">
                  <a:pos x="T16" y="0"/>
                </a:cxn>
                <a:cxn ang="T51">
                  <a:pos x="T17" y="0"/>
                </a:cxn>
                <a:cxn ang="T52">
                  <a:pos x="T18" y="0"/>
                </a:cxn>
                <a:cxn ang="T53">
                  <a:pos x="T19" y="0"/>
                </a:cxn>
                <a:cxn ang="T54">
                  <a:pos x="T20" y="0"/>
                </a:cxn>
                <a:cxn ang="T55">
                  <a:pos x="T21" y="0"/>
                </a:cxn>
                <a:cxn ang="T56">
                  <a:pos x="T22" y="0"/>
                </a:cxn>
                <a:cxn ang="T57">
                  <a:pos x="T23" y="0"/>
                </a:cxn>
                <a:cxn ang="T58">
                  <a:pos x="T24" y="0"/>
                </a:cxn>
                <a:cxn ang="T59">
                  <a:pos x="T25" y="0"/>
                </a:cxn>
                <a:cxn ang="T60">
                  <a:pos x="T26" y="0"/>
                </a:cxn>
                <a:cxn ang="T61">
                  <a:pos x="T27" y="0"/>
                </a:cxn>
                <a:cxn ang="T62">
                  <a:pos x="T28" y="0"/>
                </a:cxn>
                <a:cxn ang="T63">
                  <a:pos x="T29" y="0"/>
                </a:cxn>
                <a:cxn ang="T64">
                  <a:pos x="T30" y="0"/>
                </a:cxn>
                <a:cxn ang="T65">
                  <a:pos x="T31" y="0"/>
                </a:cxn>
                <a:cxn ang="T66">
                  <a:pos x="T32" y="0"/>
                </a:cxn>
                <a:cxn ang="T67">
                  <a:pos x="T33" y="0"/>
                </a:cxn>
              </a:cxnLst>
              <a:rect l="0" t="0" r="r" b="b"/>
              <a:pathLst>
                <a:path w="407">
                  <a:moveTo>
                    <a:pt x="0" y="0"/>
                  </a:moveTo>
                  <a:lnTo>
                    <a:pt x="9" y="0"/>
                  </a:lnTo>
                  <a:lnTo>
                    <a:pt x="18" y="0"/>
                  </a:lnTo>
                  <a:lnTo>
                    <a:pt x="27" y="0"/>
                  </a:lnTo>
                  <a:lnTo>
                    <a:pt x="36" y="0"/>
                  </a:lnTo>
                  <a:lnTo>
                    <a:pt x="50" y="0"/>
                  </a:lnTo>
                  <a:lnTo>
                    <a:pt x="59" y="0"/>
                  </a:lnTo>
                  <a:lnTo>
                    <a:pt x="68" y="0"/>
                  </a:lnTo>
                  <a:lnTo>
                    <a:pt x="77" y="0"/>
                  </a:lnTo>
                  <a:lnTo>
                    <a:pt x="86" y="0"/>
                  </a:lnTo>
                  <a:lnTo>
                    <a:pt x="95" y="0"/>
                  </a:lnTo>
                  <a:lnTo>
                    <a:pt x="109" y="0"/>
                  </a:lnTo>
                  <a:lnTo>
                    <a:pt x="118" y="0"/>
                  </a:lnTo>
                  <a:lnTo>
                    <a:pt x="127" y="0"/>
                  </a:lnTo>
                  <a:lnTo>
                    <a:pt x="136" y="0"/>
                  </a:lnTo>
                  <a:lnTo>
                    <a:pt x="149" y="0"/>
                  </a:lnTo>
                  <a:lnTo>
                    <a:pt x="158" y="0"/>
                  </a:lnTo>
                  <a:lnTo>
                    <a:pt x="167" y="0"/>
                  </a:lnTo>
                  <a:lnTo>
                    <a:pt x="176" y="0"/>
                  </a:lnTo>
                  <a:lnTo>
                    <a:pt x="190" y="0"/>
                  </a:lnTo>
                  <a:lnTo>
                    <a:pt x="204" y="0"/>
                  </a:lnTo>
                  <a:lnTo>
                    <a:pt x="217" y="0"/>
                  </a:lnTo>
                  <a:lnTo>
                    <a:pt x="231" y="0"/>
                  </a:lnTo>
                  <a:lnTo>
                    <a:pt x="244" y="0"/>
                  </a:lnTo>
                  <a:lnTo>
                    <a:pt x="258" y="0"/>
                  </a:lnTo>
                  <a:lnTo>
                    <a:pt x="271" y="0"/>
                  </a:lnTo>
                  <a:lnTo>
                    <a:pt x="290" y="0"/>
                  </a:lnTo>
                  <a:lnTo>
                    <a:pt x="303" y="0"/>
                  </a:lnTo>
                  <a:lnTo>
                    <a:pt x="321" y="0"/>
                  </a:lnTo>
                  <a:lnTo>
                    <a:pt x="339" y="0"/>
                  </a:lnTo>
                  <a:lnTo>
                    <a:pt x="353" y="0"/>
                  </a:lnTo>
                  <a:lnTo>
                    <a:pt x="371" y="0"/>
                  </a:lnTo>
                  <a:lnTo>
                    <a:pt x="394" y="0"/>
                  </a:lnTo>
                  <a:lnTo>
                    <a:pt x="407" y="0"/>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79" name="Group 78"/>
          <p:cNvGrpSpPr>
            <a:grpSpLocks/>
          </p:cNvGrpSpPr>
          <p:nvPr/>
        </p:nvGrpSpPr>
        <p:grpSpPr bwMode="auto">
          <a:xfrm>
            <a:off x="1123950" y="2889250"/>
            <a:ext cx="2851150" cy="1588"/>
            <a:chOff x="1123952" y="2887663"/>
            <a:chExt cx="2850377" cy="794"/>
          </a:xfrm>
        </p:grpSpPr>
        <p:sp>
          <p:nvSpPr>
            <p:cNvPr id="20767" name="Freeform 76"/>
            <p:cNvSpPr>
              <a:spLocks/>
            </p:cNvSpPr>
            <p:nvPr/>
          </p:nvSpPr>
          <p:spPr bwMode="auto">
            <a:xfrm>
              <a:off x="1123952" y="2887663"/>
              <a:ext cx="1120777" cy="0"/>
            </a:xfrm>
            <a:custGeom>
              <a:avLst/>
              <a:gdLst>
                <a:gd name="T0" fmla="*/ 2147483647 w 706"/>
                <a:gd name="T1" fmla="*/ 2147483647 w 706"/>
                <a:gd name="T2" fmla="*/ 2147483647 w 706"/>
                <a:gd name="T3" fmla="*/ 2147483647 w 706"/>
                <a:gd name="T4" fmla="*/ 2147483647 w 706"/>
                <a:gd name="T5" fmla="*/ 2147483647 w 706"/>
                <a:gd name="T6" fmla="*/ 2147483647 w 706"/>
                <a:gd name="T7" fmla="*/ 2147483647 w 706"/>
                <a:gd name="T8" fmla="*/ 2147483647 w 706"/>
                <a:gd name="T9" fmla="*/ 2147483647 w 706"/>
                <a:gd name="T10" fmla="*/ 2147483647 w 706"/>
                <a:gd name="T11" fmla="*/ 2147483647 w 706"/>
                <a:gd name="T12" fmla="*/ 2147483647 w 706"/>
                <a:gd name="T13" fmla="*/ 2147483647 w 706"/>
                <a:gd name="T14" fmla="*/ 2147483647 w 706"/>
                <a:gd name="T15" fmla="*/ 2147483647 w 706"/>
                <a:gd name="T16" fmla="*/ 2147483647 w 706"/>
                <a:gd name="T17" fmla="*/ 2147483647 w 706"/>
                <a:gd name="T18" fmla="*/ 2147483647 w 706"/>
                <a:gd name="T19" fmla="*/ 2147483647 w 706"/>
                <a:gd name="T20" fmla="*/ 2147483647 w 706"/>
                <a:gd name="T21" fmla="*/ 2147483647 w 706"/>
                <a:gd name="T22" fmla="*/ 2147483647 w 706"/>
                <a:gd name="T23" fmla="*/ 2147483647 w 706"/>
                <a:gd name="T24" fmla="*/ 2147483647 w 706"/>
                <a:gd name="T25" fmla="*/ 2147483647 w 706"/>
                <a:gd name="T26" fmla="*/ 2147483647 w 706"/>
                <a:gd name="T27" fmla="*/ 2147483647 w 706"/>
                <a:gd name="T28" fmla="*/ 2147483647 w 706"/>
                <a:gd name="T29" fmla="*/ 2147483647 w 706"/>
                <a:gd name="T30" fmla="*/ 2147483647 w 706"/>
                <a:gd name="T31" fmla="*/ 2147483647 w 706"/>
                <a:gd name="T32" fmla="*/ 2147483647 w 706"/>
                <a:gd name="T33" fmla="*/ 2147483647 w 706"/>
                <a:gd name="T34" fmla="*/ 2147483647 w 706"/>
                <a:gd name="T35" fmla="*/ 2147483647 w 706"/>
                <a:gd name="T36" fmla="*/ 2147483647 w 706"/>
                <a:gd name="T37" fmla="*/ 2147483647 w 706"/>
                <a:gd name="T38" fmla="*/ 2147483647 w 706"/>
                <a:gd name="T39" fmla="*/ 2147483647 w 706"/>
                <a:gd name="T40" fmla="*/ 2147483647 w 706"/>
                <a:gd name="T41" fmla="*/ 2147483647 w 7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706">
                  <a:moveTo>
                    <a:pt x="0" y="0"/>
                  </a:moveTo>
                  <a:lnTo>
                    <a:pt x="135" y="0"/>
                  </a:lnTo>
                  <a:lnTo>
                    <a:pt x="140" y="0"/>
                  </a:lnTo>
                  <a:lnTo>
                    <a:pt x="145" y="0"/>
                  </a:lnTo>
                  <a:lnTo>
                    <a:pt x="149" y="0"/>
                  </a:lnTo>
                  <a:lnTo>
                    <a:pt x="154" y="0"/>
                  </a:lnTo>
                  <a:lnTo>
                    <a:pt x="158" y="0"/>
                  </a:lnTo>
                  <a:lnTo>
                    <a:pt x="163" y="0"/>
                  </a:lnTo>
                  <a:lnTo>
                    <a:pt x="167" y="0"/>
                  </a:lnTo>
                  <a:lnTo>
                    <a:pt x="172" y="0"/>
                  </a:lnTo>
                  <a:lnTo>
                    <a:pt x="176" y="0"/>
                  </a:lnTo>
                  <a:lnTo>
                    <a:pt x="181" y="0"/>
                  </a:lnTo>
                  <a:lnTo>
                    <a:pt x="185" y="0"/>
                  </a:lnTo>
                  <a:lnTo>
                    <a:pt x="190" y="0"/>
                  </a:lnTo>
                  <a:lnTo>
                    <a:pt x="194" y="0"/>
                  </a:lnTo>
                  <a:lnTo>
                    <a:pt x="199" y="0"/>
                  </a:lnTo>
                  <a:lnTo>
                    <a:pt x="203" y="0"/>
                  </a:lnTo>
                  <a:lnTo>
                    <a:pt x="208" y="0"/>
                  </a:lnTo>
                  <a:lnTo>
                    <a:pt x="212" y="0"/>
                  </a:lnTo>
                  <a:lnTo>
                    <a:pt x="217" y="0"/>
                  </a:lnTo>
                  <a:lnTo>
                    <a:pt x="221" y="0"/>
                  </a:lnTo>
                  <a:lnTo>
                    <a:pt x="226" y="0"/>
                  </a:lnTo>
                  <a:lnTo>
                    <a:pt x="231" y="0"/>
                  </a:lnTo>
                  <a:lnTo>
                    <a:pt x="235" y="0"/>
                  </a:lnTo>
                  <a:lnTo>
                    <a:pt x="240" y="0"/>
                  </a:lnTo>
                  <a:lnTo>
                    <a:pt x="244" y="0"/>
                  </a:lnTo>
                  <a:lnTo>
                    <a:pt x="249" y="0"/>
                  </a:lnTo>
                  <a:lnTo>
                    <a:pt x="253" y="0"/>
                  </a:lnTo>
                  <a:lnTo>
                    <a:pt x="258" y="0"/>
                  </a:lnTo>
                  <a:lnTo>
                    <a:pt x="262" y="0"/>
                  </a:lnTo>
                  <a:lnTo>
                    <a:pt x="267" y="0"/>
                  </a:lnTo>
                  <a:lnTo>
                    <a:pt x="271" y="0"/>
                  </a:lnTo>
                  <a:lnTo>
                    <a:pt x="276" y="0"/>
                  </a:lnTo>
                  <a:lnTo>
                    <a:pt x="280" y="0"/>
                  </a:lnTo>
                  <a:lnTo>
                    <a:pt x="285" y="0"/>
                  </a:lnTo>
                  <a:lnTo>
                    <a:pt x="289" y="0"/>
                  </a:lnTo>
                  <a:lnTo>
                    <a:pt x="294" y="0"/>
                  </a:lnTo>
                  <a:lnTo>
                    <a:pt x="298" y="0"/>
                  </a:lnTo>
                  <a:lnTo>
                    <a:pt x="303" y="0"/>
                  </a:lnTo>
                  <a:lnTo>
                    <a:pt x="307" y="0"/>
                  </a:lnTo>
                  <a:lnTo>
                    <a:pt x="312" y="0"/>
                  </a:lnTo>
                  <a:lnTo>
                    <a:pt x="316" y="0"/>
                  </a:lnTo>
                  <a:lnTo>
                    <a:pt x="321" y="0"/>
                  </a:lnTo>
                  <a:lnTo>
                    <a:pt x="326" y="0"/>
                  </a:lnTo>
                  <a:lnTo>
                    <a:pt x="330" y="0"/>
                  </a:lnTo>
                  <a:lnTo>
                    <a:pt x="335" y="0"/>
                  </a:lnTo>
                  <a:lnTo>
                    <a:pt x="339" y="0"/>
                  </a:lnTo>
                  <a:lnTo>
                    <a:pt x="344" y="0"/>
                  </a:lnTo>
                  <a:lnTo>
                    <a:pt x="348" y="0"/>
                  </a:lnTo>
                  <a:lnTo>
                    <a:pt x="353" y="0"/>
                  </a:lnTo>
                  <a:lnTo>
                    <a:pt x="357" y="0"/>
                  </a:lnTo>
                  <a:lnTo>
                    <a:pt x="362" y="0"/>
                  </a:lnTo>
                  <a:lnTo>
                    <a:pt x="366" y="0"/>
                  </a:lnTo>
                  <a:lnTo>
                    <a:pt x="371" y="0"/>
                  </a:lnTo>
                  <a:lnTo>
                    <a:pt x="375" y="0"/>
                  </a:lnTo>
                  <a:lnTo>
                    <a:pt x="380" y="0"/>
                  </a:lnTo>
                  <a:lnTo>
                    <a:pt x="384" y="0"/>
                  </a:lnTo>
                  <a:lnTo>
                    <a:pt x="389" y="0"/>
                  </a:lnTo>
                  <a:lnTo>
                    <a:pt x="393" y="0"/>
                  </a:lnTo>
                  <a:lnTo>
                    <a:pt x="398" y="0"/>
                  </a:lnTo>
                  <a:lnTo>
                    <a:pt x="402" y="0"/>
                  </a:lnTo>
                  <a:lnTo>
                    <a:pt x="407" y="0"/>
                  </a:lnTo>
                  <a:lnTo>
                    <a:pt x="412" y="0"/>
                  </a:lnTo>
                  <a:lnTo>
                    <a:pt x="416" y="0"/>
                  </a:lnTo>
                  <a:lnTo>
                    <a:pt x="421" y="0"/>
                  </a:lnTo>
                  <a:lnTo>
                    <a:pt x="425" y="0"/>
                  </a:lnTo>
                  <a:lnTo>
                    <a:pt x="430" y="0"/>
                  </a:lnTo>
                  <a:lnTo>
                    <a:pt x="434" y="0"/>
                  </a:lnTo>
                  <a:lnTo>
                    <a:pt x="439" y="0"/>
                  </a:lnTo>
                  <a:lnTo>
                    <a:pt x="443" y="0"/>
                  </a:lnTo>
                  <a:lnTo>
                    <a:pt x="448" y="0"/>
                  </a:lnTo>
                  <a:lnTo>
                    <a:pt x="452" y="0"/>
                  </a:lnTo>
                  <a:lnTo>
                    <a:pt x="457" y="0"/>
                  </a:lnTo>
                  <a:lnTo>
                    <a:pt x="461" y="0"/>
                  </a:lnTo>
                  <a:lnTo>
                    <a:pt x="466" y="0"/>
                  </a:lnTo>
                  <a:lnTo>
                    <a:pt x="470" y="0"/>
                  </a:lnTo>
                  <a:lnTo>
                    <a:pt x="475" y="0"/>
                  </a:lnTo>
                  <a:lnTo>
                    <a:pt x="479" y="0"/>
                  </a:lnTo>
                  <a:lnTo>
                    <a:pt x="484" y="0"/>
                  </a:lnTo>
                  <a:lnTo>
                    <a:pt x="488" y="0"/>
                  </a:lnTo>
                  <a:lnTo>
                    <a:pt x="493" y="0"/>
                  </a:lnTo>
                  <a:lnTo>
                    <a:pt x="497" y="0"/>
                  </a:lnTo>
                  <a:lnTo>
                    <a:pt x="502" y="0"/>
                  </a:lnTo>
                  <a:lnTo>
                    <a:pt x="507" y="0"/>
                  </a:lnTo>
                  <a:lnTo>
                    <a:pt x="511" y="0"/>
                  </a:lnTo>
                  <a:lnTo>
                    <a:pt x="516" y="0"/>
                  </a:lnTo>
                  <a:lnTo>
                    <a:pt x="520" y="0"/>
                  </a:lnTo>
                  <a:lnTo>
                    <a:pt x="525" y="0"/>
                  </a:lnTo>
                  <a:lnTo>
                    <a:pt x="529" y="0"/>
                  </a:lnTo>
                  <a:lnTo>
                    <a:pt x="534" y="0"/>
                  </a:lnTo>
                  <a:lnTo>
                    <a:pt x="538" y="0"/>
                  </a:lnTo>
                  <a:lnTo>
                    <a:pt x="543" y="0"/>
                  </a:lnTo>
                  <a:lnTo>
                    <a:pt x="547" y="0"/>
                  </a:lnTo>
                  <a:lnTo>
                    <a:pt x="552" y="0"/>
                  </a:lnTo>
                  <a:lnTo>
                    <a:pt x="556" y="0"/>
                  </a:lnTo>
                  <a:lnTo>
                    <a:pt x="561" y="0"/>
                  </a:lnTo>
                  <a:lnTo>
                    <a:pt x="565" y="0"/>
                  </a:lnTo>
                  <a:lnTo>
                    <a:pt x="570" y="0"/>
                  </a:lnTo>
                  <a:lnTo>
                    <a:pt x="574" y="0"/>
                  </a:lnTo>
                  <a:lnTo>
                    <a:pt x="579" y="0"/>
                  </a:lnTo>
                  <a:lnTo>
                    <a:pt x="583" y="0"/>
                  </a:lnTo>
                  <a:lnTo>
                    <a:pt x="588" y="0"/>
                  </a:lnTo>
                  <a:lnTo>
                    <a:pt x="593" y="0"/>
                  </a:lnTo>
                  <a:lnTo>
                    <a:pt x="597" y="0"/>
                  </a:lnTo>
                  <a:lnTo>
                    <a:pt x="602" y="0"/>
                  </a:lnTo>
                  <a:lnTo>
                    <a:pt x="606" y="0"/>
                  </a:lnTo>
                  <a:lnTo>
                    <a:pt x="611" y="0"/>
                  </a:lnTo>
                  <a:lnTo>
                    <a:pt x="615" y="0"/>
                  </a:lnTo>
                  <a:lnTo>
                    <a:pt x="620" y="0"/>
                  </a:lnTo>
                  <a:lnTo>
                    <a:pt x="624" y="0"/>
                  </a:lnTo>
                  <a:lnTo>
                    <a:pt x="629" y="0"/>
                  </a:lnTo>
                  <a:lnTo>
                    <a:pt x="633" y="0"/>
                  </a:lnTo>
                  <a:lnTo>
                    <a:pt x="638" y="0"/>
                  </a:lnTo>
                  <a:lnTo>
                    <a:pt x="642" y="0"/>
                  </a:lnTo>
                  <a:lnTo>
                    <a:pt x="647" y="0"/>
                  </a:lnTo>
                  <a:lnTo>
                    <a:pt x="651" y="0"/>
                  </a:lnTo>
                  <a:lnTo>
                    <a:pt x="656" y="0"/>
                  </a:lnTo>
                  <a:lnTo>
                    <a:pt x="660" y="0"/>
                  </a:lnTo>
                  <a:lnTo>
                    <a:pt x="665" y="0"/>
                  </a:lnTo>
                  <a:lnTo>
                    <a:pt x="669" y="0"/>
                  </a:lnTo>
                  <a:lnTo>
                    <a:pt x="674" y="0"/>
                  </a:lnTo>
                  <a:lnTo>
                    <a:pt x="678" y="0"/>
                  </a:lnTo>
                  <a:lnTo>
                    <a:pt x="683" y="0"/>
                  </a:lnTo>
                  <a:lnTo>
                    <a:pt x="688" y="0"/>
                  </a:lnTo>
                  <a:lnTo>
                    <a:pt x="692" y="0"/>
                  </a:lnTo>
                  <a:lnTo>
                    <a:pt x="697" y="0"/>
                  </a:lnTo>
                  <a:lnTo>
                    <a:pt x="701" y="0"/>
                  </a:lnTo>
                  <a:lnTo>
                    <a:pt x="706" y="0"/>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68" name="Freeform 77"/>
            <p:cNvSpPr>
              <a:spLocks/>
            </p:cNvSpPr>
            <p:nvPr/>
          </p:nvSpPr>
          <p:spPr bwMode="auto">
            <a:xfrm>
              <a:off x="2242007" y="2887663"/>
              <a:ext cx="1225296" cy="0"/>
            </a:xfrm>
            <a:custGeom>
              <a:avLst/>
              <a:gdLst>
                <a:gd name="T0" fmla="*/ 2147483647 w 764"/>
                <a:gd name="T1" fmla="*/ 2147483647 w 764"/>
                <a:gd name="T2" fmla="*/ 2147483647 w 764"/>
                <a:gd name="T3" fmla="*/ 2147483647 w 764"/>
                <a:gd name="T4" fmla="*/ 2147483647 w 764"/>
                <a:gd name="T5" fmla="*/ 2147483647 w 764"/>
                <a:gd name="T6" fmla="*/ 2147483647 w 764"/>
                <a:gd name="T7" fmla="*/ 2147483647 w 764"/>
                <a:gd name="T8" fmla="*/ 2147483647 w 764"/>
                <a:gd name="T9" fmla="*/ 2147483647 w 764"/>
                <a:gd name="T10" fmla="*/ 2147483647 w 764"/>
                <a:gd name="T11" fmla="*/ 2147483647 w 764"/>
                <a:gd name="T12" fmla="*/ 2147483647 w 764"/>
                <a:gd name="T13" fmla="*/ 2147483647 w 764"/>
                <a:gd name="T14" fmla="*/ 2147483647 w 764"/>
                <a:gd name="T15" fmla="*/ 2147483647 w 764"/>
                <a:gd name="T16" fmla="*/ 2147483647 w 764"/>
                <a:gd name="T17" fmla="*/ 2147483647 w 764"/>
                <a:gd name="T18" fmla="*/ 2147483647 w 764"/>
                <a:gd name="T19" fmla="*/ 2147483647 w 764"/>
                <a:gd name="T20" fmla="*/ 2147483647 w 764"/>
                <a:gd name="T21" fmla="*/ 2147483647 w 764"/>
                <a:gd name="T22" fmla="*/ 2147483647 w 764"/>
                <a:gd name="T23" fmla="*/ 2147483647 w 764"/>
                <a:gd name="T24" fmla="*/ 2147483647 w 764"/>
                <a:gd name="T25" fmla="*/ 2147483647 w 764"/>
                <a:gd name="T26" fmla="*/ 2147483647 w 764"/>
                <a:gd name="T27" fmla="*/ 2147483647 w 764"/>
                <a:gd name="T28" fmla="*/ 2147483647 w 764"/>
                <a:gd name="T29" fmla="*/ 2147483647 w 764"/>
                <a:gd name="T30" fmla="*/ 2147483647 w 764"/>
                <a:gd name="T31" fmla="*/ 2147483647 w 764"/>
                <a:gd name="T32" fmla="*/ 2147483647 w 764"/>
                <a:gd name="T33" fmla="*/ 2147483647 w 764"/>
                <a:gd name="T34" fmla="*/ 2147483647 w 764"/>
                <a:gd name="T35" fmla="*/ 2147483647 w 764"/>
                <a:gd name="T36" fmla="*/ 2147483647 w 764"/>
                <a:gd name="T37" fmla="*/ 2147483647 w 764"/>
                <a:gd name="T38" fmla="*/ 2147483647 w 764"/>
                <a:gd name="T39" fmla="*/ 2147483647 w 764"/>
                <a:gd name="T40" fmla="*/ 2147483647 w 764"/>
                <a:gd name="T41" fmla="*/ 2147483647 w 76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764">
                  <a:moveTo>
                    <a:pt x="0" y="0"/>
                  </a:moveTo>
                  <a:lnTo>
                    <a:pt x="4" y="0"/>
                  </a:lnTo>
                  <a:lnTo>
                    <a:pt x="9" y="0"/>
                  </a:lnTo>
                  <a:lnTo>
                    <a:pt x="13" y="0"/>
                  </a:lnTo>
                  <a:lnTo>
                    <a:pt x="18" y="0"/>
                  </a:lnTo>
                  <a:lnTo>
                    <a:pt x="22" y="0"/>
                  </a:lnTo>
                  <a:lnTo>
                    <a:pt x="27" y="0"/>
                  </a:lnTo>
                  <a:lnTo>
                    <a:pt x="31" y="0"/>
                  </a:lnTo>
                  <a:lnTo>
                    <a:pt x="36" y="0"/>
                  </a:lnTo>
                  <a:lnTo>
                    <a:pt x="40" y="0"/>
                  </a:lnTo>
                  <a:lnTo>
                    <a:pt x="45" y="0"/>
                  </a:lnTo>
                  <a:lnTo>
                    <a:pt x="49" y="0"/>
                  </a:lnTo>
                  <a:lnTo>
                    <a:pt x="54" y="0"/>
                  </a:lnTo>
                  <a:lnTo>
                    <a:pt x="58" y="0"/>
                  </a:lnTo>
                  <a:lnTo>
                    <a:pt x="63" y="0"/>
                  </a:lnTo>
                  <a:lnTo>
                    <a:pt x="68" y="0"/>
                  </a:lnTo>
                  <a:lnTo>
                    <a:pt x="72" y="0"/>
                  </a:lnTo>
                  <a:lnTo>
                    <a:pt x="77" y="0"/>
                  </a:lnTo>
                  <a:lnTo>
                    <a:pt x="81" y="0"/>
                  </a:lnTo>
                  <a:lnTo>
                    <a:pt x="86" y="0"/>
                  </a:lnTo>
                  <a:lnTo>
                    <a:pt x="90" y="0"/>
                  </a:lnTo>
                  <a:lnTo>
                    <a:pt x="95" y="0"/>
                  </a:lnTo>
                  <a:lnTo>
                    <a:pt x="99" y="0"/>
                  </a:lnTo>
                  <a:lnTo>
                    <a:pt x="104" y="0"/>
                  </a:lnTo>
                  <a:lnTo>
                    <a:pt x="108" y="0"/>
                  </a:lnTo>
                  <a:lnTo>
                    <a:pt x="113" y="0"/>
                  </a:lnTo>
                  <a:lnTo>
                    <a:pt x="117" y="0"/>
                  </a:lnTo>
                  <a:lnTo>
                    <a:pt x="122" y="0"/>
                  </a:lnTo>
                  <a:lnTo>
                    <a:pt x="126" y="0"/>
                  </a:lnTo>
                  <a:lnTo>
                    <a:pt x="131" y="0"/>
                  </a:lnTo>
                  <a:lnTo>
                    <a:pt x="135" y="0"/>
                  </a:lnTo>
                  <a:lnTo>
                    <a:pt x="140" y="0"/>
                  </a:lnTo>
                  <a:lnTo>
                    <a:pt x="144" y="0"/>
                  </a:lnTo>
                  <a:lnTo>
                    <a:pt x="149" y="0"/>
                  </a:lnTo>
                  <a:lnTo>
                    <a:pt x="153" y="0"/>
                  </a:lnTo>
                  <a:lnTo>
                    <a:pt x="158" y="0"/>
                  </a:lnTo>
                  <a:lnTo>
                    <a:pt x="163" y="0"/>
                  </a:lnTo>
                  <a:lnTo>
                    <a:pt x="167" y="0"/>
                  </a:lnTo>
                  <a:lnTo>
                    <a:pt x="172" y="0"/>
                  </a:lnTo>
                  <a:lnTo>
                    <a:pt x="176" y="0"/>
                  </a:lnTo>
                  <a:lnTo>
                    <a:pt x="181" y="0"/>
                  </a:lnTo>
                  <a:lnTo>
                    <a:pt x="185" y="0"/>
                  </a:lnTo>
                  <a:lnTo>
                    <a:pt x="190" y="0"/>
                  </a:lnTo>
                  <a:lnTo>
                    <a:pt x="194" y="0"/>
                  </a:lnTo>
                  <a:lnTo>
                    <a:pt x="199" y="0"/>
                  </a:lnTo>
                  <a:lnTo>
                    <a:pt x="203" y="0"/>
                  </a:lnTo>
                  <a:lnTo>
                    <a:pt x="208" y="0"/>
                  </a:lnTo>
                  <a:lnTo>
                    <a:pt x="212" y="0"/>
                  </a:lnTo>
                  <a:lnTo>
                    <a:pt x="217" y="0"/>
                  </a:lnTo>
                  <a:lnTo>
                    <a:pt x="221" y="0"/>
                  </a:lnTo>
                  <a:lnTo>
                    <a:pt x="226" y="0"/>
                  </a:lnTo>
                  <a:lnTo>
                    <a:pt x="230" y="0"/>
                  </a:lnTo>
                  <a:lnTo>
                    <a:pt x="235" y="0"/>
                  </a:lnTo>
                  <a:lnTo>
                    <a:pt x="239" y="0"/>
                  </a:lnTo>
                  <a:lnTo>
                    <a:pt x="244" y="0"/>
                  </a:lnTo>
                  <a:lnTo>
                    <a:pt x="249" y="0"/>
                  </a:lnTo>
                  <a:lnTo>
                    <a:pt x="253" y="0"/>
                  </a:lnTo>
                  <a:lnTo>
                    <a:pt x="258" y="0"/>
                  </a:lnTo>
                  <a:lnTo>
                    <a:pt x="262" y="0"/>
                  </a:lnTo>
                  <a:lnTo>
                    <a:pt x="267" y="0"/>
                  </a:lnTo>
                  <a:lnTo>
                    <a:pt x="271" y="0"/>
                  </a:lnTo>
                  <a:lnTo>
                    <a:pt x="276" y="0"/>
                  </a:lnTo>
                  <a:lnTo>
                    <a:pt x="280" y="0"/>
                  </a:lnTo>
                  <a:lnTo>
                    <a:pt x="285" y="0"/>
                  </a:lnTo>
                  <a:lnTo>
                    <a:pt x="289" y="0"/>
                  </a:lnTo>
                  <a:lnTo>
                    <a:pt x="294" y="0"/>
                  </a:lnTo>
                  <a:lnTo>
                    <a:pt x="298" y="0"/>
                  </a:lnTo>
                  <a:lnTo>
                    <a:pt x="303" y="0"/>
                  </a:lnTo>
                  <a:lnTo>
                    <a:pt x="307" y="0"/>
                  </a:lnTo>
                  <a:lnTo>
                    <a:pt x="312" y="0"/>
                  </a:lnTo>
                  <a:lnTo>
                    <a:pt x="321" y="0"/>
                  </a:lnTo>
                  <a:lnTo>
                    <a:pt x="325" y="0"/>
                  </a:lnTo>
                  <a:lnTo>
                    <a:pt x="330" y="0"/>
                  </a:lnTo>
                  <a:lnTo>
                    <a:pt x="334" y="0"/>
                  </a:lnTo>
                  <a:lnTo>
                    <a:pt x="339" y="0"/>
                  </a:lnTo>
                  <a:lnTo>
                    <a:pt x="344" y="0"/>
                  </a:lnTo>
                  <a:lnTo>
                    <a:pt x="353" y="0"/>
                  </a:lnTo>
                  <a:lnTo>
                    <a:pt x="357" y="0"/>
                  </a:lnTo>
                  <a:lnTo>
                    <a:pt x="362" y="0"/>
                  </a:lnTo>
                  <a:lnTo>
                    <a:pt x="366" y="0"/>
                  </a:lnTo>
                  <a:lnTo>
                    <a:pt x="371" y="0"/>
                  </a:lnTo>
                  <a:lnTo>
                    <a:pt x="380" y="0"/>
                  </a:lnTo>
                  <a:lnTo>
                    <a:pt x="384" y="0"/>
                  </a:lnTo>
                  <a:lnTo>
                    <a:pt x="389" y="0"/>
                  </a:lnTo>
                  <a:lnTo>
                    <a:pt x="398" y="0"/>
                  </a:lnTo>
                  <a:lnTo>
                    <a:pt x="402" y="0"/>
                  </a:lnTo>
                  <a:lnTo>
                    <a:pt x="407" y="0"/>
                  </a:lnTo>
                  <a:lnTo>
                    <a:pt x="416" y="0"/>
                  </a:lnTo>
                  <a:lnTo>
                    <a:pt x="420" y="0"/>
                  </a:lnTo>
                  <a:lnTo>
                    <a:pt x="425" y="0"/>
                  </a:lnTo>
                  <a:lnTo>
                    <a:pt x="434" y="0"/>
                  </a:lnTo>
                  <a:lnTo>
                    <a:pt x="439" y="0"/>
                  </a:lnTo>
                  <a:lnTo>
                    <a:pt x="448" y="0"/>
                  </a:lnTo>
                  <a:lnTo>
                    <a:pt x="452" y="0"/>
                  </a:lnTo>
                  <a:lnTo>
                    <a:pt x="461" y="0"/>
                  </a:lnTo>
                  <a:lnTo>
                    <a:pt x="466" y="0"/>
                  </a:lnTo>
                  <a:lnTo>
                    <a:pt x="475" y="0"/>
                  </a:lnTo>
                  <a:lnTo>
                    <a:pt x="479" y="0"/>
                  </a:lnTo>
                  <a:lnTo>
                    <a:pt x="488" y="0"/>
                  </a:lnTo>
                  <a:lnTo>
                    <a:pt x="497" y="0"/>
                  </a:lnTo>
                  <a:lnTo>
                    <a:pt x="502" y="0"/>
                  </a:lnTo>
                  <a:lnTo>
                    <a:pt x="511" y="0"/>
                  </a:lnTo>
                  <a:lnTo>
                    <a:pt x="520" y="0"/>
                  </a:lnTo>
                  <a:lnTo>
                    <a:pt x="525" y="0"/>
                  </a:lnTo>
                  <a:lnTo>
                    <a:pt x="534" y="0"/>
                  </a:lnTo>
                  <a:lnTo>
                    <a:pt x="543" y="0"/>
                  </a:lnTo>
                  <a:lnTo>
                    <a:pt x="552" y="0"/>
                  </a:lnTo>
                  <a:lnTo>
                    <a:pt x="556" y="0"/>
                  </a:lnTo>
                  <a:lnTo>
                    <a:pt x="565" y="0"/>
                  </a:lnTo>
                  <a:lnTo>
                    <a:pt x="574" y="0"/>
                  </a:lnTo>
                  <a:lnTo>
                    <a:pt x="583" y="0"/>
                  </a:lnTo>
                  <a:lnTo>
                    <a:pt x="592" y="0"/>
                  </a:lnTo>
                  <a:lnTo>
                    <a:pt x="601" y="0"/>
                  </a:lnTo>
                  <a:lnTo>
                    <a:pt x="611" y="0"/>
                  </a:lnTo>
                  <a:lnTo>
                    <a:pt x="620" y="0"/>
                  </a:lnTo>
                  <a:lnTo>
                    <a:pt x="629" y="0"/>
                  </a:lnTo>
                  <a:lnTo>
                    <a:pt x="642" y="0"/>
                  </a:lnTo>
                  <a:lnTo>
                    <a:pt x="651" y="0"/>
                  </a:lnTo>
                  <a:lnTo>
                    <a:pt x="660" y="0"/>
                  </a:lnTo>
                  <a:lnTo>
                    <a:pt x="669" y="0"/>
                  </a:lnTo>
                  <a:lnTo>
                    <a:pt x="683" y="0"/>
                  </a:lnTo>
                  <a:lnTo>
                    <a:pt x="692" y="0"/>
                  </a:lnTo>
                  <a:lnTo>
                    <a:pt x="701" y="0"/>
                  </a:lnTo>
                  <a:lnTo>
                    <a:pt x="715" y="0"/>
                  </a:lnTo>
                  <a:lnTo>
                    <a:pt x="728" y="0"/>
                  </a:lnTo>
                  <a:lnTo>
                    <a:pt x="737" y="0"/>
                  </a:lnTo>
                  <a:lnTo>
                    <a:pt x="751" y="0"/>
                  </a:lnTo>
                  <a:lnTo>
                    <a:pt x="764" y="0"/>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69" name="Freeform 78"/>
            <p:cNvSpPr>
              <a:spLocks/>
            </p:cNvSpPr>
            <p:nvPr/>
          </p:nvSpPr>
          <p:spPr bwMode="auto">
            <a:xfrm>
              <a:off x="3443977" y="2888457"/>
              <a:ext cx="530352" cy="0"/>
            </a:xfrm>
            <a:custGeom>
              <a:avLst/>
              <a:gdLst>
                <a:gd name="T0" fmla="*/ 0 w 326"/>
                <a:gd name="T1" fmla="*/ 2147483647 w 326"/>
                <a:gd name="T2" fmla="*/ 2147483647 w 326"/>
                <a:gd name="T3" fmla="*/ 2147483647 w 326"/>
                <a:gd name="T4" fmla="*/ 2147483647 w 326"/>
                <a:gd name="T5" fmla="*/ 2147483647 w 326"/>
                <a:gd name="T6" fmla="*/ 2147483647 w 326"/>
                <a:gd name="T7" fmla="*/ 2147483647 w 326"/>
                <a:gd name="T8" fmla="*/ 2147483647 w 326"/>
                <a:gd name="T9" fmla="*/ 2147483647 w 326"/>
                <a:gd name="T10" fmla="*/ 2147483647 w 326"/>
                <a:gd name="T11" fmla="*/ 2147483647 w 326"/>
                <a:gd name="T12" fmla="*/ 2147483647 w 326"/>
                <a:gd name="T13" fmla="*/ 2147483647 w 326"/>
                <a:gd name="T14" fmla="*/ 2147483647 w 326"/>
                <a:gd name="T15" fmla="*/ 2147483647 w 326"/>
                <a:gd name="T16" fmla="*/ 2147483647 w 326"/>
                <a:gd name="T17" fmla="*/ 2147483647 w 326"/>
                <a:gd name="T18" fmla="*/ 2147483647 w 326"/>
                <a:gd name="T19" fmla="*/ 2147483647 w 326"/>
                <a:gd name="T20" fmla="*/ 2147483647 w 32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1">
                  <a:pos x="T0" y="0"/>
                </a:cxn>
                <a:cxn ang="T22">
                  <a:pos x="T1" y="0"/>
                </a:cxn>
                <a:cxn ang="T23">
                  <a:pos x="T2" y="0"/>
                </a:cxn>
                <a:cxn ang="T24">
                  <a:pos x="T3" y="0"/>
                </a:cxn>
                <a:cxn ang="T25">
                  <a:pos x="T4" y="0"/>
                </a:cxn>
                <a:cxn ang="T26">
                  <a:pos x="T5" y="0"/>
                </a:cxn>
                <a:cxn ang="T27">
                  <a:pos x="T6" y="0"/>
                </a:cxn>
                <a:cxn ang="T28">
                  <a:pos x="T7" y="0"/>
                </a:cxn>
                <a:cxn ang="T29">
                  <a:pos x="T8" y="0"/>
                </a:cxn>
                <a:cxn ang="T30">
                  <a:pos x="T9" y="0"/>
                </a:cxn>
                <a:cxn ang="T31">
                  <a:pos x="T10" y="0"/>
                </a:cxn>
                <a:cxn ang="T32">
                  <a:pos x="T11" y="0"/>
                </a:cxn>
                <a:cxn ang="T33">
                  <a:pos x="T12" y="0"/>
                </a:cxn>
                <a:cxn ang="T34">
                  <a:pos x="T13" y="0"/>
                </a:cxn>
                <a:cxn ang="T35">
                  <a:pos x="T14" y="0"/>
                </a:cxn>
                <a:cxn ang="T36">
                  <a:pos x="T15" y="0"/>
                </a:cxn>
                <a:cxn ang="T37">
                  <a:pos x="T16" y="0"/>
                </a:cxn>
                <a:cxn ang="T38">
                  <a:pos x="T17" y="0"/>
                </a:cxn>
                <a:cxn ang="T39">
                  <a:pos x="T18" y="0"/>
                </a:cxn>
                <a:cxn ang="T40">
                  <a:pos x="T19" y="0"/>
                </a:cxn>
                <a:cxn ang="T41">
                  <a:pos x="T20" y="0"/>
                </a:cxn>
              </a:cxnLst>
              <a:rect l="0" t="0" r="r" b="b"/>
              <a:pathLst>
                <a:path w="326">
                  <a:moveTo>
                    <a:pt x="0" y="0"/>
                  </a:moveTo>
                  <a:lnTo>
                    <a:pt x="9" y="0"/>
                  </a:lnTo>
                  <a:lnTo>
                    <a:pt x="23" y="0"/>
                  </a:lnTo>
                  <a:lnTo>
                    <a:pt x="37" y="0"/>
                  </a:lnTo>
                  <a:lnTo>
                    <a:pt x="50" y="0"/>
                  </a:lnTo>
                  <a:lnTo>
                    <a:pt x="68" y="0"/>
                  </a:lnTo>
                  <a:lnTo>
                    <a:pt x="82" y="0"/>
                  </a:lnTo>
                  <a:lnTo>
                    <a:pt x="95" y="0"/>
                  </a:lnTo>
                  <a:lnTo>
                    <a:pt x="109" y="0"/>
                  </a:lnTo>
                  <a:lnTo>
                    <a:pt x="127" y="0"/>
                  </a:lnTo>
                  <a:lnTo>
                    <a:pt x="141" y="0"/>
                  </a:lnTo>
                  <a:lnTo>
                    <a:pt x="159" y="0"/>
                  </a:lnTo>
                  <a:lnTo>
                    <a:pt x="177" y="0"/>
                  </a:lnTo>
                  <a:lnTo>
                    <a:pt x="195" y="0"/>
                  </a:lnTo>
                  <a:lnTo>
                    <a:pt x="213" y="0"/>
                  </a:lnTo>
                  <a:lnTo>
                    <a:pt x="227" y="0"/>
                  </a:lnTo>
                  <a:lnTo>
                    <a:pt x="249" y="0"/>
                  </a:lnTo>
                  <a:lnTo>
                    <a:pt x="272" y="0"/>
                  </a:lnTo>
                  <a:lnTo>
                    <a:pt x="294" y="0"/>
                  </a:lnTo>
                  <a:lnTo>
                    <a:pt x="317" y="0"/>
                  </a:lnTo>
                  <a:lnTo>
                    <a:pt x="326" y="0"/>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0503" name="Group 82"/>
          <p:cNvGrpSpPr>
            <a:grpSpLocks/>
          </p:cNvGrpSpPr>
          <p:nvPr/>
        </p:nvGrpSpPr>
        <p:grpSpPr bwMode="auto">
          <a:xfrm>
            <a:off x="387350" y="490538"/>
            <a:ext cx="703263" cy="2574925"/>
            <a:chOff x="387350" y="490085"/>
            <a:chExt cx="702547" cy="2575989"/>
          </a:xfrm>
        </p:grpSpPr>
        <p:sp>
          <p:nvSpPr>
            <p:cNvPr id="20762" name="Rectangle 37"/>
            <p:cNvSpPr>
              <a:spLocks noChangeArrowheads="1"/>
            </p:cNvSpPr>
            <p:nvPr/>
          </p:nvSpPr>
          <p:spPr bwMode="auto">
            <a:xfrm>
              <a:off x="671513" y="2768147"/>
              <a:ext cx="41838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7.500</a:t>
              </a:r>
              <a:endParaRPr lang="en-US" sz="1600">
                <a:cs typeface="Arial" charset="0"/>
              </a:endParaRPr>
            </a:p>
          </p:txBody>
        </p:sp>
        <p:sp>
          <p:nvSpPr>
            <p:cNvPr id="20763" name="Rectangle 40"/>
            <p:cNvSpPr>
              <a:spLocks noChangeArrowheads="1"/>
            </p:cNvSpPr>
            <p:nvPr/>
          </p:nvSpPr>
          <p:spPr bwMode="auto">
            <a:xfrm>
              <a:off x="671513" y="2006147"/>
              <a:ext cx="41838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7.505</a:t>
              </a:r>
              <a:endParaRPr lang="en-US" sz="1600">
                <a:cs typeface="Arial" charset="0"/>
              </a:endParaRPr>
            </a:p>
          </p:txBody>
        </p:sp>
        <p:sp>
          <p:nvSpPr>
            <p:cNvPr id="20764" name="Rectangle 43"/>
            <p:cNvSpPr>
              <a:spLocks noChangeArrowheads="1"/>
            </p:cNvSpPr>
            <p:nvPr/>
          </p:nvSpPr>
          <p:spPr bwMode="auto">
            <a:xfrm>
              <a:off x="671513" y="1252085"/>
              <a:ext cx="41838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7.510</a:t>
              </a:r>
              <a:endParaRPr lang="en-US" sz="1600">
                <a:cs typeface="Arial" charset="0"/>
              </a:endParaRPr>
            </a:p>
          </p:txBody>
        </p:sp>
        <p:sp>
          <p:nvSpPr>
            <p:cNvPr id="20765" name="Rectangle 46"/>
            <p:cNvSpPr>
              <a:spLocks noChangeArrowheads="1"/>
            </p:cNvSpPr>
            <p:nvPr/>
          </p:nvSpPr>
          <p:spPr bwMode="auto">
            <a:xfrm>
              <a:off x="671513" y="490085"/>
              <a:ext cx="41838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cs typeface="Arial" charset="0"/>
                </a:rPr>
                <a:t>7.515</a:t>
              </a:r>
              <a:endParaRPr lang="en-US" sz="1600" dirty="0">
                <a:cs typeface="Arial" charset="0"/>
              </a:endParaRPr>
            </a:p>
          </p:txBody>
        </p:sp>
        <p:sp>
          <p:nvSpPr>
            <p:cNvPr id="20766" name="Rectangle 59"/>
            <p:cNvSpPr>
              <a:spLocks noChangeArrowheads="1"/>
            </p:cNvSpPr>
            <p:nvPr/>
          </p:nvSpPr>
          <p:spPr bwMode="auto">
            <a:xfrm>
              <a:off x="387350" y="1634161"/>
              <a:ext cx="290116" cy="24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err="1">
                  <a:solidFill>
                    <a:srgbClr val="000000"/>
                  </a:solidFill>
                </a:rPr>
                <a:t>pH</a:t>
              </a:r>
              <a:r>
                <a:rPr lang="en-US" sz="1600" baseline="-25000" dirty="0" err="1">
                  <a:solidFill>
                    <a:srgbClr val="000000"/>
                  </a:solidFill>
                </a:rPr>
                <a:t>S</a:t>
              </a:r>
              <a:endParaRPr lang="en-US" sz="1600" baseline="-25000" dirty="0"/>
            </a:p>
          </p:txBody>
        </p:sp>
      </p:grpSp>
      <p:grpSp>
        <p:nvGrpSpPr>
          <p:cNvPr id="20504" name="Group 88"/>
          <p:cNvGrpSpPr>
            <a:grpSpLocks/>
          </p:cNvGrpSpPr>
          <p:nvPr/>
        </p:nvGrpSpPr>
        <p:grpSpPr bwMode="auto">
          <a:xfrm>
            <a:off x="2640013" y="660400"/>
            <a:ext cx="1292225" cy="1679575"/>
            <a:chOff x="2640017" y="660400"/>
            <a:chExt cx="1292228" cy="1679576"/>
          </a:xfrm>
        </p:grpSpPr>
        <p:sp>
          <p:nvSpPr>
            <p:cNvPr id="20758" name="Line 87"/>
            <p:cNvSpPr>
              <a:spLocks noChangeShapeType="1"/>
            </p:cNvSpPr>
            <p:nvPr/>
          </p:nvSpPr>
          <p:spPr bwMode="auto">
            <a:xfrm>
              <a:off x="2640017" y="663043"/>
              <a:ext cx="1292228"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59" name="Line 88"/>
            <p:cNvSpPr>
              <a:spLocks noChangeShapeType="1"/>
            </p:cNvSpPr>
            <p:nvPr/>
          </p:nvSpPr>
          <p:spPr bwMode="auto">
            <a:xfrm>
              <a:off x="2640017" y="2339976"/>
              <a:ext cx="1292228"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60" name="Line 89"/>
            <p:cNvSpPr>
              <a:spLocks noChangeShapeType="1"/>
            </p:cNvSpPr>
            <p:nvPr/>
          </p:nvSpPr>
          <p:spPr bwMode="auto">
            <a:xfrm flipV="1">
              <a:off x="3931722" y="660400"/>
              <a:ext cx="0" cy="167481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61" name="Line 90"/>
            <p:cNvSpPr>
              <a:spLocks noChangeShapeType="1"/>
            </p:cNvSpPr>
            <p:nvPr/>
          </p:nvSpPr>
          <p:spPr bwMode="auto">
            <a:xfrm flipV="1">
              <a:off x="2640540" y="663043"/>
              <a:ext cx="0" cy="167481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4" name="Group 93"/>
          <p:cNvGrpSpPr>
            <a:grpSpLocks/>
          </p:cNvGrpSpPr>
          <p:nvPr/>
        </p:nvGrpSpPr>
        <p:grpSpPr bwMode="auto">
          <a:xfrm>
            <a:off x="2697163" y="688975"/>
            <a:ext cx="1277937" cy="266700"/>
            <a:chOff x="2697167" y="688975"/>
            <a:chExt cx="1277941" cy="266700"/>
          </a:xfrm>
        </p:grpSpPr>
        <p:sp>
          <p:nvSpPr>
            <p:cNvPr id="20754" name="Rectangle 91"/>
            <p:cNvSpPr>
              <a:spLocks noChangeArrowheads="1"/>
            </p:cNvSpPr>
            <p:nvPr/>
          </p:nvSpPr>
          <p:spPr bwMode="auto">
            <a:xfrm>
              <a:off x="3013081" y="711200"/>
              <a:ext cx="73342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150 </a:t>
              </a:r>
              <a:endParaRPr lang="en-US" sz="1800">
                <a:latin typeface="Arial" charset="0"/>
                <a:cs typeface="Arial" charset="0"/>
              </a:endParaRPr>
            </a:p>
          </p:txBody>
        </p:sp>
        <p:sp>
          <p:nvSpPr>
            <p:cNvPr id="20755" name="Rectangle 93"/>
            <p:cNvSpPr>
              <a:spLocks noChangeArrowheads="1"/>
            </p:cNvSpPr>
            <p:nvPr/>
          </p:nvSpPr>
          <p:spPr bwMode="auto">
            <a:xfrm>
              <a:off x="3744920" y="711200"/>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56" name="Line 94"/>
            <p:cNvSpPr>
              <a:spLocks noChangeShapeType="1"/>
            </p:cNvSpPr>
            <p:nvPr/>
          </p:nvSpPr>
          <p:spPr bwMode="auto">
            <a:xfrm>
              <a:off x="2697167" y="823108"/>
              <a:ext cx="287338" cy="0"/>
            </a:xfrm>
            <a:prstGeom prst="line">
              <a:avLst/>
            </a:prstGeom>
            <a:noFill/>
            <a:ln w="19050">
              <a:solidFill>
                <a:srgbClr val="007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57" name="Rectangle 92"/>
            <p:cNvSpPr>
              <a:spLocks noChangeArrowheads="1"/>
            </p:cNvSpPr>
            <p:nvPr/>
          </p:nvSpPr>
          <p:spPr bwMode="auto">
            <a:xfrm>
              <a:off x="3644907" y="688975"/>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99" name="Group 98"/>
          <p:cNvGrpSpPr>
            <a:grpSpLocks/>
          </p:cNvGrpSpPr>
          <p:nvPr/>
        </p:nvGrpSpPr>
        <p:grpSpPr bwMode="auto">
          <a:xfrm>
            <a:off x="2697163" y="919163"/>
            <a:ext cx="1277937" cy="266700"/>
            <a:chOff x="2697167" y="919163"/>
            <a:chExt cx="1277941" cy="266700"/>
          </a:xfrm>
        </p:grpSpPr>
        <p:sp>
          <p:nvSpPr>
            <p:cNvPr id="20750" name="Rectangle 95"/>
            <p:cNvSpPr>
              <a:spLocks noChangeArrowheads="1"/>
            </p:cNvSpPr>
            <p:nvPr/>
          </p:nvSpPr>
          <p:spPr bwMode="auto">
            <a:xfrm>
              <a:off x="3013081" y="941388"/>
              <a:ext cx="73342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100 </a:t>
              </a:r>
              <a:endParaRPr lang="en-US" sz="1800">
                <a:latin typeface="Arial" charset="0"/>
                <a:cs typeface="Arial" charset="0"/>
              </a:endParaRPr>
            </a:p>
          </p:txBody>
        </p:sp>
        <p:sp>
          <p:nvSpPr>
            <p:cNvPr id="20751" name="Rectangle 97"/>
            <p:cNvSpPr>
              <a:spLocks noChangeArrowheads="1"/>
            </p:cNvSpPr>
            <p:nvPr/>
          </p:nvSpPr>
          <p:spPr bwMode="auto">
            <a:xfrm>
              <a:off x="3744920" y="941388"/>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52" name="Line 98"/>
            <p:cNvSpPr>
              <a:spLocks noChangeShapeType="1"/>
            </p:cNvSpPr>
            <p:nvPr/>
          </p:nvSpPr>
          <p:spPr bwMode="auto">
            <a:xfrm>
              <a:off x="2697167" y="1061233"/>
              <a:ext cx="287338" cy="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53" name="Rectangle 96"/>
            <p:cNvSpPr>
              <a:spLocks noChangeArrowheads="1"/>
            </p:cNvSpPr>
            <p:nvPr/>
          </p:nvSpPr>
          <p:spPr bwMode="auto">
            <a:xfrm>
              <a:off x="3644907" y="919163"/>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104" name="Group 103"/>
          <p:cNvGrpSpPr>
            <a:grpSpLocks/>
          </p:cNvGrpSpPr>
          <p:nvPr/>
        </p:nvGrpSpPr>
        <p:grpSpPr bwMode="auto">
          <a:xfrm>
            <a:off x="2697163" y="1155700"/>
            <a:ext cx="1185862" cy="266700"/>
            <a:chOff x="2697167" y="1155700"/>
            <a:chExt cx="1185866" cy="266700"/>
          </a:xfrm>
        </p:grpSpPr>
        <p:sp>
          <p:nvSpPr>
            <p:cNvPr id="20746" name="Rectangle 99"/>
            <p:cNvSpPr>
              <a:spLocks noChangeArrowheads="1"/>
            </p:cNvSpPr>
            <p:nvPr/>
          </p:nvSpPr>
          <p:spPr bwMode="auto">
            <a:xfrm>
              <a:off x="3013081" y="1177925"/>
              <a:ext cx="631826"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50 </a:t>
              </a:r>
              <a:endParaRPr lang="en-US" sz="1800">
                <a:latin typeface="Arial" charset="0"/>
                <a:cs typeface="Arial" charset="0"/>
              </a:endParaRPr>
            </a:p>
          </p:txBody>
        </p:sp>
        <p:sp>
          <p:nvSpPr>
            <p:cNvPr id="20747" name="Rectangle 101"/>
            <p:cNvSpPr>
              <a:spLocks noChangeArrowheads="1"/>
            </p:cNvSpPr>
            <p:nvPr/>
          </p:nvSpPr>
          <p:spPr bwMode="auto">
            <a:xfrm>
              <a:off x="3652845" y="1177925"/>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48" name="Line 102"/>
            <p:cNvSpPr>
              <a:spLocks noChangeShapeType="1"/>
            </p:cNvSpPr>
            <p:nvPr/>
          </p:nvSpPr>
          <p:spPr bwMode="auto">
            <a:xfrm>
              <a:off x="2697167" y="1291420"/>
              <a:ext cx="287338"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49" name="Rectangle 100"/>
            <p:cNvSpPr>
              <a:spLocks noChangeArrowheads="1"/>
            </p:cNvSpPr>
            <p:nvPr/>
          </p:nvSpPr>
          <p:spPr bwMode="auto">
            <a:xfrm>
              <a:off x="3551244" y="1155700"/>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109" name="Group 108"/>
          <p:cNvGrpSpPr>
            <a:grpSpLocks/>
          </p:cNvGrpSpPr>
          <p:nvPr/>
        </p:nvGrpSpPr>
        <p:grpSpPr bwMode="auto">
          <a:xfrm>
            <a:off x="2697163" y="1393825"/>
            <a:ext cx="1185862" cy="265113"/>
            <a:chOff x="2697167" y="1393825"/>
            <a:chExt cx="1185866" cy="265113"/>
          </a:xfrm>
        </p:grpSpPr>
        <p:sp>
          <p:nvSpPr>
            <p:cNvPr id="20742" name="Rectangle 103"/>
            <p:cNvSpPr>
              <a:spLocks noChangeArrowheads="1"/>
            </p:cNvSpPr>
            <p:nvPr/>
          </p:nvSpPr>
          <p:spPr bwMode="auto">
            <a:xfrm>
              <a:off x="3013081" y="1414463"/>
              <a:ext cx="631826"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25 </a:t>
              </a:r>
              <a:endParaRPr lang="en-US" sz="1800">
                <a:latin typeface="Arial" charset="0"/>
                <a:cs typeface="Arial" charset="0"/>
              </a:endParaRPr>
            </a:p>
          </p:txBody>
        </p:sp>
        <p:sp>
          <p:nvSpPr>
            <p:cNvPr id="20743" name="Rectangle 105"/>
            <p:cNvSpPr>
              <a:spLocks noChangeArrowheads="1"/>
            </p:cNvSpPr>
            <p:nvPr/>
          </p:nvSpPr>
          <p:spPr bwMode="auto">
            <a:xfrm>
              <a:off x="3652845" y="1414463"/>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44" name="Line 106"/>
            <p:cNvSpPr>
              <a:spLocks noChangeShapeType="1"/>
            </p:cNvSpPr>
            <p:nvPr/>
          </p:nvSpPr>
          <p:spPr bwMode="auto">
            <a:xfrm>
              <a:off x="2697167" y="1527958"/>
              <a:ext cx="287338" cy="0"/>
            </a:xfrm>
            <a:prstGeom prst="line">
              <a:avLst/>
            </a:prstGeom>
            <a:noFill/>
            <a:ln w="19050">
              <a:solidFill>
                <a:srgbClr val="00BFB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45" name="Rectangle 104"/>
            <p:cNvSpPr>
              <a:spLocks noChangeArrowheads="1"/>
            </p:cNvSpPr>
            <p:nvPr/>
          </p:nvSpPr>
          <p:spPr bwMode="auto">
            <a:xfrm>
              <a:off x="3551244" y="1393825"/>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114" name="Group 113"/>
          <p:cNvGrpSpPr>
            <a:grpSpLocks/>
          </p:cNvGrpSpPr>
          <p:nvPr/>
        </p:nvGrpSpPr>
        <p:grpSpPr bwMode="auto">
          <a:xfrm>
            <a:off x="2697163" y="1630363"/>
            <a:ext cx="1185862" cy="266700"/>
            <a:chOff x="2697167" y="1630363"/>
            <a:chExt cx="1185866" cy="266700"/>
          </a:xfrm>
        </p:grpSpPr>
        <p:sp>
          <p:nvSpPr>
            <p:cNvPr id="20738" name="Rectangle 107"/>
            <p:cNvSpPr>
              <a:spLocks noChangeArrowheads="1"/>
            </p:cNvSpPr>
            <p:nvPr/>
          </p:nvSpPr>
          <p:spPr bwMode="auto">
            <a:xfrm>
              <a:off x="3013081" y="1652588"/>
              <a:ext cx="631826"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10 </a:t>
              </a:r>
              <a:endParaRPr lang="en-US" sz="1800">
                <a:latin typeface="Arial" charset="0"/>
                <a:cs typeface="Arial" charset="0"/>
              </a:endParaRPr>
            </a:p>
          </p:txBody>
        </p:sp>
        <p:sp>
          <p:nvSpPr>
            <p:cNvPr id="20739" name="Rectangle 109"/>
            <p:cNvSpPr>
              <a:spLocks noChangeArrowheads="1"/>
            </p:cNvSpPr>
            <p:nvPr/>
          </p:nvSpPr>
          <p:spPr bwMode="auto">
            <a:xfrm>
              <a:off x="3652845" y="1652588"/>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40" name="Line 110"/>
            <p:cNvSpPr>
              <a:spLocks noChangeShapeType="1"/>
            </p:cNvSpPr>
            <p:nvPr/>
          </p:nvSpPr>
          <p:spPr bwMode="auto">
            <a:xfrm>
              <a:off x="2697167" y="1764495"/>
              <a:ext cx="287338" cy="0"/>
            </a:xfrm>
            <a:prstGeom prst="line">
              <a:avLst/>
            </a:prstGeom>
            <a:noFill/>
            <a:ln w="19050">
              <a:solidFill>
                <a:srgbClr val="BF00B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41" name="Rectangle 108"/>
            <p:cNvSpPr>
              <a:spLocks noChangeArrowheads="1"/>
            </p:cNvSpPr>
            <p:nvPr/>
          </p:nvSpPr>
          <p:spPr bwMode="auto">
            <a:xfrm>
              <a:off x="3551244" y="1630363"/>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119" name="Group 118"/>
          <p:cNvGrpSpPr>
            <a:grpSpLocks/>
          </p:cNvGrpSpPr>
          <p:nvPr/>
        </p:nvGrpSpPr>
        <p:grpSpPr bwMode="auto">
          <a:xfrm>
            <a:off x="2697163" y="1866900"/>
            <a:ext cx="1092200" cy="266700"/>
            <a:chOff x="2697167" y="1866900"/>
            <a:chExt cx="1092203" cy="266700"/>
          </a:xfrm>
        </p:grpSpPr>
        <p:sp>
          <p:nvSpPr>
            <p:cNvPr id="20734" name="Rectangle 111"/>
            <p:cNvSpPr>
              <a:spLocks noChangeArrowheads="1"/>
            </p:cNvSpPr>
            <p:nvPr/>
          </p:nvSpPr>
          <p:spPr bwMode="auto">
            <a:xfrm>
              <a:off x="3013081" y="1889125"/>
              <a:ext cx="53181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5 </a:t>
              </a:r>
              <a:endParaRPr lang="en-US" sz="1800">
                <a:latin typeface="Arial" charset="0"/>
                <a:cs typeface="Arial" charset="0"/>
              </a:endParaRPr>
            </a:p>
          </p:txBody>
        </p:sp>
        <p:sp>
          <p:nvSpPr>
            <p:cNvPr id="20735" name="Rectangle 113"/>
            <p:cNvSpPr>
              <a:spLocks noChangeArrowheads="1"/>
            </p:cNvSpPr>
            <p:nvPr/>
          </p:nvSpPr>
          <p:spPr bwMode="auto">
            <a:xfrm>
              <a:off x="3559182" y="1889125"/>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36" name="Line 114"/>
            <p:cNvSpPr>
              <a:spLocks noChangeShapeType="1"/>
            </p:cNvSpPr>
            <p:nvPr/>
          </p:nvSpPr>
          <p:spPr bwMode="auto">
            <a:xfrm>
              <a:off x="2697167" y="1994683"/>
              <a:ext cx="287338" cy="0"/>
            </a:xfrm>
            <a:prstGeom prst="line">
              <a:avLst/>
            </a:prstGeom>
            <a:noFill/>
            <a:ln w="19050">
              <a:solidFill>
                <a:srgbClr val="A278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37" name="Rectangle 112"/>
            <p:cNvSpPr>
              <a:spLocks noChangeArrowheads="1"/>
            </p:cNvSpPr>
            <p:nvPr/>
          </p:nvSpPr>
          <p:spPr bwMode="auto">
            <a:xfrm>
              <a:off x="3457582" y="1866900"/>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grpSp>
      <p:grpSp>
        <p:nvGrpSpPr>
          <p:cNvPr id="124" name="Group 123"/>
          <p:cNvGrpSpPr>
            <a:grpSpLocks/>
          </p:cNvGrpSpPr>
          <p:nvPr/>
        </p:nvGrpSpPr>
        <p:grpSpPr bwMode="auto">
          <a:xfrm>
            <a:off x="2698750" y="2097088"/>
            <a:ext cx="1090613" cy="266700"/>
            <a:chOff x="2697979" y="2097088"/>
            <a:chExt cx="1091391" cy="266700"/>
          </a:xfrm>
        </p:grpSpPr>
        <p:sp>
          <p:nvSpPr>
            <p:cNvPr id="20730" name="Rectangle 115"/>
            <p:cNvSpPr>
              <a:spLocks noChangeArrowheads="1"/>
            </p:cNvSpPr>
            <p:nvPr/>
          </p:nvSpPr>
          <p:spPr bwMode="auto">
            <a:xfrm>
              <a:off x="3013081" y="2119313"/>
              <a:ext cx="53181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d = 1 </a:t>
              </a:r>
              <a:endParaRPr lang="en-US" sz="1800">
                <a:latin typeface="Arial" charset="0"/>
                <a:cs typeface="Arial" charset="0"/>
              </a:endParaRPr>
            </a:p>
          </p:txBody>
        </p:sp>
        <p:sp>
          <p:nvSpPr>
            <p:cNvPr id="20731" name="Rectangle 117"/>
            <p:cNvSpPr>
              <a:spLocks noChangeArrowheads="1"/>
            </p:cNvSpPr>
            <p:nvPr/>
          </p:nvSpPr>
          <p:spPr bwMode="auto">
            <a:xfrm>
              <a:off x="3559182" y="2119313"/>
              <a:ext cx="2301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cs typeface="Arial" charset="0"/>
                </a:rPr>
                <a:t>m</a:t>
              </a:r>
              <a:endParaRPr lang="en-US" sz="1800">
                <a:latin typeface="Arial" charset="0"/>
                <a:cs typeface="Arial" charset="0"/>
              </a:endParaRPr>
            </a:p>
          </p:txBody>
        </p:sp>
        <p:sp>
          <p:nvSpPr>
            <p:cNvPr id="20732" name="Rectangle 116"/>
            <p:cNvSpPr>
              <a:spLocks noChangeArrowheads="1"/>
            </p:cNvSpPr>
            <p:nvPr/>
          </p:nvSpPr>
          <p:spPr bwMode="auto">
            <a:xfrm>
              <a:off x="3457582" y="2097088"/>
              <a:ext cx="207963"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Symbol" pitchFamily="18" charset="2"/>
                  <a:cs typeface="Arial" charset="0"/>
                </a:rPr>
                <a:t>m</a:t>
              </a:r>
              <a:endParaRPr lang="en-US" sz="1800">
                <a:latin typeface="Arial" charset="0"/>
                <a:cs typeface="Arial" charset="0"/>
              </a:endParaRPr>
            </a:p>
          </p:txBody>
        </p:sp>
        <p:sp>
          <p:nvSpPr>
            <p:cNvPr id="128" name="Line 114"/>
            <p:cNvSpPr>
              <a:spLocks noChangeShapeType="1"/>
            </p:cNvSpPr>
            <p:nvPr/>
          </p:nvSpPr>
          <p:spPr bwMode="auto">
            <a:xfrm>
              <a:off x="2697979" y="2227263"/>
              <a:ext cx="287543" cy="0"/>
            </a:xfrm>
            <a:prstGeom prst="line">
              <a:avLst/>
            </a:prstGeom>
            <a:noFill/>
            <a:ln w="19050" cap="flat">
              <a:solidFill>
                <a:schemeClr val="tx1">
                  <a:lumMod val="75000"/>
                  <a:lumOff val="25000"/>
                </a:schemeClr>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p>
          </p:txBody>
        </p:sp>
      </p:grpSp>
      <p:sp>
        <p:nvSpPr>
          <p:cNvPr id="20512" name="AutoShape 120"/>
          <p:cNvSpPr>
            <a:spLocks noChangeAspect="1" noChangeArrowheads="1" noTextEdit="1"/>
          </p:cNvSpPr>
          <p:nvPr/>
        </p:nvSpPr>
        <p:spPr bwMode="auto">
          <a:xfrm>
            <a:off x="276225" y="3579813"/>
            <a:ext cx="4022725"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13" name="Rectangle 122"/>
          <p:cNvSpPr>
            <a:spLocks noChangeArrowheads="1"/>
          </p:cNvSpPr>
          <p:nvPr/>
        </p:nvSpPr>
        <p:spPr bwMode="auto">
          <a:xfrm>
            <a:off x="276225" y="3579813"/>
            <a:ext cx="4030663" cy="3024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14" name="Rectangle 123"/>
          <p:cNvSpPr>
            <a:spLocks noChangeArrowheads="1"/>
          </p:cNvSpPr>
          <p:nvPr/>
        </p:nvSpPr>
        <p:spPr bwMode="auto">
          <a:xfrm>
            <a:off x="1087438" y="3810000"/>
            <a:ext cx="2830512" cy="2378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15" name="Rectangle 124"/>
          <p:cNvSpPr>
            <a:spLocks noChangeArrowheads="1"/>
          </p:cNvSpPr>
          <p:nvPr/>
        </p:nvSpPr>
        <p:spPr bwMode="auto">
          <a:xfrm>
            <a:off x="1087438" y="3810000"/>
            <a:ext cx="2830512" cy="2378075"/>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16" name="Line 125"/>
          <p:cNvSpPr>
            <a:spLocks noChangeShapeType="1"/>
          </p:cNvSpPr>
          <p:nvPr/>
        </p:nvSpPr>
        <p:spPr bwMode="auto">
          <a:xfrm>
            <a:off x="1087438" y="3810000"/>
            <a:ext cx="2830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7" name="Line 127"/>
          <p:cNvSpPr>
            <a:spLocks noChangeShapeType="1"/>
          </p:cNvSpPr>
          <p:nvPr/>
        </p:nvSpPr>
        <p:spPr bwMode="auto">
          <a:xfrm flipV="1">
            <a:off x="3917950" y="3810000"/>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8" name="Line 134"/>
          <p:cNvSpPr>
            <a:spLocks noChangeShapeType="1"/>
          </p:cNvSpPr>
          <p:nvPr/>
        </p:nvSpPr>
        <p:spPr bwMode="auto">
          <a:xfrm flipV="1">
            <a:off x="2028825" y="61595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9" name="Line 135"/>
          <p:cNvSpPr>
            <a:spLocks noChangeShapeType="1"/>
          </p:cNvSpPr>
          <p:nvPr/>
        </p:nvSpPr>
        <p:spPr bwMode="auto">
          <a:xfrm>
            <a:off x="2028825" y="3810000"/>
            <a:ext cx="0" cy="2063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0" name="Line 137"/>
          <p:cNvSpPr>
            <a:spLocks noChangeShapeType="1"/>
          </p:cNvSpPr>
          <p:nvPr/>
        </p:nvSpPr>
        <p:spPr bwMode="auto">
          <a:xfrm flipV="1">
            <a:off x="2970213" y="61595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1" name="Line 138"/>
          <p:cNvSpPr>
            <a:spLocks noChangeShapeType="1"/>
          </p:cNvSpPr>
          <p:nvPr/>
        </p:nvSpPr>
        <p:spPr bwMode="auto">
          <a:xfrm>
            <a:off x="2970213" y="3810000"/>
            <a:ext cx="0" cy="2063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2" name="Line 140"/>
          <p:cNvSpPr>
            <a:spLocks noChangeShapeType="1"/>
          </p:cNvSpPr>
          <p:nvPr/>
        </p:nvSpPr>
        <p:spPr bwMode="auto">
          <a:xfrm flipV="1">
            <a:off x="3917950" y="61595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3" name="Line 141"/>
          <p:cNvSpPr>
            <a:spLocks noChangeShapeType="1"/>
          </p:cNvSpPr>
          <p:nvPr/>
        </p:nvSpPr>
        <p:spPr bwMode="auto">
          <a:xfrm>
            <a:off x="3917950" y="3810000"/>
            <a:ext cx="0" cy="2063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4" name="Line 146"/>
          <p:cNvSpPr>
            <a:spLocks noChangeShapeType="1"/>
          </p:cNvSpPr>
          <p:nvPr/>
        </p:nvSpPr>
        <p:spPr bwMode="auto">
          <a:xfrm>
            <a:off x="1087438" y="5391150"/>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5" name="Line 147"/>
          <p:cNvSpPr>
            <a:spLocks noChangeShapeType="1"/>
          </p:cNvSpPr>
          <p:nvPr/>
        </p:nvSpPr>
        <p:spPr bwMode="auto">
          <a:xfrm flipH="1">
            <a:off x="3889375" y="539115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6" name="Line 149"/>
          <p:cNvSpPr>
            <a:spLocks noChangeShapeType="1"/>
          </p:cNvSpPr>
          <p:nvPr/>
        </p:nvSpPr>
        <p:spPr bwMode="auto">
          <a:xfrm>
            <a:off x="1087438" y="4600575"/>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7" name="Line 150"/>
          <p:cNvSpPr>
            <a:spLocks noChangeShapeType="1"/>
          </p:cNvSpPr>
          <p:nvPr/>
        </p:nvSpPr>
        <p:spPr bwMode="auto">
          <a:xfrm flipH="1">
            <a:off x="3889375" y="460057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8" name="Line 152"/>
          <p:cNvSpPr>
            <a:spLocks noChangeShapeType="1"/>
          </p:cNvSpPr>
          <p:nvPr/>
        </p:nvSpPr>
        <p:spPr bwMode="auto">
          <a:xfrm>
            <a:off x="1087438" y="3810000"/>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9" name="Line 153"/>
          <p:cNvSpPr>
            <a:spLocks noChangeShapeType="1"/>
          </p:cNvSpPr>
          <p:nvPr/>
        </p:nvSpPr>
        <p:spPr bwMode="auto">
          <a:xfrm flipH="1">
            <a:off x="3889375" y="38100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0" name="Line 155"/>
          <p:cNvSpPr>
            <a:spLocks noChangeShapeType="1"/>
          </p:cNvSpPr>
          <p:nvPr/>
        </p:nvSpPr>
        <p:spPr bwMode="auto">
          <a:xfrm>
            <a:off x="1087438" y="3810000"/>
            <a:ext cx="28305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1" name="Line 157"/>
          <p:cNvSpPr>
            <a:spLocks noChangeShapeType="1"/>
          </p:cNvSpPr>
          <p:nvPr/>
        </p:nvSpPr>
        <p:spPr bwMode="auto">
          <a:xfrm flipV="1">
            <a:off x="3917950" y="3810000"/>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9" name="Oval 159"/>
          <p:cNvSpPr>
            <a:spLocks noChangeArrowheads="1"/>
          </p:cNvSpPr>
          <p:nvPr/>
        </p:nvSpPr>
        <p:spPr bwMode="auto">
          <a:xfrm>
            <a:off x="3875088" y="3852863"/>
            <a:ext cx="93662" cy="93662"/>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533" name="Group 149"/>
          <p:cNvGrpSpPr>
            <a:grpSpLocks/>
          </p:cNvGrpSpPr>
          <p:nvPr/>
        </p:nvGrpSpPr>
        <p:grpSpPr bwMode="auto">
          <a:xfrm>
            <a:off x="1044575" y="6188075"/>
            <a:ext cx="3016250" cy="447675"/>
            <a:chOff x="1044575" y="6188074"/>
            <a:chExt cx="3015773" cy="447833"/>
          </a:xfrm>
        </p:grpSpPr>
        <p:sp>
          <p:nvSpPr>
            <p:cNvPr id="20718" name="Line 126"/>
            <p:cNvSpPr>
              <a:spLocks noChangeShapeType="1"/>
            </p:cNvSpPr>
            <p:nvPr/>
          </p:nvSpPr>
          <p:spPr bwMode="auto">
            <a:xfrm>
              <a:off x="1087438" y="6188074"/>
              <a:ext cx="283051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9" name="Line 129"/>
            <p:cNvSpPr>
              <a:spLocks noChangeShapeType="1"/>
            </p:cNvSpPr>
            <p:nvPr/>
          </p:nvSpPr>
          <p:spPr bwMode="auto">
            <a:xfrm>
              <a:off x="1087438" y="6188074"/>
              <a:ext cx="283051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0" name="Rectangle 133"/>
            <p:cNvSpPr>
              <a:spLocks noChangeArrowheads="1"/>
            </p:cNvSpPr>
            <p:nvPr/>
          </p:nvSpPr>
          <p:spPr bwMode="auto">
            <a:xfrm>
              <a:off x="1044575" y="6210299"/>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a:t>
              </a:r>
              <a:endParaRPr lang="en-US" sz="1600">
                <a:cs typeface="Arial" charset="0"/>
              </a:endParaRPr>
            </a:p>
          </p:txBody>
        </p:sp>
        <p:sp>
          <p:nvSpPr>
            <p:cNvPr id="20721" name="Rectangle 136"/>
            <p:cNvSpPr>
              <a:spLocks noChangeArrowheads="1"/>
            </p:cNvSpPr>
            <p:nvPr/>
          </p:nvSpPr>
          <p:spPr bwMode="auto">
            <a:xfrm>
              <a:off x="1935163" y="6210299"/>
              <a:ext cx="1859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50</a:t>
              </a:r>
              <a:endParaRPr lang="en-US" sz="1600">
                <a:cs typeface="Arial" charset="0"/>
              </a:endParaRPr>
            </a:p>
          </p:txBody>
        </p:sp>
        <p:sp>
          <p:nvSpPr>
            <p:cNvPr id="20722" name="Rectangle 139"/>
            <p:cNvSpPr>
              <a:spLocks noChangeArrowheads="1"/>
            </p:cNvSpPr>
            <p:nvPr/>
          </p:nvSpPr>
          <p:spPr bwMode="auto">
            <a:xfrm>
              <a:off x="2833688" y="6210299"/>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100</a:t>
              </a:r>
              <a:endParaRPr lang="en-US" sz="1600">
                <a:cs typeface="Arial" charset="0"/>
              </a:endParaRPr>
            </a:p>
          </p:txBody>
        </p:sp>
        <p:sp>
          <p:nvSpPr>
            <p:cNvPr id="20723" name="Rectangle 142"/>
            <p:cNvSpPr>
              <a:spLocks noChangeArrowheads="1"/>
            </p:cNvSpPr>
            <p:nvPr/>
          </p:nvSpPr>
          <p:spPr bwMode="auto">
            <a:xfrm>
              <a:off x="3781425" y="6210299"/>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150</a:t>
              </a:r>
              <a:endParaRPr lang="en-US" sz="1600">
                <a:cs typeface="Arial" charset="0"/>
              </a:endParaRPr>
            </a:p>
          </p:txBody>
        </p:sp>
        <p:sp>
          <p:nvSpPr>
            <p:cNvPr id="20724" name="Line 143"/>
            <p:cNvSpPr>
              <a:spLocks noChangeShapeType="1"/>
            </p:cNvSpPr>
            <p:nvPr/>
          </p:nvSpPr>
          <p:spPr bwMode="auto">
            <a:xfrm>
              <a:off x="1087438" y="6188074"/>
              <a:ext cx="222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5" name="Line 144"/>
            <p:cNvSpPr>
              <a:spLocks noChangeShapeType="1"/>
            </p:cNvSpPr>
            <p:nvPr/>
          </p:nvSpPr>
          <p:spPr bwMode="auto">
            <a:xfrm flipH="1">
              <a:off x="3889375" y="6188074"/>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6" name="Line 156"/>
            <p:cNvSpPr>
              <a:spLocks noChangeShapeType="1"/>
            </p:cNvSpPr>
            <p:nvPr/>
          </p:nvSpPr>
          <p:spPr bwMode="auto">
            <a:xfrm>
              <a:off x="1087438" y="6188074"/>
              <a:ext cx="283051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7" name="Rectangle 166"/>
            <p:cNvSpPr>
              <a:spLocks noChangeArrowheads="1"/>
            </p:cNvSpPr>
            <p:nvPr/>
          </p:nvSpPr>
          <p:spPr bwMode="auto">
            <a:xfrm>
              <a:off x="2236788" y="6389686"/>
              <a:ext cx="19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d (</a:t>
              </a:r>
              <a:endParaRPr lang="en-US" sz="1600">
                <a:cs typeface="Arial" charset="0"/>
              </a:endParaRPr>
            </a:p>
          </p:txBody>
        </p:sp>
        <p:sp>
          <p:nvSpPr>
            <p:cNvPr id="20728" name="Rectangle 167"/>
            <p:cNvSpPr>
              <a:spLocks noChangeArrowheads="1"/>
            </p:cNvSpPr>
            <p:nvPr/>
          </p:nvSpPr>
          <p:spPr bwMode="auto">
            <a:xfrm>
              <a:off x="2446338" y="6367461"/>
              <a:ext cx="118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cs typeface="Arial" charset="0"/>
                </a:rPr>
                <a:t>m</a:t>
              </a:r>
              <a:endParaRPr lang="en-US" sz="1600">
                <a:latin typeface="Symbol" pitchFamily="18" charset="2"/>
                <a:cs typeface="Arial" charset="0"/>
              </a:endParaRPr>
            </a:p>
          </p:txBody>
        </p:sp>
        <p:sp>
          <p:nvSpPr>
            <p:cNvPr id="20729" name="Rectangle 168"/>
            <p:cNvSpPr>
              <a:spLocks noChangeArrowheads="1"/>
            </p:cNvSpPr>
            <p:nvPr/>
          </p:nvSpPr>
          <p:spPr bwMode="auto">
            <a:xfrm>
              <a:off x="2546350" y="6389686"/>
              <a:ext cx="19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m)</a:t>
              </a:r>
              <a:endParaRPr lang="en-US" sz="1600">
                <a:cs typeface="Arial" charset="0"/>
              </a:endParaRPr>
            </a:p>
          </p:txBody>
        </p:sp>
      </p:grpSp>
      <p:sp>
        <p:nvSpPr>
          <p:cNvPr id="163" name="Oval 169"/>
          <p:cNvSpPr>
            <a:spLocks noChangeArrowheads="1"/>
          </p:cNvSpPr>
          <p:nvPr/>
        </p:nvSpPr>
        <p:spPr bwMode="auto">
          <a:xfrm>
            <a:off x="2927350" y="4922838"/>
            <a:ext cx="93663" cy="93662"/>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 name="Oval 170"/>
          <p:cNvSpPr>
            <a:spLocks noChangeArrowheads="1"/>
          </p:cNvSpPr>
          <p:nvPr/>
        </p:nvSpPr>
        <p:spPr bwMode="auto">
          <a:xfrm>
            <a:off x="1985963" y="5749925"/>
            <a:ext cx="93662" cy="9366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5" name="Oval 171"/>
          <p:cNvSpPr>
            <a:spLocks noChangeArrowheads="1"/>
          </p:cNvSpPr>
          <p:nvPr/>
        </p:nvSpPr>
        <p:spPr bwMode="auto">
          <a:xfrm>
            <a:off x="1511300" y="5994400"/>
            <a:ext cx="93663" cy="93663"/>
          </a:xfrm>
          <a:prstGeom prst="ellipse">
            <a:avLst/>
          </a:pr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6" name="Oval 172"/>
          <p:cNvSpPr>
            <a:spLocks noChangeArrowheads="1"/>
          </p:cNvSpPr>
          <p:nvPr/>
        </p:nvSpPr>
        <p:spPr bwMode="auto">
          <a:xfrm>
            <a:off x="1231900" y="6088063"/>
            <a:ext cx="93663" cy="92075"/>
          </a:xfrm>
          <a:prstGeom prst="ellipse">
            <a:avLst/>
          </a:pr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7" name="Oval 173"/>
          <p:cNvSpPr>
            <a:spLocks noChangeArrowheads="1"/>
          </p:cNvSpPr>
          <p:nvPr/>
        </p:nvSpPr>
        <p:spPr bwMode="auto">
          <a:xfrm>
            <a:off x="1138238" y="6116638"/>
            <a:ext cx="93662" cy="93662"/>
          </a:xfrm>
          <a:prstGeom prst="ellipse">
            <a:avLst/>
          </a:prstGeom>
          <a:solidFill>
            <a:srgbClr val="A27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539" name="Group 167"/>
          <p:cNvGrpSpPr>
            <a:grpSpLocks/>
          </p:cNvGrpSpPr>
          <p:nvPr/>
        </p:nvGrpSpPr>
        <p:grpSpPr bwMode="auto">
          <a:xfrm>
            <a:off x="149225" y="3690938"/>
            <a:ext cx="938213" cy="2674937"/>
            <a:chOff x="149226" y="3690501"/>
            <a:chExt cx="938212" cy="2675809"/>
          </a:xfrm>
        </p:grpSpPr>
        <p:sp>
          <p:nvSpPr>
            <p:cNvPr id="20702" name="Line 128"/>
            <p:cNvSpPr>
              <a:spLocks noChangeShapeType="1"/>
            </p:cNvSpPr>
            <p:nvPr/>
          </p:nvSpPr>
          <p:spPr bwMode="auto">
            <a:xfrm flipV="1">
              <a:off x="1087438" y="3809999"/>
              <a:ext cx="0" cy="237807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3" name="Line 130"/>
            <p:cNvSpPr>
              <a:spLocks noChangeShapeType="1"/>
            </p:cNvSpPr>
            <p:nvPr/>
          </p:nvSpPr>
          <p:spPr bwMode="auto">
            <a:xfrm flipV="1">
              <a:off x="1087438" y="3809999"/>
              <a:ext cx="0" cy="237807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4" name="Line 131"/>
            <p:cNvSpPr>
              <a:spLocks noChangeShapeType="1"/>
            </p:cNvSpPr>
            <p:nvPr/>
          </p:nvSpPr>
          <p:spPr bwMode="auto">
            <a:xfrm flipV="1">
              <a:off x="1087438" y="6159499"/>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5" name="Line 132"/>
            <p:cNvSpPr>
              <a:spLocks noChangeShapeType="1"/>
            </p:cNvSpPr>
            <p:nvPr/>
          </p:nvSpPr>
          <p:spPr bwMode="auto">
            <a:xfrm>
              <a:off x="1087438" y="3809999"/>
              <a:ext cx="0" cy="206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6" name="Rectangle 145"/>
            <p:cNvSpPr>
              <a:spLocks noChangeArrowheads="1"/>
            </p:cNvSpPr>
            <p:nvPr/>
          </p:nvSpPr>
          <p:spPr bwMode="auto">
            <a:xfrm>
              <a:off x="965200" y="6068575"/>
              <a:ext cx="93663" cy="29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a:t>
              </a:r>
              <a:endParaRPr lang="en-US" sz="1600">
                <a:cs typeface="Arial" charset="0"/>
              </a:endParaRPr>
            </a:p>
          </p:txBody>
        </p:sp>
        <p:sp>
          <p:nvSpPr>
            <p:cNvPr id="20707" name="Rectangle 148"/>
            <p:cNvSpPr>
              <a:spLocks noChangeArrowheads="1"/>
            </p:cNvSpPr>
            <p:nvPr/>
          </p:nvSpPr>
          <p:spPr bwMode="auto">
            <a:xfrm>
              <a:off x="635000" y="5271650"/>
              <a:ext cx="419100" cy="29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0.005</a:t>
              </a:r>
              <a:endParaRPr lang="en-US" sz="1600">
                <a:cs typeface="Arial" charset="0"/>
              </a:endParaRPr>
            </a:p>
          </p:txBody>
        </p:sp>
        <p:sp>
          <p:nvSpPr>
            <p:cNvPr id="20708" name="Rectangle 151"/>
            <p:cNvSpPr>
              <a:spLocks noChangeArrowheads="1"/>
            </p:cNvSpPr>
            <p:nvPr/>
          </p:nvSpPr>
          <p:spPr bwMode="auto">
            <a:xfrm>
              <a:off x="635000" y="4481059"/>
              <a:ext cx="41838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0.010</a:t>
              </a:r>
              <a:endParaRPr lang="en-US" sz="1600">
                <a:cs typeface="Arial" charset="0"/>
              </a:endParaRPr>
            </a:p>
          </p:txBody>
        </p:sp>
        <p:sp>
          <p:nvSpPr>
            <p:cNvPr id="20709" name="Rectangle 154"/>
            <p:cNvSpPr>
              <a:spLocks noChangeArrowheads="1"/>
            </p:cNvSpPr>
            <p:nvPr/>
          </p:nvSpPr>
          <p:spPr bwMode="auto">
            <a:xfrm>
              <a:off x="635000" y="3690501"/>
              <a:ext cx="419100" cy="29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0.015</a:t>
              </a:r>
              <a:endParaRPr lang="en-US" sz="1600">
                <a:cs typeface="Arial" charset="0"/>
              </a:endParaRPr>
            </a:p>
          </p:txBody>
        </p:sp>
        <p:sp>
          <p:nvSpPr>
            <p:cNvPr id="20710" name="Line 158"/>
            <p:cNvSpPr>
              <a:spLocks noChangeShapeType="1"/>
            </p:cNvSpPr>
            <p:nvPr/>
          </p:nvSpPr>
          <p:spPr bwMode="auto">
            <a:xfrm flipV="1">
              <a:off x="1087438" y="3809999"/>
              <a:ext cx="0" cy="237807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1" name="Rectangle 164"/>
            <p:cNvSpPr>
              <a:spLocks noChangeArrowheads="1"/>
            </p:cNvSpPr>
            <p:nvPr/>
          </p:nvSpPr>
          <p:spPr bwMode="auto">
            <a:xfrm rot="-5400000">
              <a:off x="439738" y="4710112"/>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cs typeface="Arial" charset="0"/>
              </a:endParaRPr>
            </a:p>
          </p:txBody>
        </p:sp>
        <p:grpSp>
          <p:nvGrpSpPr>
            <p:cNvPr id="20712" name="Group 225"/>
            <p:cNvGrpSpPr>
              <a:grpSpLocks/>
            </p:cNvGrpSpPr>
            <p:nvPr/>
          </p:nvGrpSpPr>
          <p:grpSpPr bwMode="auto">
            <a:xfrm rot="5400000">
              <a:off x="371861" y="4641901"/>
              <a:ext cx="312459" cy="757730"/>
              <a:chOff x="697707" y="1416918"/>
              <a:chExt cx="312459" cy="757957"/>
            </a:xfrm>
          </p:grpSpPr>
          <p:sp>
            <p:nvSpPr>
              <p:cNvPr id="20713" name="Rectangle 229"/>
              <p:cNvSpPr>
                <a:spLocks noChangeArrowheads="1"/>
              </p:cNvSpPr>
              <p:nvPr/>
            </p:nvSpPr>
            <p:spPr bwMode="auto">
              <a:xfrm rot="-5400000">
                <a:off x="771526" y="198437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20714" name="Rectangle 230"/>
              <p:cNvSpPr>
                <a:spLocks noChangeArrowheads="1"/>
              </p:cNvSpPr>
              <p:nvPr/>
            </p:nvSpPr>
            <p:spPr bwMode="auto">
              <a:xfrm rot="-5400000">
                <a:off x="758301" y="1931304"/>
                <a:ext cx="1250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D</a:t>
                </a:r>
                <a:endParaRPr lang="en-US" sz="1600"/>
              </a:p>
            </p:txBody>
          </p:sp>
          <p:sp>
            <p:nvSpPr>
              <p:cNvPr id="20715" name="Rectangle 231"/>
              <p:cNvSpPr>
                <a:spLocks noChangeArrowheads="1"/>
              </p:cNvSpPr>
              <p:nvPr/>
            </p:nvSpPr>
            <p:spPr bwMode="auto">
              <a:xfrm rot="-5400000">
                <a:off x="694797" y="1728100"/>
                <a:ext cx="2901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err="1">
                    <a:solidFill>
                      <a:srgbClr val="000000"/>
                    </a:solidFill>
                  </a:rPr>
                  <a:t>pH</a:t>
                </a:r>
                <a:r>
                  <a:rPr lang="en-US" sz="1600" baseline="-25000" dirty="0" err="1">
                    <a:solidFill>
                      <a:srgbClr val="000000"/>
                    </a:solidFill>
                  </a:rPr>
                  <a:t>S</a:t>
                </a:r>
                <a:endParaRPr lang="en-US" sz="1600" baseline="-25000" dirty="0"/>
              </a:p>
            </p:txBody>
          </p:sp>
          <p:sp>
            <p:nvSpPr>
              <p:cNvPr id="20716" name="Rectangle 233"/>
              <p:cNvSpPr>
                <a:spLocks noChangeArrowheads="1"/>
              </p:cNvSpPr>
              <p:nvPr/>
            </p:nvSpPr>
            <p:spPr bwMode="auto">
              <a:xfrm rot="-5400000">
                <a:off x="771526" y="1524000"/>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Helvetica" pitchFamily="34" charset="0"/>
                  </a:rPr>
                  <a:t>)</a:t>
                </a:r>
                <a:endParaRPr lang="en-US" dirty="0"/>
              </a:p>
            </p:txBody>
          </p:sp>
          <p:sp>
            <p:nvSpPr>
              <p:cNvPr id="20717" name="Rectangle 234"/>
              <p:cNvSpPr>
                <a:spLocks noChangeArrowheads="1"/>
              </p:cNvSpPr>
              <p:nvPr/>
            </p:nvSpPr>
            <p:spPr bwMode="auto">
              <a:xfrm rot="-5400000">
                <a:off x="798409" y="1444009"/>
                <a:ext cx="2388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dirty="0">
                    <a:solidFill>
                      <a:srgbClr val="000000"/>
                    </a:solidFill>
                  </a:rPr>
                  <a:t>max</a:t>
                </a:r>
                <a:endParaRPr lang="en-US" dirty="0"/>
              </a:p>
            </p:txBody>
          </p:sp>
        </p:grpSp>
      </p:grpSp>
      <p:sp>
        <p:nvSpPr>
          <p:cNvPr id="185" name="Oval 174"/>
          <p:cNvSpPr>
            <a:spLocks noChangeArrowheads="1"/>
          </p:cNvSpPr>
          <p:nvPr/>
        </p:nvSpPr>
        <p:spPr bwMode="auto">
          <a:xfrm>
            <a:off x="1058863" y="6137275"/>
            <a:ext cx="93662" cy="93663"/>
          </a:xfrm>
          <a:prstGeom prst="ellipse">
            <a:avLst/>
          </a:pr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41" name="AutoShape 299"/>
          <p:cNvSpPr>
            <a:spLocks noChangeAspect="1" noChangeArrowheads="1" noTextEdit="1"/>
          </p:cNvSpPr>
          <p:nvPr/>
        </p:nvSpPr>
        <p:spPr bwMode="auto">
          <a:xfrm>
            <a:off x="4897438" y="381000"/>
            <a:ext cx="4022725"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42" name="Rectangle 301"/>
          <p:cNvSpPr>
            <a:spLocks noChangeArrowheads="1"/>
          </p:cNvSpPr>
          <p:nvPr/>
        </p:nvSpPr>
        <p:spPr bwMode="auto">
          <a:xfrm>
            <a:off x="4897438" y="381000"/>
            <a:ext cx="4030662" cy="3024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43" name="Rectangle 303"/>
          <p:cNvSpPr>
            <a:spLocks noChangeArrowheads="1"/>
          </p:cNvSpPr>
          <p:nvPr/>
        </p:nvSpPr>
        <p:spPr bwMode="auto">
          <a:xfrm>
            <a:off x="5594350" y="611188"/>
            <a:ext cx="2944813" cy="2378075"/>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4" name="Freeform 350"/>
          <p:cNvSpPr>
            <a:spLocks/>
          </p:cNvSpPr>
          <p:nvPr/>
        </p:nvSpPr>
        <p:spPr bwMode="auto">
          <a:xfrm>
            <a:off x="5594350" y="812800"/>
            <a:ext cx="717550" cy="1673225"/>
          </a:xfrm>
          <a:custGeom>
            <a:avLst/>
            <a:gdLst>
              <a:gd name="T0" fmla="*/ 2147483647 w 452"/>
              <a:gd name="T1" fmla="*/ 2147483647 h 1054"/>
              <a:gd name="T2" fmla="*/ 2147483647 w 452"/>
              <a:gd name="T3" fmla="*/ 2147483647 h 1054"/>
              <a:gd name="T4" fmla="*/ 2147483647 w 452"/>
              <a:gd name="T5" fmla="*/ 2147483647 h 1054"/>
              <a:gd name="T6" fmla="*/ 2147483647 w 452"/>
              <a:gd name="T7" fmla="*/ 2147483647 h 1054"/>
              <a:gd name="T8" fmla="*/ 2147483647 w 452"/>
              <a:gd name="T9" fmla="*/ 2147483647 h 1054"/>
              <a:gd name="T10" fmla="*/ 2147483647 w 452"/>
              <a:gd name="T11" fmla="*/ 2147483647 h 1054"/>
              <a:gd name="T12" fmla="*/ 2147483647 w 452"/>
              <a:gd name="T13" fmla="*/ 2147483647 h 1054"/>
              <a:gd name="T14" fmla="*/ 2147483647 w 452"/>
              <a:gd name="T15" fmla="*/ 2147483647 h 1054"/>
              <a:gd name="T16" fmla="*/ 2147483647 w 452"/>
              <a:gd name="T17" fmla="*/ 2147483647 h 1054"/>
              <a:gd name="T18" fmla="*/ 2147483647 w 452"/>
              <a:gd name="T19" fmla="*/ 2147483647 h 1054"/>
              <a:gd name="T20" fmla="*/ 2147483647 w 452"/>
              <a:gd name="T21" fmla="*/ 2147483647 h 1054"/>
              <a:gd name="T22" fmla="*/ 2147483647 w 452"/>
              <a:gd name="T23" fmla="*/ 2147483647 h 1054"/>
              <a:gd name="T24" fmla="*/ 2147483647 w 452"/>
              <a:gd name="T25" fmla="*/ 2147483647 h 1054"/>
              <a:gd name="T26" fmla="*/ 2147483647 w 452"/>
              <a:gd name="T27" fmla="*/ 2147483647 h 1054"/>
              <a:gd name="T28" fmla="*/ 2147483647 w 452"/>
              <a:gd name="T29" fmla="*/ 2147483647 h 1054"/>
              <a:gd name="T30" fmla="*/ 2147483647 w 452"/>
              <a:gd name="T31" fmla="*/ 2147483647 h 1054"/>
              <a:gd name="T32" fmla="*/ 2147483647 w 452"/>
              <a:gd name="T33" fmla="*/ 2147483647 h 1054"/>
              <a:gd name="T34" fmla="*/ 2147483647 w 452"/>
              <a:gd name="T35" fmla="*/ 2147483647 h 1054"/>
              <a:gd name="T36" fmla="*/ 2147483647 w 452"/>
              <a:gd name="T37" fmla="*/ 2147483647 h 1054"/>
              <a:gd name="T38" fmla="*/ 2147483647 w 452"/>
              <a:gd name="T39" fmla="*/ 2147483647 h 1054"/>
              <a:gd name="T40" fmla="*/ 2147483647 w 452"/>
              <a:gd name="T41" fmla="*/ 2147483647 h 1054"/>
              <a:gd name="T42" fmla="*/ 2147483647 w 452"/>
              <a:gd name="T43" fmla="*/ 2147483647 h 1054"/>
              <a:gd name="T44" fmla="*/ 2147483647 w 452"/>
              <a:gd name="T45" fmla="*/ 2147483647 h 1054"/>
              <a:gd name="T46" fmla="*/ 2147483647 w 452"/>
              <a:gd name="T47" fmla="*/ 2147483647 h 1054"/>
              <a:gd name="T48" fmla="*/ 2147483647 w 452"/>
              <a:gd name="T49" fmla="*/ 2147483647 h 1054"/>
              <a:gd name="T50" fmla="*/ 2147483647 w 452"/>
              <a:gd name="T51" fmla="*/ 2147483647 h 1054"/>
              <a:gd name="T52" fmla="*/ 2147483647 w 452"/>
              <a:gd name="T53" fmla="*/ 2147483647 h 1054"/>
              <a:gd name="T54" fmla="*/ 2147483647 w 452"/>
              <a:gd name="T55" fmla="*/ 2147483647 h 1054"/>
              <a:gd name="T56" fmla="*/ 2147483647 w 452"/>
              <a:gd name="T57" fmla="*/ 2147483647 h 1054"/>
              <a:gd name="T58" fmla="*/ 2147483647 w 452"/>
              <a:gd name="T59" fmla="*/ 2147483647 h 1054"/>
              <a:gd name="T60" fmla="*/ 2147483647 w 452"/>
              <a:gd name="T61" fmla="*/ 2147483647 h 1054"/>
              <a:gd name="T62" fmla="*/ 2147483647 w 452"/>
              <a:gd name="T63" fmla="*/ 2147483647 h 1054"/>
              <a:gd name="T64" fmla="*/ 2147483647 w 452"/>
              <a:gd name="T65" fmla="*/ 2147483647 h 1054"/>
              <a:gd name="T66" fmla="*/ 2147483647 w 452"/>
              <a:gd name="T67" fmla="*/ 2147483647 h 1054"/>
              <a:gd name="T68" fmla="*/ 2147483647 w 452"/>
              <a:gd name="T69" fmla="*/ 2147483647 h 1054"/>
              <a:gd name="T70" fmla="*/ 2147483647 w 452"/>
              <a:gd name="T71" fmla="*/ 2147483647 h 1054"/>
              <a:gd name="T72" fmla="*/ 2147483647 w 452"/>
              <a:gd name="T73" fmla="*/ 2147483647 h 1054"/>
              <a:gd name="T74" fmla="*/ 2147483647 w 452"/>
              <a:gd name="T75" fmla="*/ 2147483647 h 1054"/>
              <a:gd name="T76" fmla="*/ 2147483647 w 452"/>
              <a:gd name="T77" fmla="*/ 2147483647 h 1054"/>
              <a:gd name="T78" fmla="*/ 2147483647 w 452"/>
              <a:gd name="T79" fmla="*/ 2147483647 h 1054"/>
              <a:gd name="T80" fmla="*/ 2147483647 w 452"/>
              <a:gd name="T81" fmla="*/ 2147483647 h 1054"/>
              <a:gd name="T82" fmla="*/ 2147483647 w 452"/>
              <a:gd name="T83" fmla="*/ 2147483647 h 10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52" h="1054">
                <a:moveTo>
                  <a:pt x="0" y="0"/>
                </a:moveTo>
                <a:lnTo>
                  <a:pt x="140" y="0"/>
                </a:lnTo>
                <a:lnTo>
                  <a:pt x="140" y="27"/>
                </a:lnTo>
                <a:lnTo>
                  <a:pt x="145" y="31"/>
                </a:lnTo>
                <a:lnTo>
                  <a:pt x="145" y="86"/>
                </a:lnTo>
                <a:lnTo>
                  <a:pt x="149" y="90"/>
                </a:lnTo>
                <a:lnTo>
                  <a:pt x="149" y="122"/>
                </a:lnTo>
                <a:lnTo>
                  <a:pt x="154" y="126"/>
                </a:lnTo>
                <a:lnTo>
                  <a:pt x="154" y="153"/>
                </a:lnTo>
                <a:lnTo>
                  <a:pt x="158" y="158"/>
                </a:lnTo>
                <a:lnTo>
                  <a:pt x="158" y="185"/>
                </a:lnTo>
                <a:lnTo>
                  <a:pt x="163" y="190"/>
                </a:lnTo>
                <a:lnTo>
                  <a:pt x="163" y="212"/>
                </a:lnTo>
                <a:lnTo>
                  <a:pt x="167" y="217"/>
                </a:lnTo>
                <a:lnTo>
                  <a:pt x="167" y="239"/>
                </a:lnTo>
                <a:lnTo>
                  <a:pt x="172" y="244"/>
                </a:lnTo>
                <a:lnTo>
                  <a:pt x="172" y="262"/>
                </a:lnTo>
                <a:lnTo>
                  <a:pt x="176" y="267"/>
                </a:lnTo>
                <a:lnTo>
                  <a:pt x="176" y="289"/>
                </a:lnTo>
                <a:lnTo>
                  <a:pt x="181" y="294"/>
                </a:lnTo>
                <a:lnTo>
                  <a:pt x="181" y="307"/>
                </a:lnTo>
                <a:lnTo>
                  <a:pt x="185" y="312"/>
                </a:lnTo>
                <a:lnTo>
                  <a:pt x="185" y="330"/>
                </a:lnTo>
                <a:lnTo>
                  <a:pt x="190" y="334"/>
                </a:lnTo>
                <a:lnTo>
                  <a:pt x="190" y="353"/>
                </a:lnTo>
                <a:lnTo>
                  <a:pt x="194" y="357"/>
                </a:lnTo>
                <a:lnTo>
                  <a:pt x="194" y="375"/>
                </a:lnTo>
                <a:lnTo>
                  <a:pt x="199" y="380"/>
                </a:lnTo>
                <a:lnTo>
                  <a:pt x="199" y="393"/>
                </a:lnTo>
                <a:lnTo>
                  <a:pt x="204" y="398"/>
                </a:lnTo>
                <a:lnTo>
                  <a:pt x="204" y="416"/>
                </a:lnTo>
                <a:lnTo>
                  <a:pt x="208" y="420"/>
                </a:lnTo>
                <a:lnTo>
                  <a:pt x="208" y="434"/>
                </a:lnTo>
                <a:lnTo>
                  <a:pt x="213" y="439"/>
                </a:lnTo>
                <a:lnTo>
                  <a:pt x="213" y="452"/>
                </a:lnTo>
                <a:lnTo>
                  <a:pt x="217" y="457"/>
                </a:lnTo>
                <a:lnTo>
                  <a:pt x="217" y="470"/>
                </a:lnTo>
                <a:lnTo>
                  <a:pt x="222" y="475"/>
                </a:lnTo>
                <a:lnTo>
                  <a:pt x="222" y="488"/>
                </a:lnTo>
                <a:lnTo>
                  <a:pt x="226" y="493"/>
                </a:lnTo>
                <a:lnTo>
                  <a:pt x="226" y="506"/>
                </a:lnTo>
                <a:lnTo>
                  <a:pt x="231" y="511"/>
                </a:lnTo>
                <a:lnTo>
                  <a:pt x="231" y="525"/>
                </a:lnTo>
                <a:lnTo>
                  <a:pt x="235" y="529"/>
                </a:lnTo>
                <a:lnTo>
                  <a:pt x="235" y="543"/>
                </a:lnTo>
                <a:lnTo>
                  <a:pt x="240" y="547"/>
                </a:lnTo>
                <a:lnTo>
                  <a:pt x="240" y="556"/>
                </a:lnTo>
                <a:lnTo>
                  <a:pt x="244" y="561"/>
                </a:lnTo>
                <a:lnTo>
                  <a:pt x="244" y="574"/>
                </a:lnTo>
                <a:lnTo>
                  <a:pt x="249" y="579"/>
                </a:lnTo>
                <a:lnTo>
                  <a:pt x="249" y="592"/>
                </a:lnTo>
                <a:lnTo>
                  <a:pt x="253" y="597"/>
                </a:lnTo>
                <a:lnTo>
                  <a:pt x="253" y="606"/>
                </a:lnTo>
                <a:lnTo>
                  <a:pt x="258" y="611"/>
                </a:lnTo>
                <a:lnTo>
                  <a:pt x="258" y="624"/>
                </a:lnTo>
                <a:lnTo>
                  <a:pt x="262" y="629"/>
                </a:lnTo>
                <a:lnTo>
                  <a:pt x="262" y="638"/>
                </a:lnTo>
                <a:lnTo>
                  <a:pt x="267" y="642"/>
                </a:lnTo>
                <a:lnTo>
                  <a:pt x="267" y="651"/>
                </a:lnTo>
                <a:lnTo>
                  <a:pt x="271" y="656"/>
                </a:lnTo>
                <a:lnTo>
                  <a:pt x="271" y="665"/>
                </a:lnTo>
                <a:lnTo>
                  <a:pt x="276" y="669"/>
                </a:lnTo>
                <a:lnTo>
                  <a:pt x="276" y="683"/>
                </a:lnTo>
                <a:lnTo>
                  <a:pt x="280" y="688"/>
                </a:lnTo>
                <a:lnTo>
                  <a:pt x="280" y="697"/>
                </a:lnTo>
                <a:lnTo>
                  <a:pt x="285" y="701"/>
                </a:lnTo>
                <a:lnTo>
                  <a:pt x="285" y="710"/>
                </a:lnTo>
                <a:lnTo>
                  <a:pt x="290" y="715"/>
                </a:lnTo>
                <a:lnTo>
                  <a:pt x="290" y="724"/>
                </a:lnTo>
                <a:lnTo>
                  <a:pt x="294" y="728"/>
                </a:lnTo>
                <a:lnTo>
                  <a:pt x="294" y="733"/>
                </a:lnTo>
                <a:lnTo>
                  <a:pt x="299" y="737"/>
                </a:lnTo>
                <a:lnTo>
                  <a:pt x="299" y="746"/>
                </a:lnTo>
                <a:lnTo>
                  <a:pt x="303" y="751"/>
                </a:lnTo>
                <a:lnTo>
                  <a:pt x="303" y="760"/>
                </a:lnTo>
                <a:lnTo>
                  <a:pt x="308" y="764"/>
                </a:lnTo>
                <a:lnTo>
                  <a:pt x="308" y="774"/>
                </a:lnTo>
                <a:lnTo>
                  <a:pt x="312" y="778"/>
                </a:lnTo>
                <a:lnTo>
                  <a:pt x="312" y="787"/>
                </a:lnTo>
                <a:lnTo>
                  <a:pt x="317" y="792"/>
                </a:lnTo>
                <a:lnTo>
                  <a:pt x="317" y="796"/>
                </a:lnTo>
                <a:lnTo>
                  <a:pt x="321" y="801"/>
                </a:lnTo>
                <a:lnTo>
                  <a:pt x="321" y="805"/>
                </a:lnTo>
                <a:lnTo>
                  <a:pt x="326" y="810"/>
                </a:lnTo>
                <a:lnTo>
                  <a:pt x="326" y="819"/>
                </a:lnTo>
                <a:lnTo>
                  <a:pt x="330" y="823"/>
                </a:lnTo>
                <a:lnTo>
                  <a:pt x="330" y="828"/>
                </a:lnTo>
                <a:lnTo>
                  <a:pt x="335" y="832"/>
                </a:lnTo>
                <a:lnTo>
                  <a:pt x="335" y="841"/>
                </a:lnTo>
                <a:lnTo>
                  <a:pt x="339" y="846"/>
                </a:lnTo>
                <a:lnTo>
                  <a:pt x="339" y="850"/>
                </a:lnTo>
                <a:lnTo>
                  <a:pt x="344" y="855"/>
                </a:lnTo>
                <a:lnTo>
                  <a:pt x="344" y="864"/>
                </a:lnTo>
                <a:lnTo>
                  <a:pt x="348" y="869"/>
                </a:lnTo>
                <a:lnTo>
                  <a:pt x="348" y="873"/>
                </a:lnTo>
                <a:lnTo>
                  <a:pt x="353" y="878"/>
                </a:lnTo>
                <a:lnTo>
                  <a:pt x="353" y="882"/>
                </a:lnTo>
                <a:lnTo>
                  <a:pt x="357" y="887"/>
                </a:lnTo>
                <a:lnTo>
                  <a:pt x="357" y="891"/>
                </a:lnTo>
                <a:lnTo>
                  <a:pt x="362" y="896"/>
                </a:lnTo>
                <a:lnTo>
                  <a:pt x="362" y="900"/>
                </a:lnTo>
                <a:lnTo>
                  <a:pt x="366" y="905"/>
                </a:lnTo>
                <a:lnTo>
                  <a:pt x="366" y="909"/>
                </a:lnTo>
                <a:lnTo>
                  <a:pt x="371" y="914"/>
                </a:lnTo>
                <a:lnTo>
                  <a:pt x="371" y="923"/>
                </a:lnTo>
                <a:lnTo>
                  <a:pt x="375" y="927"/>
                </a:lnTo>
                <a:lnTo>
                  <a:pt x="380" y="932"/>
                </a:lnTo>
                <a:lnTo>
                  <a:pt x="380" y="936"/>
                </a:lnTo>
                <a:lnTo>
                  <a:pt x="385" y="941"/>
                </a:lnTo>
                <a:lnTo>
                  <a:pt x="385" y="946"/>
                </a:lnTo>
                <a:lnTo>
                  <a:pt x="389" y="950"/>
                </a:lnTo>
                <a:lnTo>
                  <a:pt x="389" y="955"/>
                </a:lnTo>
                <a:lnTo>
                  <a:pt x="398" y="964"/>
                </a:lnTo>
                <a:lnTo>
                  <a:pt x="398" y="973"/>
                </a:lnTo>
                <a:lnTo>
                  <a:pt x="407" y="982"/>
                </a:lnTo>
                <a:lnTo>
                  <a:pt x="407" y="986"/>
                </a:lnTo>
                <a:lnTo>
                  <a:pt x="416" y="995"/>
                </a:lnTo>
                <a:lnTo>
                  <a:pt x="416" y="1000"/>
                </a:lnTo>
                <a:lnTo>
                  <a:pt x="421" y="1004"/>
                </a:lnTo>
                <a:lnTo>
                  <a:pt x="421" y="1009"/>
                </a:lnTo>
                <a:lnTo>
                  <a:pt x="425" y="1013"/>
                </a:lnTo>
                <a:lnTo>
                  <a:pt x="430" y="1018"/>
                </a:lnTo>
                <a:lnTo>
                  <a:pt x="430" y="1022"/>
                </a:lnTo>
                <a:lnTo>
                  <a:pt x="434" y="1027"/>
                </a:lnTo>
                <a:lnTo>
                  <a:pt x="443" y="1036"/>
                </a:lnTo>
                <a:lnTo>
                  <a:pt x="443" y="1045"/>
                </a:lnTo>
                <a:lnTo>
                  <a:pt x="448" y="1050"/>
                </a:lnTo>
                <a:lnTo>
                  <a:pt x="452" y="1054"/>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5" name="Freeform 351"/>
          <p:cNvSpPr>
            <a:spLocks/>
          </p:cNvSpPr>
          <p:nvPr/>
        </p:nvSpPr>
        <p:spPr bwMode="auto">
          <a:xfrm>
            <a:off x="6311900" y="2486025"/>
            <a:ext cx="912813" cy="381000"/>
          </a:xfrm>
          <a:custGeom>
            <a:avLst/>
            <a:gdLst>
              <a:gd name="T0" fmla="*/ 2147483647 w 575"/>
              <a:gd name="T1" fmla="*/ 2147483647 h 240"/>
              <a:gd name="T2" fmla="*/ 2147483647 w 575"/>
              <a:gd name="T3" fmla="*/ 2147483647 h 240"/>
              <a:gd name="T4" fmla="*/ 2147483647 w 575"/>
              <a:gd name="T5" fmla="*/ 2147483647 h 240"/>
              <a:gd name="T6" fmla="*/ 2147483647 w 575"/>
              <a:gd name="T7" fmla="*/ 2147483647 h 240"/>
              <a:gd name="T8" fmla="*/ 2147483647 w 575"/>
              <a:gd name="T9" fmla="*/ 2147483647 h 240"/>
              <a:gd name="T10" fmla="*/ 2147483647 w 575"/>
              <a:gd name="T11" fmla="*/ 2147483647 h 240"/>
              <a:gd name="T12" fmla="*/ 2147483647 w 575"/>
              <a:gd name="T13" fmla="*/ 2147483647 h 240"/>
              <a:gd name="T14" fmla="*/ 2147483647 w 575"/>
              <a:gd name="T15" fmla="*/ 2147483647 h 240"/>
              <a:gd name="T16" fmla="*/ 2147483647 w 575"/>
              <a:gd name="T17" fmla="*/ 2147483647 h 240"/>
              <a:gd name="T18" fmla="*/ 2147483647 w 575"/>
              <a:gd name="T19" fmla="*/ 2147483647 h 240"/>
              <a:gd name="T20" fmla="*/ 2147483647 w 575"/>
              <a:gd name="T21" fmla="*/ 2147483647 h 240"/>
              <a:gd name="T22" fmla="*/ 2147483647 w 575"/>
              <a:gd name="T23" fmla="*/ 2147483647 h 240"/>
              <a:gd name="T24" fmla="*/ 2147483647 w 575"/>
              <a:gd name="T25" fmla="*/ 2147483647 h 240"/>
              <a:gd name="T26" fmla="*/ 2147483647 w 575"/>
              <a:gd name="T27" fmla="*/ 2147483647 h 240"/>
              <a:gd name="T28" fmla="*/ 2147483647 w 575"/>
              <a:gd name="T29" fmla="*/ 2147483647 h 240"/>
              <a:gd name="T30" fmla="*/ 2147483647 w 575"/>
              <a:gd name="T31" fmla="*/ 2147483647 h 240"/>
              <a:gd name="T32" fmla="*/ 2147483647 w 575"/>
              <a:gd name="T33" fmla="*/ 2147483647 h 240"/>
              <a:gd name="T34" fmla="*/ 2147483647 w 575"/>
              <a:gd name="T35" fmla="*/ 2147483647 h 240"/>
              <a:gd name="T36" fmla="*/ 2147483647 w 575"/>
              <a:gd name="T37" fmla="*/ 2147483647 h 240"/>
              <a:gd name="T38" fmla="*/ 2147483647 w 575"/>
              <a:gd name="T39" fmla="*/ 2147483647 h 240"/>
              <a:gd name="T40" fmla="*/ 2147483647 w 575"/>
              <a:gd name="T41" fmla="*/ 2147483647 h 240"/>
              <a:gd name="T42" fmla="*/ 2147483647 w 575"/>
              <a:gd name="T43" fmla="*/ 2147483647 h 240"/>
              <a:gd name="T44" fmla="*/ 2147483647 w 575"/>
              <a:gd name="T45" fmla="*/ 2147483647 h 240"/>
              <a:gd name="T46" fmla="*/ 2147483647 w 575"/>
              <a:gd name="T47" fmla="*/ 2147483647 h 240"/>
              <a:gd name="T48" fmla="*/ 2147483647 w 575"/>
              <a:gd name="T49" fmla="*/ 2147483647 h 240"/>
              <a:gd name="T50" fmla="*/ 2147483647 w 575"/>
              <a:gd name="T51" fmla="*/ 2147483647 h 240"/>
              <a:gd name="T52" fmla="*/ 2147483647 w 575"/>
              <a:gd name="T53" fmla="*/ 2147483647 h 240"/>
              <a:gd name="T54" fmla="*/ 2147483647 w 575"/>
              <a:gd name="T55" fmla="*/ 2147483647 h 240"/>
              <a:gd name="T56" fmla="*/ 2147483647 w 575"/>
              <a:gd name="T57" fmla="*/ 2147483647 h 240"/>
              <a:gd name="T58" fmla="*/ 2147483647 w 575"/>
              <a:gd name="T59" fmla="*/ 2147483647 h 240"/>
              <a:gd name="T60" fmla="*/ 2147483647 w 575"/>
              <a:gd name="T61" fmla="*/ 2147483647 h 240"/>
              <a:gd name="T62" fmla="*/ 2147483647 w 575"/>
              <a:gd name="T63" fmla="*/ 2147483647 h 240"/>
              <a:gd name="T64" fmla="*/ 2147483647 w 575"/>
              <a:gd name="T65" fmla="*/ 2147483647 h 240"/>
              <a:gd name="T66" fmla="*/ 2147483647 w 575"/>
              <a:gd name="T67" fmla="*/ 2147483647 h 240"/>
              <a:gd name="T68" fmla="*/ 2147483647 w 575"/>
              <a:gd name="T69" fmla="*/ 2147483647 h 240"/>
              <a:gd name="T70" fmla="*/ 2147483647 w 575"/>
              <a:gd name="T71" fmla="*/ 2147483647 h 240"/>
              <a:gd name="T72" fmla="*/ 2147483647 w 575"/>
              <a:gd name="T73" fmla="*/ 2147483647 h 240"/>
              <a:gd name="T74" fmla="*/ 2147483647 w 575"/>
              <a:gd name="T75" fmla="*/ 2147483647 h 240"/>
              <a:gd name="T76" fmla="*/ 2147483647 w 575"/>
              <a:gd name="T77" fmla="*/ 2147483647 h 240"/>
              <a:gd name="T78" fmla="*/ 2147483647 w 575"/>
              <a:gd name="T79" fmla="*/ 2147483647 h 240"/>
              <a:gd name="T80" fmla="*/ 2147483647 w 575"/>
              <a:gd name="T81" fmla="*/ 2147483647 h 240"/>
              <a:gd name="T82" fmla="*/ 2147483647 w 575"/>
              <a:gd name="T83" fmla="*/ 2147483647 h 2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5" h="240">
                <a:moveTo>
                  <a:pt x="0" y="0"/>
                </a:moveTo>
                <a:lnTo>
                  <a:pt x="5" y="5"/>
                </a:lnTo>
                <a:lnTo>
                  <a:pt x="9" y="9"/>
                </a:lnTo>
                <a:lnTo>
                  <a:pt x="19" y="18"/>
                </a:lnTo>
                <a:lnTo>
                  <a:pt x="19" y="23"/>
                </a:lnTo>
                <a:lnTo>
                  <a:pt x="23" y="27"/>
                </a:lnTo>
                <a:lnTo>
                  <a:pt x="28" y="32"/>
                </a:lnTo>
                <a:lnTo>
                  <a:pt x="32" y="36"/>
                </a:lnTo>
                <a:lnTo>
                  <a:pt x="37" y="41"/>
                </a:lnTo>
                <a:lnTo>
                  <a:pt x="46" y="50"/>
                </a:lnTo>
                <a:lnTo>
                  <a:pt x="46" y="54"/>
                </a:lnTo>
                <a:lnTo>
                  <a:pt x="50" y="59"/>
                </a:lnTo>
                <a:lnTo>
                  <a:pt x="55" y="64"/>
                </a:lnTo>
                <a:lnTo>
                  <a:pt x="59" y="68"/>
                </a:lnTo>
                <a:lnTo>
                  <a:pt x="64" y="73"/>
                </a:lnTo>
                <a:lnTo>
                  <a:pt x="68" y="77"/>
                </a:lnTo>
                <a:lnTo>
                  <a:pt x="73" y="82"/>
                </a:lnTo>
                <a:lnTo>
                  <a:pt x="77" y="86"/>
                </a:lnTo>
                <a:lnTo>
                  <a:pt x="82" y="91"/>
                </a:lnTo>
                <a:lnTo>
                  <a:pt x="86" y="91"/>
                </a:lnTo>
                <a:lnTo>
                  <a:pt x="91" y="95"/>
                </a:lnTo>
                <a:lnTo>
                  <a:pt x="95" y="100"/>
                </a:lnTo>
                <a:lnTo>
                  <a:pt x="100" y="104"/>
                </a:lnTo>
                <a:lnTo>
                  <a:pt x="104" y="109"/>
                </a:lnTo>
                <a:lnTo>
                  <a:pt x="109" y="109"/>
                </a:lnTo>
                <a:lnTo>
                  <a:pt x="114" y="113"/>
                </a:lnTo>
                <a:lnTo>
                  <a:pt x="118" y="118"/>
                </a:lnTo>
                <a:lnTo>
                  <a:pt x="123" y="122"/>
                </a:lnTo>
                <a:lnTo>
                  <a:pt x="127" y="122"/>
                </a:lnTo>
                <a:lnTo>
                  <a:pt x="132" y="127"/>
                </a:lnTo>
                <a:lnTo>
                  <a:pt x="136" y="127"/>
                </a:lnTo>
                <a:lnTo>
                  <a:pt x="141" y="131"/>
                </a:lnTo>
                <a:lnTo>
                  <a:pt x="145" y="136"/>
                </a:lnTo>
                <a:lnTo>
                  <a:pt x="150" y="140"/>
                </a:lnTo>
                <a:lnTo>
                  <a:pt x="154" y="140"/>
                </a:lnTo>
                <a:lnTo>
                  <a:pt x="159" y="145"/>
                </a:lnTo>
                <a:lnTo>
                  <a:pt x="163" y="145"/>
                </a:lnTo>
                <a:lnTo>
                  <a:pt x="168" y="150"/>
                </a:lnTo>
                <a:lnTo>
                  <a:pt x="172" y="150"/>
                </a:lnTo>
                <a:lnTo>
                  <a:pt x="177" y="154"/>
                </a:lnTo>
                <a:lnTo>
                  <a:pt x="181" y="154"/>
                </a:lnTo>
                <a:lnTo>
                  <a:pt x="186" y="159"/>
                </a:lnTo>
                <a:lnTo>
                  <a:pt x="190" y="159"/>
                </a:lnTo>
                <a:lnTo>
                  <a:pt x="195" y="163"/>
                </a:lnTo>
                <a:lnTo>
                  <a:pt x="200" y="163"/>
                </a:lnTo>
                <a:lnTo>
                  <a:pt x="204" y="168"/>
                </a:lnTo>
                <a:lnTo>
                  <a:pt x="209" y="168"/>
                </a:lnTo>
                <a:lnTo>
                  <a:pt x="213" y="172"/>
                </a:lnTo>
                <a:lnTo>
                  <a:pt x="218" y="172"/>
                </a:lnTo>
                <a:lnTo>
                  <a:pt x="222" y="177"/>
                </a:lnTo>
                <a:lnTo>
                  <a:pt x="227" y="177"/>
                </a:lnTo>
                <a:lnTo>
                  <a:pt x="231" y="177"/>
                </a:lnTo>
                <a:lnTo>
                  <a:pt x="236" y="181"/>
                </a:lnTo>
                <a:lnTo>
                  <a:pt x="240" y="181"/>
                </a:lnTo>
                <a:lnTo>
                  <a:pt x="245" y="181"/>
                </a:lnTo>
                <a:lnTo>
                  <a:pt x="249" y="186"/>
                </a:lnTo>
                <a:lnTo>
                  <a:pt x="254" y="186"/>
                </a:lnTo>
                <a:lnTo>
                  <a:pt x="258" y="190"/>
                </a:lnTo>
                <a:lnTo>
                  <a:pt x="263" y="190"/>
                </a:lnTo>
                <a:lnTo>
                  <a:pt x="267" y="190"/>
                </a:lnTo>
                <a:lnTo>
                  <a:pt x="272" y="195"/>
                </a:lnTo>
                <a:lnTo>
                  <a:pt x="276" y="195"/>
                </a:lnTo>
                <a:lnTo>
                  <a:pt x="281" y="195"/>
                </a:lnTo>
                <a:lnTo>
                  <a:pt x="285" y="195"/>
                </a:lnTo>
                <a:lnTo>
                  <a:pt x="290" y="199"/>
                </a:lnTo>
                <a:lnTo>
                  <a:pt x="295" y="199"/>
                </a:lnTo>
                <a:lnTo>
                  <a:pt x="299" y="199"/>
                </a:lnTo>
                <a:lnTo>
                  <a:pt x="304" y="204"/>
                </a:lnTo>
                <a:lnTo>
                  <a:pt x="308" y="204"/>
                </a:lnTo>
                <a:lnTo>
                  <a:pt x="313" y="204"/>
                </a:lnTo>
                <a:lnTo>
                  <a:pt x="317" y="204"/>
                </a:lnTo>
                <a:lnTo>
                  <a:pt x="322" y="204"/>
                </a:lnTo>
                <a:lnTo>
                  <a:pt x="326" y="208"/>
                </a:lnTo>
                <a:lnTo>
                  <a:pt x="331" y="208"/>
                </a:lnTo>
                <a:lnTo>
                  <a:pt x="335" y="208"/>
                </a:lnTo>
                <a:lnTo>
                  <a:pt x="340" y="208"/>
                </a:lnTo>
                <a:lnTo>
                  <a:pt x="344" y="213"/>
                </a:lnTo>
                <a:lnTo>
                  <a:pt x="349" y="213"/>
                </a:lnTo>
                <a:lnTo>
                  <a:pt x="353" y="213"/>
                </a:lnTo>
                <a:lnTo>
                  <a:pt x="358" y="213"/>
                </a:lnTo>
                <a:lnTo>
                  <a:pt x="362" y="213"/>
                </a:lnTo>
                <a:lnTo>
                  <a:pt x="367" y="217"/>
                </a:lnTo>
                <a:lnTo>
                  <a:pt x="371" y="217"/>
                </a:lnTo>
                <a:lnTo>
                  <a:pt x="376" y="217"/>
                </a:lnTo>
                <a:lnTo>
                  <a:pt x="381" y="217"/>
                </a:lnTo>
                <a:lnTo>
                  <a:pt x="385" y="217"/>
                </a:lnTo>
                <a:lnTo>
                  <a:pt x="390" y="222"/>
                </a:lnTo>
                <a:lnTo>
                  <a:pt x="394" y="222"/>
                </a:lnTo>
                <a:lnTo>
                  <a:pt x="399" y="222"/>
                </a:lnTo>
                <a:lnTo>
                  <a:pt x="403" y="222"/>
                </a:lnTo>
                <a:lnTo>
                  <a:pt x="408" y="222"/>
                </a:lnTo>
                <a:lnTo>
                  <a:pt x="412" y="222"/>
                </a:lnTo>
                <a:lnTo>
                  <a:pt x="417" y="222"/>
                </a:lnTo>
                <a:lnTo>
                  <a:pt x="421" y="226"/>
                </a:lnTo>
                <a:lnTo>
                  <a:pt x="426" y="226"/>
                </a:lnTo>
                <a:lnTo>
                  <a:pt x="430" y="226"/>
                </a:lnTo>
                <a:lnTo>
                  <a:pt x="435" y="226"/>
                </a:lnTo>
                <a:lnTo>
                  <a:pt x="439" y="226"/>
                </a:lnTo>
                <a:lnTo>
                  <a:pt x="444" y="226"/>
                </a:lnTo>
                <a:lnTo>
                  <a:pt x="448" y="226"/>
                </a:lnTo>
                <a:lnTo>
                  <a:pt x="453" y="226"/>
                </a:lnTo>
                <a:lnTo>
                  <a:pt x="457" y="231"/>
                </a:lnTo>
                <a:lnTo>
                  <a:pt x="462" y="231"/>
                </a:lnTo>
                <a:lnTo>
                  <a:pt x="466" y="231"/>
                </a:lnTo>
                <a:lnTo>
                  <a:pt x="471" y="231"/>
                </a:lnTo>
                <a:lnTo>
                  <a:pt x="476" y="231"/>
                </a:lnTo>
                <a:lnTo>
                  <a:pt x="480" y="231"/>
                </a:lnTo>
                <a:lnTo>
                  <a:pt x="485" y="231"/>
                </a:lnTo>
                <a:lnTo>
                  <a:pt x="489" y="231"/>
                </a:lnTo>
                <a:lnTo>
                  <a:pt x="494" y="231"/>
                </a:lnTo>
                <a:lnTo>
                  <a:pt x="498" y="231"/>
                </a:lnTo>
                <a:lnTo>
                  <a:pt x="503" y="236"/>
                </a:lnTo>
                <a:lnTo>
                  <a:pt x="507" y="236"/>
                </a:lnTo>
                <a:lnTo>
                  <a:pt x="512" y="236"/>
                </a:lnTo>
                <a:lnTo>
                  <a:pt x="516" y="236"/>
                </a:lnTo>
                <a:lnTo>
                  <a:pt x="521" y="236"/>
                </a:lnTo>
                <a:lnTo>
                  <a:pt x="525" y="236"/>
                </a:lnTo>
                <a:lnTo>
                  <a:pt x="530" y="236"/>
                </a:lnTo>
                <a:lnTo>
                  <a:pt x="534" y="236"/>
                </a:lnTo>
                <a:lnTo>
                  <a:pt x="539" y="236"/>
                </a:lnTo>
                <a:lnTo>
                  <a:pt x="543" y="236"/>
                </a:lnTo>
                <a:lnTo>
                  <a:pt x="548" y="236"/>
                </a:lnTo>
                <a:lnTo>
                  <a:pt x="552" y="236"/>
                </a:lnTo>
                <a:lnTo>
                  <a:pt x="557" y="236"/>
                </a:lnTo>
                <a:lnTo>
                  <a:pt x="562" y="240"/>
                </a:lnTo>
                <a:lnTo>
                  <a:pt x="566" y="240"/>
                </a:lnTo>
                <a:lnTo>
                  <a:pt x="571" y="240"/>
                </a:lnTo>
                <a:lnTo>
                  <a:pt x="575" y="24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6" name="Freeform 352"/>
          <p:cNvSpPr>
            <a:spLocks/>
          </p:cNvSpPr>
          <p:nvPr/>
        </p:nvSpPr>
        <p:spPr bwMode="auto">
          <a:xfrm>
            <a:off x="7224713" y="2867025"/>
            <a:ext cx="933450" cy="14288"/>
          </a:xfrm>
          <a:custGeom>
            <a:avLst/>
            <a:gdLst>
              <a:gd name="T0" fmla="*/ 2147483647 w 588"/>
              <a:gd name="T1" fmla="*/ 0 h 9"/>
              <a:gd name="T2" fmla="*/ 2147483647 w 588"/>
              <a:gd name="T3" fmla="*/ 0 h 9"/>
              <a:gd name="T4" fmla="*/ 2147483647 w 588"/>
              <a:gd name="T5" fmla="*/ 0 h 9"/>
              <a:gd name="T6" fmla="*/ 2147483647 w 588"/>
              <a:gd name="T7" fmla="*/ 0 h 9"/>
              <a:gd name="T8" fmla="*/ 2147483647 w 588"/>
              <a:gd name="T9" fmla="*/ 0 h 9"/>
              <a:gd name="T10" fmla="*/ 2147483647 w 588"/>
              <a:gd name="T11" fmla="*/ 2147483647 h 9"/>
              <a:gd name="T12" fmla="*/ 2147483647 w 588"/>
              <a:gd name="T13" fmla="*/ 2147483647 h 9"/>
              <a:gd name="T14" fmla="*/ 2147483647 w 588"/>
              <a:gd name="T15" fmla="*/ 2147483647 h 9"/>
              <a:gd name="T16" fmla="*/ 2147483647 w 588"/>
              <a:gd name="T17" fmla="*/ 2147483647 h 9"/>
              <a:gd name="T18" fmla="*/ 2147483647 w 588"/>
              <a:gd name="T19" fmla="*/ 2147483647 h 9"/>
              <a:gd name="T20" fmla="*/ 2147483647 w 588"/>
              <a:gd name="T21" fmla="*/ 2147483647 h 9"/>
              <a:gd name="T22" fmla="*/ 2147483647 w 588"/>
              <a:gd name="T23" fmla="*/ 2147483647 h 9"/>
              <a:gd name="T24" fmla="*/ 2147483647 w 588"/>
              <a:gd name="T25" fmla="*/ 2147483647 h 9"/>
              <a:gd name="T26" fmla="*/ 2147483647 w 588"/>
              <a:gd name="T27" fmla="*/ 2147483647 h 9"/>
              <a:gd name="T28" fmla="*/ 2147483647 w 588"/>
              <a:gd name="T29" fmla="*/ 2147483647 h 9"/>
              <a:gd name="T30" fmla="*/ 2147483647 w 588"/>
              <a:gd name="T31" fmla="*/ 2147483647 h 9"/>
              <a:gd name="T32" fmla="*/ 2147483647 w 588"/>
              <a:gd name="T33" fmla="*/ 2147483647 h 9"/>
              <a:gd name="T34" fmla="*/ 2147483647 w 588"/>
              <a:gd name="T35" fmla="*/ 2147483647 h 9"/>
              <a:gd name="T36" fmla="*/ 2147483647 w 588"/>
              <a:gd name="T37" fmla="*/ 2147483647 h 9"/>
              <a:gd name="T38" fmla="*/ 2147483647 w 588"/>
              <a:gd name="T39" fmla="*/ 2147483647 h 9"/>
              <a:gd name="T40" fmla="*/ 2147483647 w 588"/>
              <a:gd name="T41" fmla="*/ 2147483647 h 9"/>
              <a:gd name="T42" fmla="*/ 2147483647 w 588"/>
              <a:gd name="T43" fmla="*/ 2147483647 h 9"/>
              <a:gd name="T44" fmla="*/ 2147483647 w 588"/>
              <a:gd name="T45" fmla="*/ 2147483647 h 9"/>
              <a:gd name="T46" fmla="*/ 2147483647 w 588"/>
              <a:gd name="T47" fmla="*/ 2147483647 h 9"/>
              <a:gd name="T48" fmla="*/ 2147483647 w 588"/>
              <a:gd name="T49" fmla="*/ 2147483647 h 9"/>
              <a:gd name="T50" fmla="*/ 2147483647 w 588"/>
              <a:gd name="T51" fmla="*/ 2147483647 h 9"/>
              <a:gd name="T52" fmla="*/ 2147483647 w 588"/>
              <a:gd name="T53" fmla="*/ 2147483647 h 9"/>
              <a:gd name="T54" fmla="*/ 2147483647 w 588"/>
              <a:gd name="T55" fmla="*/ 2147483647 h 9"/>
              <a:gd name="T56" fmla="*/ 2147483647 w 588"/>
              <a:gd name="T57" fmla="*/ 2147483647 h 9"/>
              <a:gd name="T58" fmla="*/ 2147483647 w 588"/>
              <a:gd name="T59" fmla="*/ 2147483647 h 9"/>
              <a:gd name="T60" fmla="*/ 2147483647 w 588"/>
              <a:gd name="T61" fmla="*/ 2147483647 h 9"/>
              <a:gd name="T62" fmla="*/ 2147483647 w 588"/>
              <a:gd name="T63" fmla="*/ 2147483647 h 9"/>
              <a:gd name="T64" fmla="*/ 2147483647 w 588"/>
              <a:gd name="T65" fmla="*/ 2147483647 h 9"/>
              <a:gd name="T66" fmla="*/ 2147483647 w 588"/>
              <a:gd name="T67" fmla="*/ 2147483647 h 9"/>
              <a:gd name="T68" fmla="*/ 2147483647 w 588"/>
              <a:gd name="T69" fmla="*/ 2147483647 h 9"/>
              <a:gd name="T70" fmla="*/ 2147483647 w 588"/>
              <a:gd name="T71" fmla="*/ 2147483647 h 9"/>
              <a:gd name="T72" fmla="*/ 2147483647 w 588"/>
              <a:gd name="T73" fmla="*/ 2147483647 h 9"/>
              <a:gd name="T74" fmla="*/ 2147483647 w 588"/>
              <a:gd name="T75" fmla="*/ 2147483647 h 9"/>
              <a:gd name="T76" fmla="*/ 2147483647 w 588"/>
              <a:gd name="T77" fmla="*/ 2147483647 h 9"/>
              <a:gd name="T78" fmla="*/ 2147483647 w 588"/>
              <a:gd name="T79" fmla="*/ 2147483647 h 9"/>
              <a:gd name="T80" fmla="*/ 2147483647 w 588"/>
              <a:gd name="T81" fmla="*/ 2147483647 h 9"/>
              <a:gd name="T82" fmla="*/ 2147483647 w 588"/>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8" h="9">
                <a:moveTo>
                  <a:pt x="0" y="0"/>
                </a:moveTo>
                <a:lnTo>
                  <a:pt x="5" y="0"/>
                </a:lnTo>
                <a:lnTo>
                  <a:pt x="9" y="0"/>
                </a:lnTo>
                <a:lnTo>
                  <a:pt x="14" y="0"/>
                </a:lnTo>
                <a:lnTo>
                  <a:pt x="18" y="0"/>
                </a:lnTo>
                <a:lnTo>
                  <a:pt x="23" y="0"/>
                </a:lnTo>
                <a:lnTo>
                  <a:pt x="27" y="0"/>
                </a:lnTo>
                <a:lnTo>
                  <a:pt x="32" y="0"/>
                </a:lnTo>
                <a:lnTo>
                  <a:pt x="36" y="0"/>
                </a:lnTo>
                <a:lnTo>
                  <a:pt x="41" y="0"/>
                </a:lnTo>
                <a:lnTo>
                  <a:pt x="45" y="0"/>
                </a:lnTo>
                <a:lnTo>
                  <a:pt x="50" y="0"/>
                </a:lnTo>
                <a:lnTo>
                  <a:pt x="54" y="0"/>
                </a:lnTo>
                <a:lnTo>
                  <a:pt x="59" y="0"/>
                </a:lnTo>
                <a:lnTo>
                  <a:pt x="63" y="0"/>
                </a:lnTo>
                <a:lnTo>
                  <a:pt x="68" y="0"/>
                </a:lnTo>
                <a:lnTo>
                  <a:pt x="72" y="5"/>
                </a:lnTo>
                <a:lnTo>
                  <a:pt x="77" y="5"/>
                </a:lnTo>
                <a:lnTo>
                  <a:pt x="82" y="5"/>
                </a:lnTo>
                <a:lnTo>
                  <a:pt x="86" y="5"/>
                </a:lnTo>
                <a:lnTo>
                  <a:pt x="91" y="5"/>
                </a:lnTo>
                <a:lnTo>
                  <a:pt x="95" y="5"/>
                </a:lnTo>
                <a:lnTo>
                  <a:pt x="100" y="5"/>
                </a:lnTo>
                <a:lnTo>
                  <a:pt x="104" y="5"/>
                </a:lnTo>
                <a:lnTo>
                  <a:pt x="109" y="5"/>
                </a:lnTo>
                <a:lnTo>
                  <a:pt x="113" y="5"/>
                </a:lnTo>
                <a:lnTo>
                  <a:pt x="118" y="5"/>
                </a:lnTo>
                <a:lnTo>
                  <a:pt x="122" y="5"/>
                </a:lnTo>
                <a:lnTo>
                  <a:pt x="127" y="5"/>
                </a:lnTo>
                <a:lnTo>
                  <a:pt x="131" y="5"/>
                </a:lnTo>
                <a:lnTo>
                  <a:pt x="136" y="5"/>
                </a:lnTo>
                <a:lnTo>
                  <a:pt x="140" y="5"/>
                </a:lnTo>
                <a:lnTo>
                  <a:pt x="145" y="5"/>
                </a:lnTo>
                <a:lnTo>
                  <a:pt x="149" y="5"/>
                </a:lnTo>
                <a:lnTo>
                  <a:pt x="154" y="5"/>
                </a:lnTo>
                <a:lnTo>
                  <a:pt x="158" y="5"/>
                </a:lnTo>
                <a:lnTo>
                  <a:pt x="163" y="5"/>
                </a:lnTo>
                <a:lnTo>
                  <a:pt x="168" y="5"/>
                </a:lnTo>
                <a:lnTo>
                  <a:pt x="172" y="5"/>
                </a:lnTo>
                <a:lnTo>
                  <a:pt x="177" y="5"/>
                </a:lnTo>
                <a:lnTo>
                  <a:pt x="181" y="5"/>
                </a:lnTo>
                <a:lnTo>
                  <a:pt x="186" y="5"/>
                </a:lnTo>
                <a:lnTo>
                  <a:pt x="190" y="5"/>
                </a:lnTo>
                <a:lnTo>
                  <a:pt x="195" y="5"/>
                </a:lnTo>
                <a:lnTo>
                  <a:pt x="199" y="5"/>
                </a:lnTo>
                <a:lnTo>
                  <a:pt x="204" y="5"/>
                </a:lnTo>
                <a:lnTo>
                  <a:pt x="208" y="5"/>
                </a:lnTo>
                <a:lnTo>
                  <a:pt x="213" y="5"/>
                </a:lnTo>
                <a:lnTo>
                  <a:pt x="217" y="5"/>
                </a:lnTo>
                <a:lnTo>
                  <a:pt x="222" y="5"/>
                </a:lnTo>
                <a:lnTo>
                  <a:pt x="226" y="5"/>
                </a:lnTo>
                <a:lnTo>
                  <a:pt x="231" y="5"/>
                </a:lnTo>
                <a:lnTo>
                  <a:pt x="235" y="5"/>
                </a:lnTo>
                <a:lnTo>
                  <a:pt x="240" y="5"/>
                </a:lnTo>
                <a:lnTo>
                  <a:pt x="244" y="9"/>
                </a:lnTo>
                <a:lnTo>
                  <a:pt x="249" y="9"/>
                </a:lnTo>
                <a:lnTo>
                  <a:pt x="253" y="9"/>
                </a:lnTo>
                <a:lnTo>
                  <a:pt x="258" y="9"/>
                </a:lnTo>
                <a:lnTo>
                  <a:pt x="263" y="9"/>
                </a:lnTo>
                <a:lnTo>
                  <a:pt x="267" y="9"/>
                </a:lnTo>
                <a:lnTo>
                  <a:pt x="272" y="9"/>
                </a:lnTo>
                <a:lnTo>
                  <a:pt x="276" y="9"/>
                </a:lnTo>
                <a:lnTo>
                  <a:pt x="281" y="9"/>
                </a:lnTo>
                <a:lnTo>
                  <a:pt x="285" y="9"/>
                </a:lnTo>
                <a:lnTo>
                  <a:pt x="294" y="9"/>
                </a:lnTo>
                <a:lnTo>
                  <a:pt x="299" y="9"/>
                </a:lnTo>
                <a:lnTo>
                  <a:pt x="303" y="9"/>
                </a:lnTo>
                <a:lnTo>
                  <a:pt x="308" y="9"/>
                </a:lnTo>
                <a:lnTo>
                  <a:pt x="312" y="9"/>
                </a:lnTo>
                <a:lnTo>
                  <a:pt x="317" y="9"/>
                </a:lnTo>
                <a:lnTo>
                  <a:pt x="321" y="9"/>
                </a:lnTo>
                <a:lnTo>
                  <a:pt x="326" y="9"/>
                </a:lnTo>
                <a:lnTo>
                  <a:pt x="335" y="9"/>
                </a:lnTo>
                <a:lnTo>
                  <a:pt x="339" y="9"/>
                </a:lnTo>
                <a:lnTo>
                  <a:pt x="344" y="9"/>
                </a:lnTo>
                <a:lnTo>
                  <a:pt x="349" y="9"/>
                </a:lnTo>
                <a:lnTo>
                  <a:pt x="358" y="9"/>
                </a:lnTo>
                <a:lnTo>
                  <a:pt x="362" y="9"/>
                </a:lnTo>
                <a:lnTo>
                  <a:pt x="367" y="9"/>
                </a:lnTo>
                <a:lnTo>
                  <a:pt x="371" y="9"/>
                </a:lnTo>
                <a:lnTo>
                  <a:pt x="376" y="9"/>
                </a:lnTo>
                <a:lnTo>
                  <a:pt x="380" y="9"/>
                </a:lnTo>
                <a:lnTo>
                  <a:pt x="385" y="9"/>
                </a:lnTo>
                <a:lnTo>
                  <a:pt x="389" y="9"/>
                </a:lnTo>
                <a:lnTo>
                  <a:pt x="394" y="9"/>
                </a:lnTo>
                <a:lnTo>
                  <a:pt x="398" y="9"/>
                </a:lnTo>
                <a:lnTo>
                  <a:pt x="403" y="9"/>
                </a:lnTo>
                <a:lnTo>
                  <a:pt x="407" y="9"/>
                </a:lnTo>
                <a:lnTo>
                  <a:pt x="412" y="9"/>
                </a:lnTo>
                <a:lnTo>
                  <a:pt x="416" y="9"/>
                </a:lnTo>
                <a:lnTo>
                  <a:pt x="421" y="9"/>
                </a:lnTo>
                <a:lnTo>
                  <a:pt x="425" y="9"/>
                </a:lnTo>
                <a:lnTo>
                  <a:pt x="430" y="9"/>
                </a:lnTo>
                <a:lnTo>
                  <a:pt x="434" y="9"/>
                </a:lnTo>
                <a:lnTo>
                  <a:pt x="439" y="9"/>
                </a:lnTo>
                <a:lnTo>
                  <a:pt x="444" y="9"/>
                </a:lnTo>
                <a:lnTo>
                  <a:pt x="448" y="9"/>
                </a:lnTo>
                <a:lnTo>
                  <a:pt x="453" y="9"/>
                </a:lnTo>
                <a:lnTo>
                  <a:pt x="457" y="9"/>
                </a:lnTo>
                <a:lnTo>
                  <a:pt x="462" y="9"/>
                </a:lnTo>
                <a:lnTo>
                  <a:pt x="466" y="9"/>
                </a:lnTo>
                <a:lnTo>
                  <a:pt x="471" y="9"/>
                </a:lnTo>
                <a:lnTo>
                  <a:pt x="475" y="9"/>
                </a:lnTo>
                <a:lnTo>
                  <a:pt x="480" y="9"/>
                </a:lnTo>
                <a:lnTo>
                  <a:pt x="484" y="9"/>
                </a:lnTo>
                <a:lnTo>
                  <a:pt x="489" y="9"/>
                </a:lnTo>
                <a:lnTo>
                  <a:pt x="493" y="9"/>
                </a:lnTo>
                <a:lnTo>
                  <a:pt x="498" y="9"/>
                </a:lnTo>
                <a:lnTo>
                  <a:pt x="502" y="9"/>
                </a:lnTo>
                <a:lnTo>
                  <a:pt x="507" y="9"/>
                </a:lnTo>
                <a:lnTo>
                  <a:pt x="511" y="9"/>
                </a:lnTo>
                <a:lnTo>
                  <a:pt x="516" y="9"/>
                </a:lnTo>
                <a:lnTo>
                  <a:pt x="520" y="9"/>
                </a:lnTo>
                <a:lnTo>
                  <a:pt x="525" y="9"/>
                </a:lnTo>
                <a:lnTo>
                  <a:pt x="530" y="9"/>
                </a:lnTo>
                <a:lnTo>
                  <a:pt x="534" y="9"/>
                </a:lnTo>
                <a:lnTo>
                  <a:pt x="539" y="9"/>
                </a:lnTo>
                <a:lnTo>
                  <a:pt x="543" y="9"/>
                </a:lnTo>
                <a:lnTo>
                  <a:pt x="548" y="9"/>
                </a:lnTo>
                <a:lnTo>
                  <a:pt x="552" y="9"/>
                </a:lnTo>
                <a:lnTo>
                  <a:pt x="557" y="9"/>
                </a:lnTo>
                <a:lnTo>
                  <a:pt x="561" y="9"/>
                </a:lnTo>
                <a:lnTo>
                  <a:pt x="566" y="9"/>
                </a:lnTo>
                <a:lnTo>
                  <a:pt x="570" y="9"/>
                </a:lnTo>
                <a:lnTo>
                  <a:pt x="575" y="9"/>
                </a:lnTo>
                <a:lnTo>
                  <a:pt x="579" y="9"/>
                </a:lnTo>
                <a:lnTo>
                  <a:pt x="584" y="9"/>
                </a:lnTo>
                <a:lnTo>
                  <a:pt x="588" y="9"/>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7" name="Freeform 353"/>
          <p:cNvSpPr>
            <a:spLocks/>
          </p:cNvSpPr>
          <p:nvPr/>
        </p:nvSpPr>
        <p:spPr bwMode="auto">
          <a:xfrm>
            <a:off x="8158163" y="2881313"/>
            <a:ext cx="381000" cy="0"/>
          </a:xfrm>
          <a:custGeom>
            <a:avLst/>
            <a:gdLst>
              <a:gd name="T0" fmla="*/ 0 w 240"/>
              <a:gd name="T1" fmla="*/ 2147483647 w 240"/>
              <a:gd name="T2" fmla="*/ 2147483647 w 240"/>
              <a:gd name="T3" fmla="*/ 2147483647 w 240"/>
              <a:gd name="T4" fmla="*/ 2147483647 w 240"/>
              <a:gd name="T5" fmla="*/ 2147483647 w 240"/>
              <a:gd name="T6" fmla="*/ 2147483647 w 240"/>
              <a:gd name="T7" fmla="*/ 2147483647 w 240"/>
              <a:gd name="T8" fmla="*/ 2147483647 w 240"/>
              <a:gd name="T9" fmla="*/ 2147483647 w 240"/>
              <a:gd name="T10" fmla="*/ 2147483647 w 240"/>
              <a:gd name="T11" fmla="*/ 2147483647 w 240"/>
              <a:gd name="T12" fmla="*/ 2147483647 w 240"/>
              <a:gd name="T13" fmla="*/ 2147483647 w 240"/>
              <a:gd name="T14" fmla="*/ 2147483647 w 240"/>
              <a:gd name="T15" fmla="*/ 2147483647 w 240"/>
              <a:gd name="T16" fmla="*/ 2147483647 w 240"/>
              <a:gd name="T17" fmla="*/ 2147483647 w 240"/>
              <a:gd name="T18" fmla="*/ 2147483647 w 240"/>
              <a:gd name="T19" fmla="*/ 2147483647 w 240"/>
              <a:gd name="T20" fmla="*/ 2147483647 w 240"/>
              <a:gd name="T21" fmla="*/ 2147483647 w 240"/>
              <a:gd name="T22" fmla="*/ 2147483647 w 240"/>
              <a:gd name="T23" fmla="*/ 2147483647 w 240"/>
              <a:gd name="T24" fmla="*/ 2147483647 w 240"/>
              <a:gd name="T25" fmla="*/ 2147483647 w 240"/>
              <a:gd name="T26" fmla="*/ 2147483647 w 240"/>
              <a:gd name="T27" fmla="*/ 2147483647 w 240"/>
              <a:gd name="T28" fmla="*/ 2147483647 w 240"/>
              <a:gd name="T29" fmla="*/ 2147483647 w 240"/>
              <a:gd name="T30" fmla="*/ 2147483647 w 240"/>
              <a:gd name="T31" fmla="*/ 2147483647 w 240"/>
              <a:gd name="T32" fmla="*/ 2147483647 w 240"/>
              <a:gd name="T33" fmla="*/ 2147483647 w 240"/>
              <a:gd name="T34" fmla="*/ 2147483647 w 240"/>
              <a:gd name="T35" fmla="*/ 2147483647 w 240"/>
              <a:gd name="T36" fmla="*/ 2147483647 w 240"/>
              <a:gd name="T37" fmla="*/ 2147483647 w 240"/>
              <a:gd name="T38" fmla="*/ 2147483647 w 240"/>
              <a:gd name="T39" fmla="*/ 2147483647 w 240"/>
              <a:gd name="T40" fmla="*/ 2147483647 w 240"/>
              <a:gd name="T41" fmla="*/ 2147483647 w 240"/>
              <a:gd name="T42" fmla="*/ 2147483647 w 240"/>
              <a:gd name="T43" fmla="*/ 2147483647 w 240"/>
              <a:gd name="T44" fmla="*/ 2147483647 w 240"/>
              <a:gd name="T45" fmla="*/ 2147483647 w 240"/>
              <a:gd name="T46" fmla="*/ 2147483647 w 240"/>
              <a:gd name="T47" fmla="*/ 2147483647 w 240"/>
              <a:gd name="T48" fmla="*/ 2147483647 w 240"/>
              <a:gd name="T49" fmla="*/ 2147483647 w 240"/>
              <a:gd name="T50" fmla="*/ 2147483647 w 240"/>
              <a:gd name="T51" fmla="*/ 2147483647 w 240"/>
              <a:gd name="T52" fmla="*/ 2147483647 w 240"/>
              <a:gd name="T53" fmla="*/ 2147483647 w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54">
                <a:pos x="T0" y="0"/>
              </a:cxn>
              <a:cxn ang="T55">
                <a:pos x="T1" y="0"/>
              </a:cxn>
              <a:cxn ang="T56">
                <a:pos x="T2" y="0"/>
              </a:cxn>
              <a:cxn ang="T57">
                <a:pos x="T3" y="0"/>
              </a:cxn>
              <a:cxn ang="T58">
                <a:pos x="T4" y="0"/>
              </a:cxn>
              <a:cxn ang="T59">
                <a:pos x="T5" y="0"/>
              </a:cxn>
              <a:cxn ang="T60">
                <a:pos x="T6" y="0"/>
              </a:cxn>
              <a:cxn ang="T61">
                <a:pos x="T7" y="0"/>
              </a:cxn>
              <a:cxn ang="T62">
                <a:pos x="T8" y="0"/>
              </a:cxn>
              <a:cxn ang="T63">
                <a:pos x="T9" y="0"/>
              </a:cxn>
              <a:cxn ang="T64">
                <a:pos x="T10" y="0"/>
              </a:cxn>
              <a:cxn ang="T65">
                <a:pos x="T11" y="0"/>
              </a:cxn>
              <a:cxn ang="T66">
                <a:pos x="T12" y="0"/>
              </a:cxn>
              <a:cxn ang="T67">
                <a:pos x="T13" y="0"/>
              </a:cxn>
              <a:cxn ang="T68">
                <a:pos x="T14" y="0"/>
              </a:cxn>
              <a:cxn ang="T69">
                <a:pos x="T15" y="0"/>
              </a:cxn>
              <a:cxn ang="T70">
                <a:pos x="T16" y="0"/>
              </a:cxn>
              <a:cxn ang="T71">
                <a:pos x="T17" y="0"/>
              </a:cxn>
              <a:cxn ang="T72">
                <a:pos x="T18" y="0"/>
              </a:cxn>
              <a:cxn ang="T73">
                <a:pos x="T19" y="0"/>
              </a:cxn>
              <a:cxn ang="T74">
                <a:pos x="T20" y="0"/>
              </a:cxn>
              <a:cxn ang="T75">
                <a:pos x="T21" y="0"/>
              </a:cxn>
              <a:cxn ang="T76">
                <a:pos x="T22" y="0"/>
              </a:cxn>
              <a:cxn ang="T77">
                <a:pos x="T23" y="0"/>
              </a:cxn>
              <a:cxn ang="T78">
                <a:pos x="T24" y="0"/>
              </a:cxn>
              <a:cxn ang="T79">
                <a:pos x="T25" y="0"/>
              </a:cxn>
              <a:cxn ang="T80">
                <a:pos x="T26" y="0"/>
              </a:cxn>
              <a:cxn ang="T81">
                <a:pos x="T27" y="0"/>
              </a:cxn>
              <a:cxn ang="T82">
                <a:pos x="T28" y="0"/>
              </a:cxn>
              <a:cxn ang="T83">
                <a:pos x="T29" y="0"/>
              </a:cxn>
              <a:cxn ang="T84">
                <a:pos x="T30" y="0"/>
              </a:cxn>
              <a:cxn ang="T85">
                <a:pos x="T31" y="0"/>
              </a:cxn>
              <a:cxn ang="T86">
                <a:pos x="T32" y="0"/>
              </a:cxn>
              <a:cxn ang="T87">
                <a:pos x="T33" y="0"/>
              </a:cxn>
              <a:cxn ang="T88">
                <a:pos x="T34" y="0"/>
              </a:cxn>
              <a:cxn ang="T89">
                <a:pos x="T35" y="0"/>
              </a:cxn>
              <a:cxn ang="T90">
                <a:pos x="T36" y="0"/>
              </a:cxn>
              <a:cxn ang="T91">
                <a:pos x="T37" y="0"/>
              </a:cxn>
              <a:cxn ang="T92">
                <a:pos x="T38" y="0"/>
              </a:cxn>
              <a:cxn ang="T93">
                <a:pos x="T39" y="0"/>
              </a:cxn>
              <a:cxn ang="T94">
                <a:pos x="T40" y="0"/>
              </a:cxn>
              <a:cxn ang="T95">
                <a:pos x="T41" y="0"/>
              </a:cxn>
              <a:cxn ang="T96">
                <a:pos x="T42" y="0"/>
              </a:cxn>
              <a:cxn ang="T97">
                <a:pos x="T43" y="0"/>
              </a:cxn>
              <a:cxn ang="T98">
                <a:pos x="T44" y="0"/>
              </a:cxn>
              <a:cxn ang="T99">
                <a:pos x="T45" y="0"/>
              </a:cxn>
              <a:cxn ang="T100">
                <a:pos x="T46" y="0"/>
              </a:cxn>
              <a:cxn ang="T101">
                <a:pos x="T47" y="0"/>
              </a:cxn>
              <a:cxn ang="T102">
                <a:pos x="T48" y="0"/>
              </a:cxn>
              <a:cxn ang="T103">
                <a:pos x="T49" y="0"/>
              </a:cxn>
              <a:cxn ang="T104">
                <a:pos x="T50" y="0"/>
              </a:cxn>
              <a:cxn ang="T105">
                <a:pos x="T51" y="0"/>
              </a:cxn>
              <a:cxn ang="T106">
                <a:pos x="T52" y="0"/>
              </a:cxn>
              <a:cxn ang="T107">
                <a:pos x="T53" y="0"/>
              </a:cxn>
            </a:cxnLst>
            <a:rect l="0" t="0" r="r" b="b"/>
            <a:pathLst>
              <a:path w="240">
                <a:moveTo>
                  <a:pt x="0" y="0"/>
                </a:moveTo>
                <a:lnTo>
                  <a:pt x="5" y="0"/>
                </a:lnTo>
                <a:lnTo>
                  <a:pt x="9" y="0"/>
                </a:lnTo>
                <a:lnTo>
                  <a:pt x="14" y="0"/>
                </a:lnTo>
                <a:lnTo>
                  <a:pt x="18" y="0"/>
                </a:lnTo>
                <a:lnTo>
                  <a:pt x="23" y="0"/>
                </a:lnTo>
                <a:lnTo>
                  <a:pt x="27" y="0"/>
                </a:lnTo>
                <a:lnTo>
                  <a:pt x="32" y="0"/>
                </a:lnTo>
                <a:lnTo>
                  <a:pt x="37" y="0"/>
                </a:lnTo>
                <a:lnTo>
                  <a:pt x="41" y="0"/>
                </a:lnTo>
                <a:lnTo>
                  <a:pt x="46" y="0"/>
                </a:lnTo>
                <a:lnTo>
                  <a:pt x="50" y="0"/>
                </a:lnTo>
                <a:lnTo>
                  <a:pt x="55" y="0"/>
                </a:lnTo>
                <a:lnTo>
                  <a:pt x="59" y="0"/>
                </a:lnTo>
                <a:lnTo>
                  <a:pt x="64" y="0"/>
                </a:lnTo>
                <a:lnTo>
                  <a:pt x="68" y="0"/>
                </a:lnTo>
                <a:lnTo>
                  <a:pt x="73" y="0"/>
                </a:lnTo>
                <a:lnTo>
                  <a:pt x="77" y="0"/>
                </a:lnTo>
                <a:lnTo>
                  <a:pt x="82" y="0"/>
                </a:lnTo>
                <a:lnTo>
                  <a:pt x="86" y="0"/>
                </a:lnTo>
                <a:lnTo>
                  <a:pt x="91" y="0"/>
                </a:lnTo>
                <a:lnTo>
                  <a:pt x="95" y="0"/>
                </a:lnTo>
                <a:lnTo>
                  <a:pt x="100" y="0"/>
                </a:lnTo>
                <a:lnTo>
                  <a:pt x="104" y="0"/>
                </a:lnTo>
                <a:lnTo>
                  <a:pt x="109" y="0"/>
                </a:lnTo>
                <a:lnTo>
                  <a:pt x="113" y="0"/>
                </a:lnTo>
                <a:lnTo>
                  <a:pt x="118" y="0"/>
                </a:lnTo>
                <a:lnTo>
                  <a:pt x="123" y="0"/>
                </a:lnTo>
                <a:lnTo>
                  <a:pt x="127" y="0"/>
                </a:lnTo>
                <a:lnTo>
                  <a:pt x="132" y="0"/>
                </a:lnTo>
                <a:lnTo>
                  <a:pt x="136" y="0"/>
                </a:lnTo>
                <a:lnTo>
                  <a:pt x="141" y="0"/>
                </a:lnTo>
                <a:lnTo>
                  <a:pt x="145" y="0"/>
                </a:lnTo>
                <a:lnTo>
                  <a:pt x="150" y="0"/>
                </a:lnTo>
                <a:lnTo>
                  <a:pt x="154" y="0"/>
                </a:lnTo>
                <a:lnTo>
                  <a:pt x="159" y="0"/>
                </a:lnTo>
                <a:lnTo>
                  <a:pt x="163" y="0"/>
                </a:lnTo>
                <a:lnTo>
                  <a:pt x="168" y="0"/>
                </a:lnTo>
                <a:lnTo>
                  <a:pt x="172" y="0"/>
                </a:lnTo>
                <a:lnTo>
                  <a:pt x="177" y="0"/>
                </a:lnTo>
                <a:lnTo>
                  <a:pt x="181" y="0"/>
                </a:lnTo>
                <a:lnTo>
                  <a:pt x="186" y="0"/>
                </a:lnTo>
                <a:lnTo>
                  <a:pt x="190" y="0"/>
                </a:lnTo>
                <a:lnTo>
                  <a:pt x="195" y="0"/>
                </a:lnTo>
                <a:lnTo>
                  <a:pt x="199" y="0"/>
                </a:lnTo>
                <a:lnTo>
                  <a:pt x="204" y="0"/>
                </a:lnTo>
                <a:lnTo>
                  <a:pt x="208" y="0"/>
                </a:lnTo>
                <a:lnTo>
                  <a:pt x="213" y="0"/>
                </a:lnTo>
                <a:lnTo>
                  <a:pt x="218" y="0"/>
                </a:lnTo>
                <a:lnTo>
                  <a:pt x="222" y="0"/>
                </a:lnTo>
                <a:lnTo>
                  <a:pt x="227" y="0"/>
                </a:lnTo>
                <a:lnTo>
                  <a:pt x="231" y="0"/>
                </a:lnTo>
                <a:lnTo>
                  <a:pt x="236" y="0"/>
                </a:lnTo>
                <a:lnTo>
                  <a:pt x="240" y="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48" name="Group 192"/>
          <p:cNvGrpSpPr>
            <a:grpSpLocks/>
          </p:cNvGrpSpPr>
          <p:nvPr/>
        </p:nvGrpSpPr>
        <p:grpSpPr bwMode="auto">
          <a:xfrm>
            <a:off x="5773738" y="3011488"/>
            <a:ext cx="2951162" cy="425450"/>
            <a:chOff x="5773738" y="3011488"/>
            <a:chExt cx="2951584" cy="425608"/>
          </a:xfrm>
        </p:grpSpPr>
        <p:sp>
          <p:nvSpPr>
            <p:cNvPr id="20694" name="Rectangle 312"/>
            <p:cNvSpPr>
              <a:spLocks noChangeArrowheads="1"/>
            </p:cNvSpPr>
            <p:nvPr/>
          </p:nvSpPr>
          <p:spPr bwMode="auto">
            <a:xfrm>
              <a:off x="5773738" y="3011488"/>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a:t>
              </a:r>
              <a:endParaRPr lang="en-US" sz="1600">
                <a:cs typeface="Arial" charset="0"/>
              </a:endParaRPr>
            </a:p>
          </p:txBody>
        </p:sp>
        <p:sp>
          <p:nvSpPr>
            <p:cNvPr id="20695" name="Rectangle 315"/>
            <p:cNvSpPr>
              <a:spLocks noChangeArrowheads="1"/>
            </p:cNvSpPr>
            <p:nvPr/>
          </p:nvSpPr>
          <p:spPr bwMode="auto">
            <a:xfrm>
              <a:off x="6132513" y="301148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200</a:t>
              </a:r>
              <a:endParaRPr lang="en-US" sz="1600">
                <a:cs typeface="Arial" charset="0"/>
              </a:endParaRPr>
            </a:p>
          </p:txBody>
        </p:sp>
        <p:sp>
          <p:nvSpPr>
            <p:cNvPr id="20696" name="Rectangle 318"/>
            <p:cNvSpPr>
              <a:spLocks noChangeArrowheads="1"/>
            </p:cNvSpPr>
            <p:nvPr/>
          </p:nvSpPr>
          <p:spPr bwMode="auto">
            <a:xfrm>
              <a:off x="6584950" y="301148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400</a:t>
              </a:r>
              <a:endParaRPr lang="en-US" sz="1600">
                <a:cs typeface="Arial" charset="0"/>
              </a:endParaRPr>
            </a:p>
          </p:txBody>
        </p:sp>
        <p:sp>
          <p:nvSpPr>
            <p:cNvPr id="20697" name="Rectangle 321"/>
            <p:cNvSpPr>
              <a:spLocks noChangeArrowheads="1"/>
            </p:cNvSpPr>
            <p:nvPr/>
          </p:nvSpPr>
          <p:spPr bwMode="auto">
            <a:xfrm>
              <a:off x="7037388" y="301148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600</a:t>
              </a:r>
              <a:endParaRPr lang="en-US" sz="1600">
                <a:cs typeface="Arial" charset="0"/>
              </a:endParaRPr>
            </a:p>
          </p:txBody>
        </p:sp>
        <p:sp>
          <p:nvSpPr>
            <p:cNvPr id="20698" name="Rectangle 324"/>
            <p:cNvSpPr>
              <a:spLocks noChangeArrowheads="1"/>
            </p:cNvSpPr>
            <p:nvPr/>
          </p:nvSpPr>
          <p:spPr bwMode="auto">
            <a:xfrm>
              <a:off x="7491413" y="3011488"/>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800</a:t>
              </a:r>
              <a:endParaRPr lang="en-US" sz="1600">
                <a:cs typeface="Arial" charset="0"/>
              </a:endParaRPr>
            </a:p>
          </p:txBody>
        </p:sp>
        <p:sp>
          <p:nvSpPr>
            <p:cNvPr id="20699" name="Rectangle 327"/>
            <p:cNvSpPr>
              <a:spLocks noChangeArrowheads="1"/>
            </p:cNvSpPr>
            <p:nvPr/>
          </p:nvSpPr>
          <p:spPr bwMode="auto">
            <a:xfrm>
              <a:off x="7893050" y="3011488"/>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1000</a:t>
              </a:r>
              <a:endParaRPr lang="en-US" sz="1600">
                <a:cs typeface="Arial" charset="0"/>
              </a:endParaRPr>
            </a:p>
          </p:txBody>
        </p:sp>
        <p:sp>
          <p:nvSpPr>
            <p:cNvPr id="20700" name="Rectangle 330"/>
            <p:cNvSpPr>
              <a:spLocks noChangeArrowheads="1"/>
            </p:cNvSpPr>
            <p:nvPr/>
          </p:nvSpPr>
          <p:spPr bwMode="auto">
            <a:xfrm>
              <a:off x="8353425" y="3011488"/>
              <a:ext cx="3718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1200</a:t>
              </a:r>
              <a:endParaRPr lang="en-US" sz="1600">
                <a:cs typeface="Arial" charset="0"/>
              </a:endParaRPr>
            </a:p>
          </p:txBody>
        </p:sp>
        <p:sp>
          <p:nvSpPr>
            <p:cNvPr id="20701" name="Rectangle 354"/>
            <p:cNvSpPr>
              <a:spLocks noChangeArrowheads="1"/>
            </p:cNvSpPr>
            <p:nvPr/>
          </p:nvSpPr>
          <p:spPr bwMode="auto">
            <a:xfrm>
              <a:off x="6657975" y="3190875"/>
              <a:ext cx="7897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Time (sec)</a:t>
              </a:r>
              <a:endParaRPr lang="en-US" sz="1600">
                <a:cs typeface="Arial" charset="0"/>
              </a:endParaRPr>
            </a:p>
          </p:txBody>
        </p:sp>
      </p:grpSp>
      <p:grpSp>
        <p:nvGrpSpPr>
          <p:cNvPr id="20549" name="Group 201"/>
          <p:cNvGrpSpPr>
            <a:grpSpLocks/>
          </p:cNvGrpSpPr>
          <p:nvPr/>
        </p:nvGrpSpPr>
        <p:grpSpPr bwMode="auto">
          <a:xfrm>
            <a:off x="5580063" y="554038"/>
            <a:ext cx="3024187" cy="2520950"/>
            <a:chOff x="5580063" y="554038"/>
            <a:chExt cx="3024187" cy="2520950"/>
          </a:xfrm>
        </p:grpSpPr>
        <p:sp>
          <p:nvSpPr>
            <p:cNvPr id="20653" name="Rectangle 302"/>
            <p:cNvSpPr>
              <a:spLocks noChangeArrowheads="1"/>
            </p:cNvSpPr>
            <p:nvPr/>
          </p:nvSpPr>
          <p:spPr bwMode="auto">
            <a:xfrm>
              <a:off x="5594350" y="611188"/>
              <a:ext cx="2944812" cy="2378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0654" name="Group 203"/>
            <p:cNvGrpSpPr>
              <a:grpSpLocks/>
            </p:cNvGrpSpPr>
            <p:nvPr/>
          </p:nvGrpSpPr>
          <p:grpSpPr bwMode="auto">
            <a:xfrm>
              <a:off x="5594350" y="2952750"/>
              <a:ext cx="2944813" cy="36513"/>
              <a:chOff x="5594350" y="2952750"/>
              <a:chExt cx="2944813" cy="36513"/>
            </a:xfrm>
          </p:grpSpPr>
          <p:sp>
            <p:nvSpPr>
              <p:cNvPr id="20684" name="Line 305"/>
              <p:cNvSpPr>
                <a:spLocks noChangeShapeType="1"/>
              </p:cNvSpPr>
              <p:nvPr/>
            </p:nvSpPr>
            <p:spPr bwMode="auto">
              <a:xfrm>
                <a:off x="5594350" y="2989263"/>
                <a:ext cx="29448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5" name="Line 308"/>
              <p:cNvSpPr>
                <a:spLocks noChangeShapeType="1"/>
              </p:cNvSpPr>
              <p:nvPr/>
            </p:nvSpPr>
            <p:spPr bwMode="auto">
              <a:xfrm>
                <a:off x="5594350" y="2989263"/>
                <a:ext cx="29448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6" name="Line 310"/>
              <p:cNvSpPr>
                <a:spLocks noChangeShapeType="1"/>
              </p:cNvSpPr>
              <p:nvPr/>
            </p:nvSpPr>
            <p:spPr bwMode="auto">
              <a:xfrm flipV="1">
                <a:off x="5816600"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7" name="Line 313"/>
              <p:cNvSpPr>
                <a:spLocks noChangeShapeType="1"/>
              </p:cNvSpPr>
              <p:nvPr/>
            </p:nvSpPr>
            <p:spPr bwMode="auto">
              <a:xfrm flipV="1">
                <a:off x="6269038"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8" name="Line 316"/>
              <p:cNvSpPr>
                <a:spLocks noChangeShapeType="1"/>
              </p:cNvSpPr>
              <p:nvPr/>
            </p:nvSpPr>
            <p:spPr bwMode="auto">
              <a:xfrm flipV="1">
                <a:off x="6721475"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9" name="Line 319"/>
              <p:cNvSpPr>
                <a:spLocks noChangeShapeType="1"/>
              </p:cNvSpPr>
              <p:nvPr/>
            </p:nvSpPr>
            <p:spPr bwMode="auto">
              <a:xfrm flipV="1">
                <a:off x="7173913"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0" name="Line 322"/>
              <p:cNvSpPr>
                <a:spLocks noChangeShapeType="1"/>
              </p:cNvSpPr>
              <p:nvPr/>
            </p:nvSpPr>
            <p:spPr bwMode="auto">
              <a:xfrm flipV="1">
                <a:off x="7626350"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1" name="Line 325"/>
              <p:cNvSpPr>
                <a:spLocks noChangeShapeType="1"/>
              </p:cNvSpPr>
              <p:nvPr/>
            </p:nvSpPr>
            <p:spPr bwMode="auto">
              <a:xfrm flipV="1">
                <a:off x="8080375"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2" name="Line 328"/>
              <p:cNvSpPr>
                <a:spLocks noChangeShapeType="1"/>
              </p:cNvSpPr>
              <p:nvPr/>
            </p:nvSpPr>
            <p:spPr bwMode="auto">
              <a:xfrm flipV="1">
                <a:off x="8539163" y="2952750"/>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3" name="Line 347"/>
              <p:cNvSpPr>
                <a:spLocks noChangeShapeType="1"/>
              </p:cNvSpPr>
              <p:nvPr/>
            </p:nvSpPr>
            <p:spPr bwMode="auto">
              <a:xfrm>
                <a:off x="5594350" y="2989263"/>
                <a:ext cx="29448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655" name="Group 204"/>
            <p:cNvGrpSpPr>
              <a:grpSpLocks/>
            </p:cNvGrpSpPr>
            <p:nvPr/>
          </p:nvGrpSpPr>
          <p:grpSpPr bwMode="auto">
            <a:xfrm>
              <a:off x="8504238" y="611188"/>
              <a:ext cx="34925" cy="2378075"/>
              <a:chOff x="8504238" y="611188"/>
              <a:chExt cx="34925" cy="2378075"/>
            </a:xfrm>
          </p:grpSpPr>
          <p:sp>
            <p:nvSpPr>
              <p:cNvPr id="20677" name="Line 306"/>
              <p:cNvSpPr>
                <a:spLocks noChangeShapeType="1"/>
              </p:cNvSpPr>
              <p:nvPr/>
            </p:nvSpPr>
            <p:spPr bwMode="auto">
              <a:xfrm flipV="1">
                <a:off x="8539163" y="611188"/>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8" name="Line 332"/>
              <p:cNvSpPr>
                <a:spLocks noChangeShapeType="1"/>
              </p:cNvSpPr>
              <p:nvPr/>
            </p:nvSpPr>
            <p:spPr bwMode="auto">
              <a:xfrm flipH="1">
                <a:off x="8504238" y="2881313"/>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9" name="Line 335"/>
              <p:cNvSpPr>
                <a:spLocks noChangeShapeType="1"/>
              </p:cNvSpPr>
              <p:nvPr/>
            </p:nvSpPr>
            <p:spPr bwMode="auto">
              <a:xfrm flipH="1">
                <a:off x="8504238" y="236378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0" name="Line 338"/>
              <p:cNvSpPr>
                <a:spLocks noChangeShapeType="1"/>
              </p:cNvSpPr>
              <p:nvPr/>
            </p:nvSpPr>
            <p:spPr bwMode="auto">
              <a:xfrm flipH="1">
                <a:off x="8504238" y="1846263"/>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1" name="Line 341"/>
              <p:cNvSpPr>
                <a:spLocks noChangeShapeType="1"/>
              </p:cNvSpPr>
              <p:nvPr/>
            </p:nvSpPr>
            <p:spPr bwMode="auto">
              <a:xfrm flipH="1">
                <a:off x="8504238" y="132873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2" name="Line 344"/>
              <p:cNvSpPr>
                <a:spLocks noChangeShapeType="1"/>
              </p:cNvSpPr>
              <p:nvPr/>
            </p:nvSpPr>
            <p:spPr bwMode="auto">
              <a:xfrm flipH="1">
                <a:off x="8504238" y="812800"/>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3" name="Line 348"/>
              <p:cNvSpPr>
                <a:spLocks noChangeShapeType="1"/>
              </p:cNvSpPr>
              <p:nvPr/>
            </p:nvSpPr>
            <p:spPr bwMode="auto">
              <a:xfrm flipV="1">
                <a:off x="8539163" y="611188"/>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656" name="Group 205"/>
            <p:cNvGrpSpPr>
              <a:grpSpLocks/>
            </p:cNvGrpSpPr>
            <p:nvPr/>
          </p:nvGrpSpPr>
          <p:grpSpPr bwMode="auto">
            <a:xfrm>
              <a:off x="5580063" y="611188"/>
              <a:ext cx="71437" cy="2463800"/>
              <a:chOff x="5580063" y="611188"/>
              <a:chExt cx="71437" cy="2463800"/>
            </a:xfrm>
          </p:grpSpPr>
          <p:sp>
            <p:nvSpPr>
              <p:cNvPr id="20668" name="Line 307"/>
              <p:cNvSpPr>
                <a:spLocks noChangeShapeType="1"/>
              </p:cNvSpPr>
              <p:nvPr/>
            </p:nvSpPr>
            <p:spPr bwMode="auto">
              <a:xfrm flipV="1">
                <a:off x="5594350" y="611188"/>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9" name="Line 309"/>
              <p:cNvSpPr>
                <a:spLocks noChangeShapeType="1"/>
              </p:cNvSpPr>
              <p:nvPr/>
            </p:nvSpPr>
            <p:spPr bwMode="auto">
              <a:xfrm flipV="1">
                <a:off x="5594350" y="611188"/>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0" name="Line 331"/>
              <p:cNvSpPr>
                <a:spLocks noChangeShapeType="1"/>
              </p:cNvSpPr>
              <p:nvPr/>
            </p:nvSpPr>
            <p:spPr bwMode="auto">
              <a:xfrm>
                <a:off x="5594350" y="288131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1" name="Line 334"/>
              <p:cNvSpPr>
                <a:spLocks noChangeShapeType="1"/>
              </p:cNvSpPr>
              <p:nvPr/>
            </p:nvSpPr>
            <p:spPr bwMode="auto">
              <a:xfrm>
                <a:off x="5594350" y="236378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2" name="Line 337"/>
              <p:cNvSpPr>
                <a:spLocks noChangeShapeType="1"/>
              </p:cNvSpPr>
              <p:nvPr/>
            </p:nvSpPr>
            <p:spPr bwMode="auto">
              <a:xfrm>
                <a:off x="5594350" y="1846263"/>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3" name="Line 340"/>
              <p:cNvSpPr>
                <a:spLocks noChangeShapeType="1"/>
              </p:cNvSpPr>
              <p:nvPr/>
            </p:nvSpPr>
            <p:spPr bwMode="auto">
              <a:xfrm>
                <a:off x="5594350" y="132873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4" name="Line 343"/>
              <p:cNvSpPr>
                <a:spLocks noChangeShapeType="1"/>
              </p:cNvSpPr>
              <p:nvPr/>
            </p:nvSpPr>
            <p:spPr bwMode="auto">
              <a:xfrm>
                <a:off x="5594350" y="8128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5" name="Line 349"/>
              <p:cNvSpPr>
                <a:spLocks noChangeShapeType="1"/>
              </p:cNvSpPr>
              <p:nvPr/>
            </p:nvSpPr>
            <p:spPr bwMode="auto">
              <a:xfrm flipV="1">
                <a:off x="5594350" y="611188"/>
                <a:ext cx="0" cy="23780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6" name="Rectangle 357"/>
              <p:cNvSpPr>
                <a:spLocks noChangeArrowheads="1"/>
              </p:cNvSpPr>
              <p:nvPr/>
            </p:nvSpPr>
            <p:spPr bwMode="auto">
              <a:xfrm>
                <a:off x="5580063" y="2938463"/>
                <a:ext cx="71437"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700">
                    <a:solidFill>
                      <a:srgbClr val="000000"/>
                    </a:solidFill>
                    <a:latin typeface="Helvetica" pitchFamily="34" charset="0"/>
                    <a:cs typeface="Arial" charset="0"/>
                  </a:rPr>
                  <a:t> </a:t>
                </a:r>
                <a:endParaRPr lang="en-US" sz="1800">
                  <a:latin typeface="Arial" charset="0"/>
                  <a:cs typeface="Arial" charset="0"/>
                </a:endParaRPr>
              </a:p>
            </p:txBody>
          </p:sp>
        </p:grpSp>
        <p:grpSp>
          <p:nvGrpSpPr>
            <p:cNvPr id="20657" name="Group 206"/>
            <p:cNvGrpSpPr>
              <a:grpSpLocks/>
            </p:cNvGrpSpPr>
            <p:nvPr/>
          </p:nvGrpSpPr>
          <p:grpSpPr bwMode="auto">
            <a:xfrm>
              <a:off x="5594350" y="554038"/>
              <a:ext cx="3009900" cy="136525"/>
              <a:chOff x="5594350" y="554038"/>
              <a:chExt cx="3009900" cy="136525"/>
            </a:xfrm>
          </p:grpSpPr>
          <p:sp>
            <p:nvSpPr>
              <p:cNvPr id="20658" name="Line 304"/>
              <p:cNvSpPr>
                <a:spLocks noChangeShapeType="1"/>
              </p:cNvSpPr>
              <p:nvPr/>
            </p:nvSpPr>
            <p:spPr bwMode="auto">
              <a:xfrm>
                <a:off x="5594350" y="611188"/>
                <a:ext cx="29448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9" name="Line 311"/>
              <p:cNvSpPr>
                <a:spLocks noChangeShapeType="1"/>
              </p:cNvSpPr>
              <p:nvPr/>
            </p:nvSpPr>
            <p:spPr bwMode="auto">
              <a:xfrm>
                <a:off x="5816600"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0" name="Line 314"/>
              <p:cNvSpPr>
                <a:spLocks noChangeShapeType="1"/>
              </p:cNvSpPr>
              <p:nvPr/>
            </p:nvSpPr>
            <p:spPr bwMode="auto">
              <a:xfrm>
                <a:off x="6269038"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1" name="Line 317"/>
              <p:cNvSpPr>
                <a:spLocks noChangeShapeType="1"/>
              </p:cNvSpPr>
              <p:nvPr/>
            </p:nvSpPr>
            <p:spPr bwMode="auto">
              <a:xfrm>
                <a:off x="6721475"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2" name="Line 320"/>
              <p:cNvSpPr>
                <a:spLocks noChangeShapeType="1"/>
              </p:cNvSpPr>
              <p:nvPr/>
            </p:nvSpPr>
            <p:spPr bwMode="auto">
              <a:xfrm>
                <a:off x="7173913"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3" name="Line 323"/>
              <p:cNvSpPr>
                <a:spLocks noChangeShapeType="1"/>
              </p:cNvSpPr>
              <p:nvPr/>
            </p:nvSpPr>
            <p:spPr bwMode="auto">
              <a:xfrm>
                <a:off x="7626350"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4" name="Line 326"/>
              <p:cNvSpPr>
                <a:spLocks noChangeShapeType="1"/>
              </p:cNvSpPr>
              <p:nvPr/>
            </p:nvSpPr>
            <p:spPr bwMode="auto">
              <a:xfrm>
                <a:off x="8080375"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5" name="Line 329"/>
              <p:cNvSpPr>
                <a:spLocks noChangeShapeType="1"/>
              </p:cNvSpPr>
              <p:nvPr/>
            </p:nvSpPr>
            <p:spPr bwMode="auto">
              <a:xfrm>
                <a:off x="8539163" y="611188"/>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6" name="Line 346"/>
              <p:cNvSpPr>
                <a:spLocks noChangeShapeType="1"/>
              </p:cNvSpPr>
              <p:nvPr/>
            </p:nvSpPr>
            <p:spPr bwMode="auto">
              <a:xfrm>
                <a:off x="5594350" y="611188"/>
                <a:ext cx="29448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7" name="Rectangle 358"/>
              <p:cNvSpPr>
                <a:spLocks noChangeArrowheads="1"/>
              </p:cNvSpPr>
              <p:nvPr/>
            </p:nvSpPr>
            <p:spPr bwMode="auto">
              <a:xfrm>
                <a:off x="8532813" y="554038"/>
                <a:ext cx="71437"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700">
                    <a:solidFill>
                      <a:srgbClr val="000000"/>
                    </a:solidFill>
                    <a:latin typeface="Helvetica" pitchFamily="34" charset="0"/>
                    <a:cs typeface="Arial" charset="0"/>
                  </a:rPr>
                  <a:t> </a:t>
                </a:r>
                <a:endParaRPr lang="en-US" sz="1800">
                  <a:latin typeface="Arial" charset="0"/>
                  <a:cs typeface="Arial" charset="0"/>
                </a:endParaRPr>
              </a:p>
            </p:txBody>
          </p:sp>
        </p:grpSp>
      </p:grpSp>
      <p:grpSp>
        <p:nvGrpSpPr>
          <p:cNvPr id="244" name="Group 243"/>
          <p:cNvGrpSpPr>
            <a:grpSpLocks/>
          </p:cNvGrpSpPr>
          <p:nvPr/>
        </p:nvGrpSpPr>
        <p:grpSpPr bwMode="auto">
          <a:xfrm>
            <a:off x="5594350" y="812800"/>
            <a:ext cx="2944813" cy="2068513"/>
            <a:chOff x="5594350" y="812800"/>
            <a:chExt cx="2944813" cy="2068513"/>
          </a:xfrm>
        </p:grpSpPr>
        <p:sp>
          <p:nvSpPr>
            <p:cNvPr id="20650" name="Freeform 367"/>
            <p:cNvSpPr>
              <a:spLocks/>
            </p:cNvSpPr>
            <p:nvPr/>
          </p:nvSpPr>
          <p:spPr bwMode="auto">
            <a:xfrm>
              <a:off x="5594350" y="812800"/>
              <a:ext cx="833437" cy="2032000"/>
            </a:xfrm>
            <a:custGeom>
              <a:avLst/>
              <a:gdLst>
                <a:gd name="T0" fmla="*/ 2147483647 w 525"/>
                <a:gd name="T1" fmla="*/ 2147483647 h 1280"/>
                <a:gd name="T2" fmla="*/ 2147483647 w 525"/>
                <a:gd name="T3" fmla="*/ 2147483647 h 1280"/>
                <a:gd name="T4" fmla="*/ 2147483647 w 525"/>
                <a:gd name="T5" fmla="*/ 2147483647 h 1280"/>
                <a:gd name="T6" fmla="*/ 2147483647 w 525"/>
                <a:gd name="T7" fmla="*/ 2147483647 h 1280"/>
                <a:gd name="T8" fmla="*/ 2147483647 w 525"/>
                <a:gd name="T9" fmla="*/ 2147483647 h 1280"/>
                <a:gd name="T10" fmla="*/ 2147483647 w 525"/>
                <a:gd name="T11" fmla="*/ 2147483647 h 1280"/>
                <a:gd name="T12" fmla="*/ 2147483647 w 525"/>
                <a:gd name="T13" fmla="*/ 2147483647 h 1280"/>
                <a:gd name="T14" fmla="*/ 2147483647 w 525"/>
                <a:gd name="T15" fmla="*/ 2147483647 h 1280"/>
                <a:gd name="T16" fmla="*/ 2147483647 w 525"/>
                <a:gd name="T17" fmla="*/ 2147483647 h 1280"/>
                <a:gd name="T18" fmla="*/ 2147483647 w 525"/>
                <a:gd name="T19" fmla="*/ 2147483647 h 1280"/>
                <a:gd name="T20" fmla="*/ 2147483647 w 525"/>
                <a:gd name="T21" fmla="*/ 2147483647 h 1280"/>
                <a:gd name="T22" fmla="*/ 2147483647 w 525"/>
                <a:gd name="T23" fmla="*/ 2147483647 h 1280"/>
                <a:gd name="T24" fmla="*/ 2147483647 w 525"/>
                <a:gd name="T25" fmla="*/ 2147483647 h 1280"/>
                <a:gd name="T26" fmla="*/ 2147483647 w 525"/>
                <a:gd name="T27" fmla="*/ 2147483647 h 1280"/>
                <a:gd name="T28" fmla="*/ 2147483647 w 525"/>
                <a:gd name="T29" fmla="*/ 2147483647 h 1280"/>
                <a:gd name="T30" fmla="*/ 2147483647 w 525"/>
                <a:gd name="T31" fmla="*/ 2147483647 h 1280"/>
                <a:gd name="T32" fmla="*/ 2147483647 w 525"/>
                <a:gd name="T33" fmla="*/ 2147483647 h 1280"/>
                <a:gd name="T34" fmla="*/ 2147483647 w 525"/>
                <a:gd name="T35" fmla="*/ 2147483647 h 1280"/>
                <a:gd name="T36" fmla="*/ 2147483647 w 525"/>
                <a:gd name="T37" fmla="*/ 2147483647 h 1280"/>
                <a:gd name="T38" fmla="*/ 2147483647 w 525"/>
                <a:gd name="T39" fmla="*/ 2147483647 h 1280"/>
                <a:gd name="T40" fmla="*/ 2147483647 w 525"/>
                <a:gd name="T41" fmla="*/ 2147483647 h 1280"/>
                <a:gd name="T42" fmla="*/ 2147483647 w 525"/>
                <a:gd name="T43" fmla="*/ 2147483647 h 1280"/>
                <a:gd name="T44" fmla="*/ 2147483647 w 525"/>
                <a:gd name="T45" fmla="*/ 2147483647 h 1280"/>
                <a:gd name="T46" fmla="*/ 2147483647 w 525"/>
                <a:gd name="T47" fmla="*/ 2147483647 h 1280"/>
                <a:gd name="T48" fmla="*/ 2147483647 w 525"/>
                <a:gd name="T49" fmla="*/ 2147483647 h 1280"/>
                <a:gd name="T50" fmla="*/ 2147483647 w 525"/>
                <a:gd name="T51" fmla="*/ 2147483647 h 1280"/>
                <a:gd name="T52" fmla="*/ 2147483647 w 525"/>
                <a:gd name="T53" fmla="*/ 2147483647 h 1280"/>
                <a:gd name="T54" fmla="*/ 2147483647 w 525"/>
                <a:gd name="T55" fmla="*/ 2147483647 h 1280"/>
                <a:gd name="T56" fmla="*/ 2147483647 w 525"/>
                <a:gd name="T57" fmla="*/ 2147483647 h 1280"/>
                <a:gd name="T58" fmla="*/ 2147483647 w 525"/>
                <a:gd name="T59" fmla="*/ 2147483647 h 1280"/>
                <a:gd name="T60" fmla="*/ 2147483647 w 525"/>
                <a:gd name="T61" fmla="*/ 2147483647 h 1280"/>
                <a:gd name="T62" fmla="*/ 2147483647 w 525"/>
                <a:gd name="T63" fmla="*/ 2147483647 h 1280"/>
                <a:gd name="T64" fmla="*/ 2147483647 w 525"/>
                <a:gd name="T65" fmla="*/ 2147483647 h 1280"/>
                <a:gd name="T66" fmla="*/ 2147483647 w 525"/>
                <a:gd name="T67" fmla="*/ 2147483647 h 1280"/>
                <a:gd name="T68" fmla="*/ 2147483647 w 525"/>
                <a:gd name="T69" fmla="*/ 2147483647 h 1280"/>
                <a:gd name="T70" fmla="*/ 2147483647 w 525"/>
                <a:gd name="T71" fmla="*/ 2147483647 h 1280"/>
                <a:gd name="T72" fmla="*/ 2147483647 w 525"/>
                <a:gd name="T73" fmla="*/ 2147483647 h 1280"/>
                <a:gd name="T74" fmla="*/ 2147483647 w 525"/>
                <a:gd name="T75" fmla="*/ 2147483647 h 1280"/>
                <a:gd name="T76" fmla="*/ 2147483647 w 525"/>
                <a:gd name="T77" fmla="*/ 2147483647 h 1280"/>
                <a:gd name="T78" fmla="*/ 2147483647 w 525"/>
                <a:gd name="T79" fmla="*/ 2147483647 h 1280"/>
                <a:gd name="T80" fmla="*/ 2147483647 w 525"/>
                <a:gd name="T81" fmla="*/ 2147483647 h 1280"/>
                <a:gd name="T82" fmla="*/ 2147483647 w 525"/>
                <a:gd name="T83" fmla="*/ 2147483647 h 128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25" h="1280">
                  <a:moveTo>
                    <a:pt x="0" y="0"/>
                  </a:moveTo>
                  <a:lnTo>
                    <a:pt x="140" y="0"/>
                  </a:lnTo>
                  <a:lnTo>
                    <a:pt x="140" y="36"/>
                  </a:lnTo>
                  <a:lnTo>
                    <a:pt x="145" y="40"/>
                  </a:lnTo>
                  <a:lnTo>
                    <a:pt x="145" y="131"/>
                  </a:lnTo>
                  <a:lnTo>
                    <a:pt x="149" y="135"/>
                  </a:lnTo>
                  <a:lnTo>
                    <a:pt x="149" y="208"/>
                  </a:lnTo>
                  <a:lnTo>
                    <a:pt x="154" y="212"/>
                  </a:lnTo>
                  <a:lnTo>
                    <a:pt x="154" y="276"/>
                  </a:lnTo>
                  <a:lnTo>
                    <a:pt x="158" y="280"/>
                  </a:lnTo>
                  <a:lnTo>
                    <a:pt x="158" y="334"/>
                  </a:lnTo>
                  <a:lnTo>
                    <a:pt x="163" y="339"/>
                  </a:lnTo>
                  <a:lnTo>
                    <a:pt x="163" y="384"/>
                  </a:lnTo>
                  <a:lnTo>
                    <a:pt x="167" y="389"/>
                  </a:lnTo>
                  <a:lnTo>
                    <a:pt x="167" y="430"/>
                  </a:lnTo>
                  <a:lnTo>
                    <a:pt x="172" y="434"/>
                  </a:lnTo>
                  <a:lnTo>
                    <a:pt x="172" y="475"/>
                  </a:lnTo>
                  <a:lnTo>
                    <a:pt x="176" y="479"/>
                  </a:lnTo>
                  <a:lnTo>
                    <a:pt x="176" y="511"/>
                  </a:lnTo>
                  <a:lnTo>
                    <a:pt x="181" y="516"/>
                  </a:lnTo>
                  <a:lnTo>
                    <a:pt x="181" y="547"/>
                  </a:lnTo>
                  <a:lnTo>
                    <a:pt x="185" y="552"/>
                  </a:lnTo>
                  <a:lnTo>
                    <a:pt x="185" y="583"/>
                  </a:lnTo>
                  <a:lnTo>
                    <a:pt x="190" y="588"/>
                  </a:lnTo>
                  <a:lnTo>
                    <a:pt x="190" y="615"/>
                  </a:lnTo>
                  <a:lnTo>
                    <a:pt x="194" y="620"/>
                  </a:lnTo>
                  <a:lnTo>
                    <a:pt x="194" y="647"/>
                  </a:lnTo>
                  <a:lnTo>
                    <a:pt x="199" y="651"/>
                  </a:lnTo>
                  <a:lnTo>
                    <a:pt x="199" y="678"/>
                  </a:lnTo>
                  <a:lnTo>
                    <a:pt x="204" y="683"/>
                  </a:lnTo>
                  <a:lnTo>
                    <a:pt x="204" y="706"/>
                  </a:lnTo>
                  <a:lnTo>
                    <a:pt x="208" y="710"/>
                  </a:lnTo>
                  <a:lnTo>
                    <a:pt x="208" y="728"/>
                  </a:lnTo>
                  <a:lnTo>
                    <a:pt x="213" y="733"/>
                  </a:lnTo>
                  <a:lnTo>
                    <a:pt x="213" y="755"/>
                  </a:lnTo>
                  <a:lnTo>
                    <a:pt x="217" y="760"/>
                  </a:lnTo>
                  <a:lnTo>
                    <a:pt x="217" y="783"/>
                  </a:lnTo>
                  <a:lnTo>
                    <a:pt x="222" y="787"/>
                  </a:lnTo>
                  <a:lnTo>
                    <a:pt x="222" y="801"/>
                  </a:lnTo>
                  <a:lnTo>
                    <a:pt x="226" y="805"/>
                  </a:lnTo>
                  <a:lnTo>
                    <a:pt x="226" y="823"/>
                  </a:lnTo>
                  <a:lnTo>
                    <a:pt x="231" y="828"/>
                  </a:lnTo>
                  <a:lnTo>
                    <a:pt x="231" y="846"/>
                  </a:lnTo>
                  <a:lnTo>
                    <a:pt x="235" y="850"/>
                  </a:lnTo>
                  <a:lnTo>
                    <a:pt x="235" y="864"/>
                  </a:lnTo>
                  <a:lnTo>
                    <a:pt x="240" y="869"/>
                  </a:lnTo>
                  <a:lnTo>
                    <a:pt x="240" y="887"/>
                  </a:lnTo>
                  <a:lnTo>
                    <a:pt x="244" y="891"/>
                  </a:lnTo>
                  <a:lnTo>
                    <a:pt x="244" y="905"/>
                  </a:lnTo>
                  <a:lnTo>
                    <a:pt x="249" y="909"/>
                  </a:lnTo>
                  <a:lnTo>
                    <a:pt x="249" y="923"/>
                  </a:lnTo>
                  <a:lnTo>
                    <a:pt x="253" y="927"/>
                  </a:lnTo>
                  <a:lnTo>
                    <a:pt x="253" y="941"/>
                  </a:lnTo>
                  <a:lnTo>
                    <a:pt x="258" y="946"/>
                  </a:lnTo>
                  <a:lnTo>
                    <a:pt x="258" y="955"/>
                  </a:lnTo>
                  <a:lnTo>
                    <a:pt x="262" y="959"/>
                  </a:lnTo>
                  <a:lnTo>
                    <a:pt x="262" y="968"/>
                  </a:lnTo>
                  <a:lnTo>
                    <a:pt x="267" y="973"/>
                  </a:lnTo>
                  <a:lnTo>
                    <a:pt x="267" y="986"/>
                  </a:lnTo>
                  <a:lnTo>
                    <a:pt x="271" y="991"/>
                  </a:lnTo>
                  <a:lnTo>
                    <a:pt x="271" y="1000"/>
                  </a:lnTo>
                  <a:lnTo>
                    <a:pt x="276" y="1004"/>
                  </a:lnTo>
                  <a:lnTo>
                    <a:pt x="276" y="1013"/>
                  </a:lnTo>
                  <a:lnTo>
                    <a:pt x="280" y="1018"/>
                  </a:lnTo>
                  <a:lnTo>
                    <a:pt x="280" y="1022"/>
                  </a:lnTo>
                  <a:lnTo>
                    <a:pt x="285" y="1027"/>
                  </a:lnTo>
                  <a:lnTo>
                    <a:pt x="285" y="1036"/>
                  </a:lnTo>
                  <a:lnTo>
                    <a:pt x="290" y="1041"/>
                  </a:lnTo>
                  <a:lnTo>
                    <a:pt x="290" y="1050"/>
                  </a:lnTo>
                  <a:lnTo>
                    <a:pt x="294" y="1054"/>
                  </a:lnTo>
                  <a:lnTo>
                    <a:pt x="294" y="1059"/>
                  </a:lnTo>
                  <a:lnTo>
                    <a:pt x="299" y="1063"/>
                  </a:lnTo>
                  <a:lnTo>
                    <a:pt x="299" y="1072"/>
                  </a:lnTo>
                  <a:lnTo>
                    <a:pt x="308" y="1081"/>
                  </a:lnTo>
                  <a:lnTo>
                    <a:pt x="308" y="1090"/>
                  </a:lnTo>
                  <a:lnTo>
                    <a:pt x="312" y="1095"/>
                  </a:lnTo>
                  <a:lnTo>
                    <a:pt x="312" y="1099"/>
                  </a:lnTo>
                  <a:lnTo>
                    <a:pt x="317" y="1104"/>
                  </a:lnTo>
                  <a:lnTo>
                    <a:pt x="317" y="1113"/>
                  </a:lnTo>
                  <a:lnTo>
                    <a:pt x="321" y="1118"/>
                  </a:lnTo>
                  <a:lnTo>
                    <a:pt x="326" y="1122"/>
                  </a:lnTo>
                  <a:lnTo>
                    <a:pt x="326" y="1127"/>
                  </a:lnTo>
                  <a:lnTo>
                    <a:pt x="335" y="1136"/>
                  </a:lnTo>
                  <a:lnTo>
                    <a:pt x="335" y="1140"/>
                  </a:lnTo>
                  <a:lnTo>
                    <a:pt x="339" y="1145"/>
                  </a:lnTo>
                  <a:lnTo>
                    <a:pt x="339" y="1149"/>
                  </a:lnTo>
                  <a:lnTo>
                    <a:pt x="348" y="1158"/>
                  </a:lnTo>
                  <a:lnTo>
                    <a:pt x="348" y="1163"/>
                  </a:lnTo>
                  <a:lnTo>
                    <a:pt x="353" y="1167"/>
                  </a:lnTo>
                  <a:lnTo>
                    <a:pt x="362" y="1176"/>
                  </a:lnTo>
                  <a:lnTo>
                    <a:pt x="362" y="1181"/>
                  </a:lnTo>
                  <a:lnTo>
                    <a:pt x="366" y="1185"/>
                  </a:lnTo>
                  <a:lnTo>
                    <a:pt x="375" y="1194"/>
                  </a:lnTo>
                  <a:lnTo>
                    <a:pt x="375" y="1199"/>
                  </a:lnTo>
                  <a:lnTo>
                    <a:pt x="380" y="1204"/>
                  </a:lnTo>
                  <a:lnTo>
                    <a:pt x="385" y="1208"/>
                  </a:lnTo>
                  <a:lnTo>
                    <a:pt x="389" y="1213"/>
                  </a:lnTo>
                  <a:lnTo>
                    <a:pt x="394" y="1213"/>
                  </a:lnTo>
                  <a:lnTo>
                    <a:pt x="403" y="1222"/>
                  </a:lnTo>
                  <a:lnTo>
                    <a:pt x="398" y="1222"/>
                  </a:lnTo>
                  <a:lnTo>
                    <a:pt x="403" y="1222"/>
                  </a:lnTo>
                  <a:lnTo>
                    <a:pt x="407" y="1226"/>
                  </a:lnTo>
                  <a:lnTo>
                    <a:pt x="412" y="1231"/>
                  </a:lnTo>
                  <a:lnTo>
                    <a:pt x="416" y="1235"/>
                  </a:lnTo>
                  <a:lnTo>
                    <a:pt x="421" y="1235"/>
                  </a:lnTo>
                  <a:lnTo>
                    <a:pt x="425" y="1240"/>
                  </a:lnTo>
                  <a:lnTo>
                    <a:pt x="430" y="1244"/>
                  </a:lnTo>
                  <a:lnTo>
                    <a:pt x="434" y="1244"/>
                  </a:lnTo>
                  <a:lnTo>
                    <a:pt x="439" y="1249"/>
                  </a:lnTo>
                  <a:lnTo>
                    <a:pt x="443" y="1249"/>
                  </a:lnTo>
                  <a:lnTo>
                    <a:pt x="448" y="1253"/>
                  </a:lnTo>
                  <a:lnTo>
                    <a:pt x="452" y="1258"/>
                  </a:lnTo>
                  <a:lnTo>
                    <a:pt x="457" y="1258"/>
                  </a:lnTo>
                  <a:lnTo>
                    <a:pt x="461" y="1258"/>
                  </a:lnTo>
                  <a:lnTo>
                    <a:pt x="466" y="1262"/>
                  </a:lnTo>
                  <a:lnTo>
                    <a:pt x="471" y="1262"/>
                  </a:lnTo>
                  <a:lnTo>
                    <a:pt x="475" y="1267"/>
                  </a:lnTo>
                  <a:lnTo>
                    <a:pt x="480" y="1267"/>
                  </a:lnTo>
                  <a:lnTo>
                    <a:pt x="484" y="1267"/>
                  </a:lnTo>
                  <a:lnTo>
                    <a:pt x="489" y="1271"/>
                  </a:lnTo>
                  <a:lnTo>
                    <a:pt x="493" y="1271"/>
                  </a:lnTo>
                  <a:lnTo>
                    <a:pt x="498" y="1271"/>
                  </a:lnTo>
                  <a:lnTo>
                    <a:pt x="502" y="1276"/>
                  </a:lnTo>
                  <a:lnTo>
                    <a:pt x="507" y="1276"/>
                  </a:lnTo>
                  <a:lnTo>
                    <a:pt x="511" y="1276"/>
                  </a:lnTo>
                  <a:lnTo>
                    <a:pt x="516" y="1280"/>
                  </a:lnTo>
                  <a:lnTo>
                    <a:pt x="520" y="1280"/>
                  </a:lnTo>
                  <a:lnTo>
                    <a:pt x="525" y="128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51" name="Freeform 369"/>
            <p:cNvSpPr>
              <a:spLocks/>
            </p:cNvSpPr>
            <p:nvPr/>
          </p:nvSpPr>
          <p:spPr bwMode="auto">
            <a:xfrm>
              <a:off x="7339013" y="2881311"/>
              <a:ext cx="1200150" cy="0"/>
            </a:xfrm>
            <a:custGeom>
              <a:avLst/>
              <a:gdLst>
                <a:gd name="T0" fmla="*/ 2147483647 w 756"/>
                <a:gd name="T1" fmla="*/ 2147483647 w 756"/>
                <a:gd name="T2" fmla="*/ 2147483647 w 756"/>
                <a:gd name="T3" fmla="*/ 2147483647 w 756"/>
                <a:gd name="T4" fmla="*/ 2147483647 w 756"/>
                <a:gd name="T5" fmla="*/ 2147483647 w 756"/>
                <a:gd name="T6" fmla="*/ 2147483647 w 756"/>
                <a:gd name="T7" fmla="*/ 2147483647 w 756"/>
                <a:gd name="T8" fmla="*/ 2147483647 w 756"/>
                <a:gd name="T9" fmla="*/ 2147483647 w 756"/>
                <a:gd name="T10" fmla="*/ 2147483647 w 756"/>
                <a:gd name="T11" fmla="*/ 2147483647 w 756"/>
                <a:gd name="T12" fmla="*/ 2147483647 w 756"/>
                <a:gd name="T13" fmla="*/ 2147483647 w 756"/>
                <a:gd name="T14" fmla="*/ 2147483647 w 756"/>
                <a:gd name="T15" fmla="*/ 2147483647 w 756"/>
                <a:gd name="T16" fmla="*/ 2147483647 w 756"/>
                <a:gd name="T17" fmla="*/ 2147483647 w 756"/>
                <a:gd name="T18" fmla="*/ 2147483647 w 756"/>
                <a:gd name="T19" fmla="*/ 2147483647 w 756"/>
                <a:gd name="T20" fmla="*/ 2147483647 w 756"/>
                <a:gd name="T21" fmla="*/ 2147483647 w 756"/>
                <a:gd name="T22" fmla="*/ 2147483647 w 756"/>
                <a:gd name="T23" fmla="*/ 2147483647 w 756"/>
                <a:gd name="T24" fmla="*/ 2147483647 w 756"/>
                <a:gd name="T25" fmla="*/ 2147483647 w 756"/>
                <a:gd name="T26" fmla="*/ 2147483647 w 756"/>
                <a:gd name="T27" fmla="*/ 2147483647 w 756"/>
                <a:gd name="T28" fmla="*/ 2147483647 w 756"/>
                <a:gd name="T29" fmla="*/ 2147483647 w 756"/>
                <a:gd name="T30" fmla="*/ 2147483647 w 756"/>
                <a:gd name="T31" fmla="*/ 2147483647 w 756"/>
                <a:gd name="T32" fmla="*/ 2147483647 w 756"/>
                <a:gd name="T33" fmla="*/ 2147483647 w 756"/>
                <a:gd name="T34" fmla="*/ 2147483647 w 756"/>
                <a:gd name="T35" fmla="*/ 2147483647 w 756"/>
                <a:gd name="T36" fmla="*/ 2147483647 w 756"/>
                <a:gd name="T37" fmla="*/ 2147483647 w 756"/>
                <a:gd name="T38" fmla="*/ 2147483647 w 756"/>
                <a:gd name="T39" fmla="*/ 2147483647 w 756"/>
                <a:gd name="T40" fmla="*/ 2147483647 w 756"/>
                <a:gd name="T41" fmla="*/ 2147483647 w 756"/>
                <a:gd name="T42" fmla="*/ 2147483647 w 756"/>
                <a:gd name="T43" fmla="*/ 2147483647 w 756"/>
                <a:gd name="T44" fmla="*/ 2147483647 w 756"/>
                <a:gd name="T45" fmla="*/ 2147483647 w 756"/>
                <a:gd name="T46" fmla="*/ 2147483647 w 756"/>
                <a:gd name="T47" fmla="*/ 2147483647 w 756"/>
                <a:gd name="T48" fmla="*/ 2147483647 w 756"/>
                <a:gd name="T49" fmla="*/ 2147483647 w 756"/>
                <a:gd name="T50" fmla="*/ 2147483647 w 756"/>
                <a:gd name="T51" fmla="*/ 2147483647 w 756"/>
                <a:gd name="T52" fmla="*/ 2147483647 w 756"/>
                <a:gd name="T53" fmla="*/ 2147483647 w 756"/>
                <a:gd name="T54" fmla="*/ 2147483647 w 756"/>
                <a:gd name="T55" fmla="*/ 2147483647 w 756"/>
                <a:gd name="T56" fmla="*/ 2147483647 w 756"/>
                <a:gd name="T57" fmla="*/ 2147483647 w 756"/>
                <a:gd name="T58" fmla="*/ 2147483647 w 756"/>
                <a:gd name="T59" fmla="*/ 2147483647 w 756"/>
                <a:gd name="T60" fmla="*/ 2147483647 w 756"/>
                <a:gd name="T61" fmla="*/ 2147483647 w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Lst>
              <a:ahLst/>
              <a:cxnLst>
                <a:cxn ang="T62">
                  <a:pos x="T0" y="0"/>
                </a:cxn>
                <a:cxn ang="T63">
                  <a:pos x="T1" y="0"/>
                </a:cxn>
                <a:cxn ang="T64">
                  <a:pos x="T2" y="0"/>
                </a:cxn>
                <a:cxn ang="T65">
                  <a:pos x="T3" y="0"/>
                </a:cxn>
                <a:cxn ang="T66">
                  <a:pos x="T4" y="0"/>
                </a:cxn>
                <a:cxn ang="T67">
                  <a:pos x="T5" y="0"/>
                </a:cxn>
                <a:cxn ang="T68">
                  <a:pos x="T6" y="0"/>
                </a:cxn>
                <a:cxn ang="T69">
                  <a:pos x="T7" y="0"/>
                </a:cxn>
                <a:cxn ang="T70">
                  <a:pos x="T8" y="0"/>
                </a:cxn>
                <a:cxn ang="T71">
                  <a:pos x="T9" y="0"/>
                </a:cxn>
                <a:cxn ang="T72">
                  <a:pos x="T10" y="0"/>
                </a:cxn>
                <a:cxn ang="T73">
                  <a:pos x="T11" y="0"/>
                </a:cxn>
                <a:cxn ang="T74">
                  <a:pos x="T12" y="0"/>
                </a:cxn>
                <a:cxn ang="T75">
                  <a:pos x="T13" y="0"/>
                </a:cxn>
                <a:cxn ang="T76">
                  <a:pos x="T14" y="0"/>
                </a:cxn>
                <a:cxn ang="T77">
                  <a:pos x="T15" y="0"/>
                </a:cxn>
                <a:cxn ang="T78">
                  <a:pos x="T16" y="0"/>
                </a:cxn>
                <a:cxn ang="T79">
                  <a:pos x="T17" y="0"/>
                </a:cxn>
                <a:cxn ang="T80">
                  <a:pos x="T18" y="0"/>
                </a:cxn>
                <a:cxn ang="T81">
                  <a:pos x="T19" y="0"/>
                </a:cxn>
                <a:cxn ang="T82">
                  <a:pos x="T20" y="0"/>
                </a:cxn>
                <a:cxn ang="T83">
                  <a:pos x="T21" y="0"/>
                </a:cxn>
                <a:cxn ang="T84">
                  <a:pos x="T22" y="0"/>
                </a:cxn>
                <a:cxn ang="T85">
                  <a:pos x="T23" y="0"/>
                </a:cxn>
                <a:cxn ang="T86">
                  <a:pos x="T24" y="0"/>
                </a:cxn>
                <a:cxn ang="T87">
                  <a:pos x="T25" y="0"/>
                </a:cxn>
                <a:cxn ang="T88">
                  <a:pos x="T26" y="0"/>
                </a:cxn>
                <a:cxn ang="T89">
                  <a:pos x="T27" y="0"/>
                </a:cxn>
                <a:cxn ang="T90">
                  <a:pos x="T28" y="0"/>
                </a:cxn>
                <a:cxn ang="T91">
                  <a:pos x="T29" y="0"/>
                </a:cxn>
                <a:cxn ang="T92">
                  <a:pos x="T30" y="0"/>
                </a:cxn>
                <a:cxn ang="T93">
                  <a:pos x="T31" y="0"/>
                </a:cxn>
                <a:cxn ang="T94">
                  <a:pos x="T32" y="0"/>
                </a:cxn>
                <a:cxn ang="T95">
                  <a:pos x="T33" y="0"/>
                </a:cxn>
                <a:cxn ang="T96">
                  <a:pos x="T34" y="0"/>
                </a:cxn>
                <a:cxn ang="T97">
                  <a:pos x="T35" y="0"/>
                </a:cxn>
                <a:cxn ang="T98">
                  <a:pos x="T36" y="0"/>
                </a:cxn>
                <a:cxn ang="T99">
                  <a:pos x="T37" y="0"/>
                </a:cxn>
                <a:cxn ang="T100">
                  <a:pos x="T38" y="0"/>
                </a:cxn>
                <a:cxn ang="T101">
                  <a:pos x="T39" y="0"/>
                </a:cxn>
                <a:cxn ang="T102">
                  <a:pos x="T40" y="0"/>
                </a:cxn>
                <a:cxn ang="T103">
                  <a:pos x="T41" y="0"/>
                </a:cxn>
                <a:cxn ang="T104">
                  <a:pos x="T42" y="0"/>
                </a:cxn>
                <a:cxn ang="T105">
                  <a:pos x="T43" y="0"/>
                </a:cxn>
                <a:cxn ang="T106">
                  <a:pos x="T44" y="0"/>
                </a:cxn>
                <a:cxn ang="T107">
                  <a:pos x="T45" y="0"/>
                </a:cxn>
                <a:cxn ang="T108">
                  <a:pos x="T46" y="0"/>
                </a:cxn>
                <a:cxn ang="T109">
                  <a:pos x="T47" y="0"/>
                </a:cxn>
                <a:cxn ang="T110">
                  <a:pos x="T48" y="0"/>
                </a:cxn>
                <a:cxn ang="T111">
                  <a:pos x="T49" y="0"/>
                </a:cxn>
                <a:cxn ang="T112">
                  <a:pos x="T50" y="0"/>
                </a:cxn>
                <a:cxn ang="T113">
                  <a:pos x="T51" y="0"/>
                </a:cxn>
                <a:cxn ang="T114">
                  <a:pos x="T52" y="0"/>
                </a:cxn>
                <a:cxn ang="T115">
                  <a:pos x="T53" y="0"/>
                </a:cxn>
                <a:cxn ang="T116">
                  <a:pos x="T54" y="0"/>
                </a:cxn>
                <a:cxn ang="T117">
                  <a:pos x="T55" y="0"/>
                </a:cxn>
                <a:cxn ang="T118">
                  <a:pos x="T56" y="0"/>
                </a:cxn>
                <a:cxn ang="T119">
                  <a:pos x="T57" y="0"/>
                </a:cxn>
                <a:cxn ang="T120">
                  <a:pos x="T58" y="0"/>
                </a:cxn>
                <a:cxn ang="T121">
                  <a:pos x="T59" y="0"/>
                </a:cxn>
                <a:cxn ang="T122">
                  <a:pos x="T60" y="0"/>
                </a:cxn>
                <a:cxn ang="T123">
                  <a:pos x="T61" y="0"/>
                </a:cxn>
              </a:cxnLst>
              <a:rect l="0" t="0" r="r" b="b"/>
              <a:pathLst>
                <a:path w="756">
                  <a:moveTo>
                    <a:pt x="0" y="0"/>
                  </a:moveTo>
                  <a:lnTo>
                    <a:pt x="5" y="0"/>
                  </a:lnTo>
                  <a:lnTo>
                    <a:pt x="10" y="0"/>
                  </a:lnTo>
                  <a:lnTo>
                    <a:pt x="14" y="0"/>
                  </a:lnTo>
                  <a:lnTo>
                    <a:pt x="19" y="0"/>
                  </a:lnTo>
                  <a:lnTo>
                    <a:pt x="23" y="0"/>
                  </a:lnTo>
                  <a:lnTo>
                    <a:pt x="28" y="0"/>
                  </a:lnTo>
                  <a:lnTo>
                    <a:pt x="32" y="0"/>
                  </a:lnTo>
                  <a:lnTo>
                    <a:pt x="37" y="0"/>
                  </a:lnTo>
                  <a:lnTo>
                    <a:pt x="41" y="0"/>
                  </a:lnTo>
                  <a:lnTo>
                    <a:pt x="46" y="0"/>
                  </a:lnTo>
                  <a:lnTo>
                    <a:pt x="50" y="0"/>
                  </a:lnTo>
                  <a:lnTo>
                    <a:pt x="55" y="0"/>
                  </a:lnTo>
                  <a:lnTo>
                    <a:pt x="59" y="0"/>
                  </a:lnTo>
                  <a:lnTo>
                    <a:pt x="64" y="0"/>
                  </a:lnTo>
                  <a:lnTo>
                    <a:pt x="68" y="0"/>
                  </a:lnTo>
                  <a:lnTo>
                    <a:pt x="73" y="0"/>
                  </a:lnTo>
                  <a:lnTo>
                    <a:pt x="77" y="0"/>
                  </a:lnTo>
                  <a:lnTo>
                    <a:pt x="82" y="0"/>
                  </a:lnTo>
                  <a:lnTo>
                    <a:pt x="86" y="0"/>
                  </a:lnTo>
                  <a:lnTo>
                    <a:pt x="91" y="0"/>
                  </a:lnTo>
                  <a:lnTo>
                    <a:pt x="96" y="0"/>
                  </a:lnTo>
                  <a:lnTo>
                    <a:pt x="100" y="0"/>
                  </a:lnTo>
                  <a:lnTo>
                    <a:pt x="105" y="0"/>
                  </a:lnTo>
                  <a:lnTo>
                    <a:pt x="109" y="0"/>
                  </a:lnTo>
                  <a:lnTo>
                    <a:pt x="114" y="0"/>
                  </a:lnTo>
                  <a:lnTo>
                    <a:pt x="118" y="0"/>
                  </a:lnTo>
                  <a:lnTo>
                    <a:pt x="123" y="0"/>
                  </a:lnTo>
                  <a:lnTo>
                    <a:pt x="127" y="0"/>
                  </a:lnTo>
                  <a:lnTo>
                    <a:pt x="132" y="0"/>
                  </a:lnTo>
                  <a:lnTo>
                    <a:pt x="136" y="0"/>
                  </a:lnTo>
                  <a:lnTo>
                    <a:pt x="141" y="0"/>
                  </a:lnTo>
                  <a:lnTo>
                    <a:pt x="145" y="0"/>
                  </a:lnTo>
                  <a:lnTo>
                    <a:pt x="150" y="0"/>
                  </a:lnTo>
                  <a:lnTo>
                    <a:pt x="154" y="0"/>
                  </a:lnTo>
                  <a:lnTo>
                    <a:pt x="159" y="0"/>
                  </a:lnTo>
                  <a:lnTo>
                    <a:pt x="163" y="0"/>
                  </a:lnTo>
                  <a:lnTo>
                    <a:pt x="168" y="0"/>
                  </a:lnTo>
                  <a:lnTo>
                    <a:pt x="172" y="0"/>
                  </a:lnTo>
                  <a:lnTo>
                    <a:pt x="177" y="0"/>
                  </a:lnTo>
                  <a:lnTo>
                    <a:pt x="181" y="0"/>
                  </a:lnTo>
                  <a:lnTo>
                    <a:pt x="186" y="0"/>
                  </a:lnTo>
                  <a:lnTo>
                    <a:pt x="191" y="0"/>
                  </a:lnTo>
                  <a:lnTo>
                    <a:pt x="195" y="0"/>
                  </a:lnTo>
                  <a:lnTo>
                    <a:pt x="200" y="0"/>
                  </a:lnTo>
                  <a:lnTo>
                    <a:pt x="204" y="0"/>
                  </a:lnTo>
                  <a:lnTo>
                    <a:pt x="209" y="0"/>
                  </a:lnTo>
                  <a:lnTo>
                    <a:pt x="213" y="0"/>
                  </a:lnTo>
                  <a:lnTo>
                    <a:pt x="218" y="0"/>
                  </a:lnTo>
                  <a:lnTo>
                    <a:pt x="227" y="0"/>
                  </a:lnTo>
                  <a:lnTo>
                    <a:pt x="231" y="0"/>
                  </a:lnTo>
                  <a:lnTo>
                    <a:pt x="236" y="0"/>
                  </a:lnTo>
                  <a:lnTo>
                    <a:pt x="240" y="0"/>
                  </a:lnTo>
                  <a:lnTo>
                    <a:pt x="245" y="0"/>
                  </a:lnTo>
                  <a:lnTo>
                    <a:pt x="249" y="0"/>
                  </a:lnTo>
                  <a:lnTo>
                    <a:pt x="254" y="0"/>
                  </a:lnTo>
                  <a:lnTo>
                    <a:pt x="258" y="0"/>
                  </a:lnTo>
                  <a:lnTo>
                    <a:pt x="263" y="0"/>
                  </a:lnTo>
                  <a:lnTo>
                    <a:pt x="267" y="0"/>
                  </a:lnTo>
                  <a:lnTo>
                    <a:pt x="277" y="0"/>
                  </a:lnTo>
                  <a:lnTo>
                    <a:pt x="281" y="0"/>
                  </a:lnTo>
                  <a:lnTo>
                    <a:pt x="286" y="0"/>
                  </a:lnTo>
                  <a:lnTo>
                    <a:pt x="290" y="0"/>
                  </a:lnTo>
                  <a:lnTo>
                    <a:pt x="295" y="0"/>
                  </a:lnTo>
                  <a:lnTo>
                    <a:pt x="304" y="0"/>
                  </a:lnTo>
                  <a:lnTo>
                    <a:pt x="308" y="0"/>
                  </a:lnTo>
                  <a:lnTo>
                    <a:pt x="313" y="0"/>
                  </a:lnTo>
                  <a:lnTo>
                    <a:pt x="317" y="0"/>
                  </a:lnTo>
                  <a:lnTo>
                    <a:pt x="326" y="0"/>
                  </a:lnTo>
                  <a:lnTo>
                    <a:pt x="331" y="0"/>
                  </a:lnTo>
                  <a:lnTo>
                    <a:pt x="335" y="0"/>
                  </a:lnTo>
                  <a:lnTo>
                    <a:pt x="340" y="0"/>
                  </a:lnTo>
                  <a:lnTo>
                    <a:pt x="349" y="0"/>
                  </a:lnTo>
                  <a:lnTo>
                    <a:pt x="353" y="0"/>
                  </a:lnTo>
                  <a:lnTo>
                    <a:pt x="362" y="0"/>
                  </a:lnTo>
                  <a:lnTo>
                    <a:pt x="367" y="0"/>
                  </a:lnTo>
                  <a:lnTo>
                    <a:pt x="372" y="0"/>
                  </a:lnTo>
                  <a:lnTo>
                    <a:pt x="381" y="0"/>
                  </a:lnTo>
                  <a:lnTo>
                    <a:pt x="385" y="0"/>
                  </a:lnTo>
                  <a:lnTo>
                    <a:pt x="390" y="0"/>
                  </a:lnTo>
                  <a:lnTo>
                    <a:pt x="399" y="0"/>
                  </a:lnTo>
                  <a:lnTo>
                    <a:pt x="403" y="0"/>
                  </a:lnTo>
                  <a:lnTo>
                    <a:pt x="408" y="0"/>
                  </a:lnTo>
                  <a:lnTo>
                    <a:pt x="417" y="0"/>
                  </a:lnTo>
                  <a:lnTo>
                    <a:pt x="421" y="0"/>
                  </a:lnTo>
                  <a:lnTo>
                    <a:pt x="430" y="0"/>
                  </a:lnTo>
                  <a:lnTo>
                    <a:pt x="435" y="0"/>
                  </a:lnTo>
                  <a:lnTo>
                    <a:pt x="439" y="0"/>
                  </a:lnTo>
                  <a:lnTo>
                    <a:pt x="448" y="0"/>
                  </a:lnTo>
                  <a:lnTo>
                    <a:pt x="453" y="0"/>
                  </a:lnTo>
                  <a:lnTo>
                    <a:pt x="458" y="0"/>
                  </a:lnTo>
                  <a:lnTo>
                    <a:pt x="467" y="0"/>
                  </a:lnTo>
                  <a:lnTo>
                    <a:pt x="471" y="0"/>
                  </a:lnTo>
                  <a:lnTo>
                    <a:pt x="480" y="0"/>
                  </a:lnTo>
                  <a:lnTo>
                    <a:pt x="485" y="0"/>
                  </a:lnTo>
                  <a:lnTo>
                    <a:pt x="494" y="0"/>
                  </a:lnTo>
                  <a:lnTo>
                    <a:pt x="498" y="0"/>
                  </a:lnTo>
                  <a:lnTo>
                    <a:pt x="507" y="0"/>
                  </a:lnTo>
                  <a:lnTo>
                    <a:pt x="516" y="0"/>
                  </a:lnTo>
                  <a:lnTo>
                    <a:pt x="521" y="0"/>
                  </a:lnTo>
                  <a:lnTo>
                    <a:pt x="530" y="0"/>
                  </a:lnTo>
                  <a:lnTo>
                    <a:pt x="539" y="0"/>
                  </a:lnTo>
                  <a:lnTo>
                    <a:pt x="543" y="0"/>
                  </a:lnTo>
                  <a:lnTo>
                    <a:pt x="553" y="0"/>
                  </a:lnTo>
                  <a:lnTo>
                    <a:pt x="562" y="0"/>
                  </a:lnTo>
                  <a:lnTo>
                    <a:pt x="571" y="0"/>
                  </a:lnTo>
                  <a:lnTo>
                    <a:pt x="575" y="0"/>
                  </a:lnTo>
                  <a:lnTo>
                    <a:pt x="584" y="0"/>
                  </a:lnTo>
                  <a:lnTo>
                    <a:pt x="593" y="0"/>
                  </a:lnTo>
                  <a:lnTo>
                    <a:pt x="602" y="0"/>
                  </a:lnTo>
                  <a:lnTo>
                    <a:pt x="611" y="0"/>
                  </a:lnTo>
                  <a:lnTo>
                    <a:pt x="620" y="0"/>
                  </a:lnTo>
                  <a:lnTo>
                    <a:pt x="625" y="0"/>
                  </a:lnTo>
                  <a:lnTo>
                    <a:pt x="639" y="0"/>
                  </a:lnTo>
                  <a:lnTo>
                    <a:pt x="648" y="0"/>
                  </a:lnTo>
                  <a:lnTo>
                    <a:pt x="657" y="0"/>
                  </a:lnTo>
                  <a:lnTo>
                    <a:pt x="670" y="0"/>
                  </a:lnTo>
                  <a:lnTo>
                    <a:pt x="679" y="0"/>
                  </a:lnTo>
                  <a:lnTo>
                    <a:pt x="693" y="0"/>
                  </a:lnTo>
                  <a:lnTo>
                    <a:pt x="702" y="0"/>
                  </a:lnTo>
                  <a:lnTo>
                    <a:pt x="715" y="0"/>
                  </a:lnTo>
                  <a:lnTo>
                    <a:pt x="729" y="0"/>
                  </a:lnTo>
                  <a:lnTo>
                    <a:pt x="743" y="0"/>
                  </a:lnTo>
                  <a:lnTo>
                    <a:pt x="756" y="0"/>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52" name="Freeform 368"/>
            <p:cNvSpPr>
              <a:spLocks/>
            </p:cNvSpPr>
            <p:nvPr/>
          </p:nvSpPr>
          <p:spPr bwMode="auto">
            <a:xfrm>
              <a:off x="6427788" y="2844800"/>
              <a:ext cx="911225" cy="36513"/>
            </a:xfrm>
            <a:custGeom>
              <a:avLst/>
              <a:gdLst>
                <a:gd name="T0" fmla="*/ 2147483647 w 574"/>
                <a:gd name="T1" fmla="*/ 0 h 23"/>
                <a:gd name="T2" fmla="*/ 2147483647 w 574"/>
                <a:gd name="T3" fmla="*/ 2147483647 h 23"/>
                <a:gd name="T4" fmla="*/ 2147483647 w 574"/>
                <a:gd name="T5" fmla="*/ 2147483647 h 23"/>
                <a:gd name="T6" fmla="*/ 2147483647 w 574"/>
                <a:gd name="T7" fmla="*/ 2147483647 h 23"/>
                <a:gd name="T8" fmla="*/ 2147483647 w 574"/>
                <a:gd name="T9" fmla="*/ 2147483647 h 23"/>
                <a:gd name="T10" fmla="*/ 2147483647 w 574"/>
                <a:gd name="T11" fmla="*/ 2147483647 h 23"/>
                <a:gd name="T12" fmla="*/ 2147483647 w 574"/>
                <a:gd name="T13" fmla="*/ 2147483647 h 23"/>
                <a:gd name="T14" fmla="*/ 2147483647 w 574"/>
                <a:gd name="T15" fmla="*/ 2147483647 h 23"/>
                <a:gd name="T16" fmla="*/ 2147483647 w 574"/>
                <a:gd name="T17" fmla="*/ 2147483647 h 23"/>
                <a:gd name="T18" fmla="*/ 2147483647 w 574"/>
                <a:gd name="T19" fmla="*/ 2147483647 h 23"/>
                <a:gd name="T20" fmla="*/ 2147483647 w 574"/>
                <a:gd name="T21" fmla="*/ 2147483647 h 23"/>
                <a:gd name="T22" fmla="*/ 2147483647 w 574"/>
                <a:gd name="T23" fmla="*/ 2147483647 h 23"/>
                <a:gd name="T24" fmla="*/ 2147483647 w 574"/>
                <a:gd name="T25" fmla="*/ 2147483647 h 23"/>
                <a:gd name="T26" fmla="*/ 2147483647 w 574"/>
                <a:gd name="T27" fmla="*/ 2147483647 h 23"/>
                <a:gd name="T28" fmla="*/ 2147483647 w 574"/>
                <a:gd name="T29" fmla="*/ 2147483647 h 23"/>
                <a:gd name="T30" fmla="*/ 2147483647 w 574"/>
                <a:gd name="T31" fmla="*/ 2147483647 h 23"/>
                <a:gd name="T32" fmla="*/ 2147483647 w 574"/>
                <a:gd name="T33" fmla="*/ 2147483647 h 23"/>
                <a:gd name="T34" fmla="*/ 2147483647 w 574"/>
                <a:gd name="T35" fmla="*/ 2147483647 h 23"/>
                <a:gd name="T36" fmla="*/ 2147483647 w 574"/>
                <a:gd name="T37" fmla="*/ 2147483647 h 23"/>
                <a:gd name="T38" fmla="*/ 2147483647 w 574"/>
                <a:gd name="T39" fmla="*/ 2147483647 h 23"/>
                <a:gd name="T40" fmla="*/ 2147483647 w 574"/>
                <a:gd name="T41" fmla="*/ 2147483647 h 23"/>
                <a:gd name="T42" fmla="*/ 2147483647 w 574"/>
                <a:gd name="T43" fmla="*/ 2147483647 h 23"/>
                <a:gd name="T44" fmla="*/ 2147483647 w 574"/>
                <a:gd name="T45" fmla="*/ 2147483647 h 23"/>
                <a:gd name="T46" fmla="*/ 2147483647 w 574"/>
                <a:gd name="T47" fmla="*/ 2147483647 h 23"/>
                <a:gd name="T48" fmla="*/ 2147483647 w 574"/>
                <a:gd name="T49" fmla="*/ 2147483647 h 23"/>
                <a:gd name="T50" fmla="*/ 2147483647 w 574"/>
                <a:gd name="T51" fmla="*/ 2147483647 h 23"/>
                <a:gd name="T52" fmla="*/ 2147483647 w 574"/>
                <a:gd name="T53" fmla="*/ 2147483647 h 23"/>
                <a:gd name="T54" fmla="*/ 2147483647 w 574"/>
                <a:gd name="T55" fmla="*/ 2147483647 h 23"/>
                <a:gd name="T56" fmla="*/ 2147483647 w 574"/>
                <a:gd name="T57" fmla="*/ 2147483647 h 23"/>
                <a:gd name="T58" fmla="*/ 2147483647 w 574"/>
                <a:gd name="T59" fmla="*/ 2147483647 h 23"/>
                <a:gd name="T60" fmla="*/ 2147483647 w 574"/>
                <a:gd name="T61" fmla="*/ 2147483647 h 23"/>
                <a:gd name="T62" fmla="*/ 2147483647 w 574"/>
                <a:gd name="T63" fmla="*/ 2147483647 h 23"/>
                <a:gd name="T64" fmla="*/ 2147483647 w 574"/>
                <a:gd name="T65" fmla="*/ 2147483647 h 23"/>
                <a:gd name="T66" fmla="*/ 2147483647 w 574"/>
                <a:gd name="T67" fmla="*/ 2147483647 h 23"/>
                <a:gd name="T68" fmla="*/ 2147483647 w 574"/>
                <a:gd name="T69" fmla="*/ 2147483647 h 23"/>
                <a:gd name="T70" fmla="*/ 2147483647 w 574"/>
                <a:gd name="T71" fmla="*/ 2147483647 h 23"/>
                <a:gd name="T72" fmla="*/ 2147483647 w 574"/>
                <a:gd name="T73" fmla="*/ 2147483647 h 23"/>
                <a:gd name="T74" fmla="*/ 2147483647 w 574"/>
                <a:gd name="T75" fmla="*/ 2147483647 h 23"/>
                <a:gd name="T76" fmla="*/ 2147483647 w 574"/>
                <a:gd name="T77" fmla="*/ 2147483647 h 23"/>
                <a:gd name="T78" fmla="*/ 2147483647 w 574"/>
                <a:gd name="T79" fmla="*/ 2147483647 h 23"/>
                <a:gd name="T80" fmla="*/ 2147483647 w 574"/>
                <a:gd name="T81" fmla="*/ 2147483647 h 23"/>
                <a:gd name="T82" fmla="*/ 2147483647 w 574"/>
                <a:gd name="T83" fmla="*/ 2147483647 h 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4" h="23">
                  <a:moveTo>
                    <a:pt x="0" y="0"/>
                  </a:moveTo>
                  <a:lnTo>
                    <a:pt x="4" y="0"/>
                  </a:lnTo>
                  <a:lnTo>
                    <a:pt x="9" y="0"/>
                  </a:lnTo>
                  <a:lnTo>
                    <a:pt x="13" y="5"/>
                  </a:lnTo>
                  <a:lnTo>
                    <a:pt x="18" y="5"/>
                  </a:lnTo>
                  <a:lnTo>
                    <a:pt x="22" y="5"/>
                  </a:lnTo>
                  <a:lnTo>
                    <a:pt x="27" y="5"/>
                  </a:lnTo>
                  <a:lnTo>
                    <a:pt x="31" y="5"/>
                  </a:lnTo>
                  <a:lnTo>
                    <a:pt x="36" y="10"/>
                  </a:lnTo>
                  <a:lnTo>
                    <a:pt x="41" y="10"/>
                  </a:lnTo>
                  <a:lnTo>
                    <a:pt x="45" y="10"/>
                  </a:lnTo>
                  <a:lnTo>
                    <a:pt x="50" y="10"/>
                  </a:lnTo>
                  <a:lnTo>
                    <a:pt x="54" y="10"/>
                  </a:lnTo>
                  <a:lnTo>
                    <a:pt x="59" y="10"/>
                  </a:lnTo>
                  <a:lnTo>
                    <a:pt x="63" y="10"/>
                  </a:lnTo>
                  <a:lnTo>
                    <a:pt x="68" y="14"/>
                  </a:lnTo>
                  <a:lnTo>
                    <a:pt x="72" y="14"/>
                  </a:lnTo>
                  <a:lnTo>
                    <a:pt x="77" y="14"/>
                  </a:lnTo>
                  <a:lnTo>
                    <a:pt x="81" y="14"/>
                  </a:lnTo>
                  <a:lnTo>
                    <a:pt x="86" y="14"/>
                  </a:lnTo>
                  <a:lnTo>
                    <a:pt x="90" y="14"/>
                  </a:lnTo>
                  <a:lnTo>
                    <a:pt x="95" y="14"/>
                  </a:lnTo>
                  <a:lnTo>
                    <a:pt x="99" y="14"/>
                  </a:lnTo>
                  <a:lnTo>
                    <a:pt x="104" y="14"/>
                  </a:lnTo>
                  <a:lnTo>
                    <a:pt x="108" y="14"/>
                  </a:lnTo>
                  <a:lnTo>
                    <a:pt x="113" y="19"/>
                  </a:lnTo>
                  <a:lnTo>
                    <a:pt x="117" y="19"/>
                  </a:lnTo>
                  <a:lnTo>
                    <a:pt x="122" y="19"/>
                  </a:lnTo>
                  <a:lnTo>
                    <a:pt x="127" y="19"/>
                  </a:lnTo>
                  <a:lnTo>
                    <a:pt x="131" y="19"/>
                  </a:lnTo>
                  <a:lnTo>
                    <a:pt x="136" y="19"/>
                  </a:lnTo>
                  <a:lnTo>
                    <a:pt x="140" y="19"/>
                  </a:lnTo>
                  <a:lnTo>
                    <a:pt x="145" y="19"/>
                  </a:lnTo>
                  <a:lnTo>
                    <a:pt x="149" y="19"/>
                  </a:lnTo>
                  <a:lnTo>
                    <a:pt x="154" y="19"/>
                  </a:lnTo>
                  <a:lnTo>
                    <a:pt x="158" y="19"/>
                  </a:lnTo>
                  <a:lnTo>
                    <a:pt x="163" y="19"/>
                  </a:lnTo>
                  <a:lnTo>
                    <a:pt x="167" y="19"/>
                  </a:lnTo>
                  <a:lnTo>
                    <a:pt x="172" y="19"/>
                  </a:lnTo>
                  <a:lnTo>
                    <a:pt x="176" y="19"/>
                  </a:lnTo>
                  <a:lnTo>
                    <a:pt x="181" y="19"/>
                  </a:lnTo>
                  <a:lnTo>
                    <a:pt x="185" y="19"/>
                  </a:lnTo>
                  <a:lnTo>
                    <a:pt x="190" y="19"/>
                  </a:lnTo>
                  <a:lnTo>
                    <a:pt x="194" y="19"/>
                  </a:lnTo>
                  <a:lnTo>
                    <a:pt x="199" y="19"/>
                  </a:lnTo>
                  <a:lnTo>
                    <a:pt x="203" y="19"/>
                  </a:lnTo>
                  <a:lnTo>
                    <a:pt x="208" y="23"/>
                  </a:lnTo>
                  <a:lnTo>
                    <a:pt x="212" y="23"/>
                  </a:lnTo>
                  <a:lnTo>
                    <a:pt x="217" y="23"/>
                  </a:lnTo>
                  <a:lnTo>
                    <a:pt x="222" y="23"/>
                  </a:lnTo>
                  <a:lnTo>
                    <a:pt x="226" y="23"/>
                  </a:lnTo>
                  <a:lnTo>
                    <a:pt x="231" y="23"/>
                  </a:lnTo>
                  <a:lnTo>
                    <a:pt x="235" y="23"/>
                  </a:lnTo>
                  <a:lnTo>
                    <a:pt x="240" y="23"/>
                  </a:lnTo>
                  <a:lnTo>
                    <a:pt x="244" y="23"/>
                  </a:lnTo>
                  <a:lnTo>
                    <a:pt x="249" y="23"/>
                  </a:lnTo>
                  <a:lnTo>
                    <a:pt x="253" y="23"/>
                  </a:lnTo>
                  <a:lnTo>
                    <a:pt x="258" y="23"/>
                  </a:lnTo>
                  <a:lnTo>
                    <a:pt x="262" y="23"/>
                  </a:lnTo>
                  <a:lnTo>
                    <a:pt x="267" y="23"/>
                  </a:lnTo>
                  <a:lnTo>
                    <a:pt x="271" y="23"/>
                  </a:lnTo>
                  <a:lnTo>
                    <a:pt x="276" y="23"/>
                  </a:lnTo>
                  <a:lnTo>
                    <a:pt x="280" y="23"/>
                  </a:lnTo>
                  <a:lnTo>
                    <a:pt x="285" y="23"/>
                  </a:lnTo>
                  <a:lnTo>
                    <a:pt x="289" y="23"/>
                  </a:lnTo>
                  <a:lnTo>
                    <a:pt x="294" y="23"/>
                  </a:lnTo>
                  <a:lnTo>
                    <a:pt x="298" y="23"/>
                  </a:lnTo>
                  <a:lnTo>
                    <a:pt x="303" y="23"/>
                  </a:lnTo>
                  <a:lnTo>
                    <a:pt x="308" y="23"/>
                  </a:lnTo>
                  <a:lnTo>
                    <a:pt x="312" y="23"/>
                  </a:lnTo>
                  <a:lnTo>
                    <a:pt x="317" y="23"/>
                  </a:lnTo>
                  <a:lnTo>
                    <a:pt x="321" y="23"/>
                  </a:lnTo>
                  <a:lnTo>
                    <a:pt x="326" y="23"/>
                  </a:lnTo>
                  <a:lnTo>
                    <a:pt x="330" y="23"/>
                  </a:lnTo>
                  <a:lnTo>
                    <a:pt x="335" y="23"/>
                  </a:lnTo>
                  <a:lnTo>
                    <a:pt x="339" y="23"/>
                  </a:lnTo>
                  <a:lnTo>
                    <a:pt x="344" y="23"/>
                  </a:lnTo>
                  <a:lnTo>
                    <a:pt x="348" y="23"/>
                  </a:lnTo>
                  <a:lnTo>
                    <a:pt x="353" y="23"/>
                  </a:lnTo>
                  <a:lnTo>
                    <a:pt x="357" y="23"/>
                  </a:lnTo>
                  <a:lnTo>
                    <a:pt x="362" y="23"/>
                  </a:lnTo>
                  <a:lnTo>
                    <a:pt x="366" y="23"/>
                  </a:lnTo>
                  <a:lnTo>
                    <a:pt x="371" y="23"/>
                  </a:lnTo>
                  <a:lnTo>
                    <a:pt x="375" y="23"/>
                  </a:lnTo>
                  <a:lnTo>
                    <a:pt x="380" y="23"/>
                  </a:lnTo>
                  <a:lnTo>
                    <a:pt x="384" y="23"/>
                  </a:lnTo>
                  <a:lnTo>
                    <a:pt x="389" y="23"/>
                  </a:lnTo>
                  <a:lnTo>
                    <a:pt x="393" y="23"/>
                  </a:lnTo>
                  <a:lnTo>
                    <a:pt x="398" y="23"/>
                  </a:lnTo>
                  <a:lnTo>
                    <a:pt x="403" y="23"/>
                  </a:lnTo>
                  <a:lnTo>
                    <a:pt x="407" y="23"/>
                  </a:lnTo>
                  <a:lnTo>
                    <a:pt x="412" y="23"/>
                  </a:lnTo>
                  <a:lnTo>
                    <a:pt x="416" y="23"/>
                  </a:lnTo>
                  <a:lnTo>
                    <a:pt x="421" y="23"/>
                  </a:lnTo>
                  <a:lnTo>
                    <a:pt x="425" y="23"/>
                  </a:lnTo>
                  <a:lnTo>
                    <a:pt x="430" y="23"/>
                  </a:lnTo>
                  <a:lnTo>
                    <a:pt x="434" y="23"/>
                  </a:lnTo>
                  <a:lnTo>
                    <a:pt x="439" y="23"/>
                  </a:lnTo>
                  <a:lnTo>
                    <a:pt x="443" y="23"/>
                  </a:lnTo>
                  <a:lnTo>
                    <a:pt x="448" y="23"/>
                  </a:lnTo>
                  <a:lnTo>
                    <a:pt x="452" y="23"/>
                  </a:lnTo>
                  <a:lnTo>
                    <a:pt x="457" y="23"/>
                  </a:lnTo>
                  <a:lnTo>
                    <a:pt x="461" y="23"/>
                  </a:lnTo>
                  <a:lnTo>
                    <a:pt x="466" y="23"/>
                  </a:lnTo>
                  <a:lnTo>
                    <a:pt x="470" y="23"/>
                  </a:lnTo>
                  <a:lnTo>
                    <a:pt x="475" y="23"/>
                  </a:lnTo>
                  <a:lnTo>
                    <a:pt x="479" y="23"/>
                  </a:lnTo>
                  <a:lnTo>
                    <a:pt x="484" y="23"/>
                  </a:lnTo>
                  <a:lnTo>
                    <a:pt x="489" y="23"/>
                  </a:lnTo>
                  <a:lnTo>
                    <a:pt x="493" y="23"/>
                  </a:lnTo>
                  <a:lnTo>
                    <a:pt x="498" y="23"/>
                  </a:lnTo>
                  <a:lnTo>
                    <a:pt x="502" y="23"/>
                  </a:lnTo>
                  <a:lnTo>
                    <a:pt x="507" y="23"/>
                  </a:lnTo>
                  <a:lnTo>
                    <a:pt x="511" y="23"/>
                  </a:lnTo>
                  <a:lnTo>
                    <a:pt x="516" y="23"/>
                  </a:lnTo>
                  <a:lnTo>
                    <a:pt x="520" y="23"/>
                  </a:lnTo>
                  <a:lnTo>
                    <a:pt x="525" y="23"/>
                  </a:lnTo>
                  <a:lnTo>
                    <a:pt x="529" y="23"/>
                  </a:lnTo>
                  <a:lnTo>
                    <a:pt x="534" y="23"/>
                  </a:lnTo>
                  <a:lnTo>
                    <a:pt x="538" y="23"/>
                  </a:lnTo>
                  <a:lnTo>
                    <a:pt x="543" y="23"/>
                  </a:lnTo>
                  <a:lnTo>
                    <a:pt x="547" y="23"/>
                  </a:lnTo>
                  <a:lnTo>
                    <a:pt x="552" y="23"/>
                  </a:lnTo>
                  <a:lnTo>
                    <a:pt x="556" y="23"/>
                  </a:lnTo>
                  <a:lnTo>
                    <a:pt x="561" y="23"/>
                  </a:lnTo>
                  <a:lnTo>
                    <a:pt x="565" y="23"/>
                  </a:lnTo>
                  <a:lnTo>
                    <a:pt x="570" y="23"/>
                  </a:lnTo>
                  <a:lnTo>
                    <a:pt x="574" y="23"/>
                  </a:lnTo>
                </a:path>
              </a:pathLst>
            </a:custGeom>
            <a:noFill/>
            <a:ln w="19050" cap="flat">
              <a:solidFill>
                <a:srgbClr val="00BF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0551" name="Rectangle 380"/>
          <p:cNvSpPr>
            <a:spLocks noChangeArrowheads="1"/>
          </p:cNvSpPr>
          <p:nvPr/>
        </p:nvSpPr>
        <p:spPr bwMode="auto">
          <a:xfrm>
            <a:off x="7204075" y="661988"/>
            <a:ext cx="1292225" cy="1673225"/>
          </a:xfrm>
          <a:prstGeom prst="rect">
            <a:avLst/>
          </a:prstGeom>
          <a:noFill/>
          <a:ln w="1905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0552" name="Group 248"/>
          <p:cNvGrpSpPr>
            <a:grpSpLocks/>
          </p:cNvGrpSpPr>
          <p:nvPr/>
        </p:nvGrpSpPr>
        <p:grpSpPr bwMode="auto">
          <a:xfrm>
            <a:off x="4899025" y="719138"/>
            <a:ext cx="661988" cy="2314575"/>
            <a:chOff x="4899240" y="719138"/>
            <a:chExt cx="661745" cy="2314733"/>
          </a:xfrm>
        </p:grpSpPr>
        <p:sp>
          <p:nvSpPr>
            <p:cNvPr id="20644" name="Rectangle 333"/>
            <p:cNvSpPr>
              <a:spLocks noChangeArrowheads="1"/>
            </p:cNvSpPr>
            <p:nvPr/>
          </p:nvSpPr>
          <p:spPr bwMode="auto">
            <a:xfrm>
              <a:off x="5235575" y="2787650"/>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7.00</a:t>
              </a:r>
              <a:endParaRPr lang="en-US" sz="1600">
                <a:cs typeface="Arial" charset="0"/>
              </a:endParaRPr>
            </a:p>
          </p:txBody>
        </p:sp>
        <p:sp>
          <p:nvSpPr>
            <p:cNvPr id="20645" name="Rectangle 336"/>
            <p:cNvSpPr>
              <a:spLocks noChangeArrowheads="1"/>
            </p:cNvSpPr>
            <p:nvPr/>
          </p:nvSpPr>
          <p:spPr bwMode="auto">
            <a:xfrm>
              <a:off x="5235575" y="227012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7.05</a:t>
              </a:r>
              <a:endParaRPr lang="en-US" sz="1600">
                <a:cs typeface="Arial" charset="0"/>
              </a:endParaRPr>
            </a:p>
          </p:txBody>
        </p:sp>
        <p:sp>
          <p:nvSpPr>
            <p:cNvPr id="20646" name="Rectangle 339"/>
            <p:cNvSpPr>
              <a:spLocks noChangeArrowheads="1"/>
            </p:cNvSpPr>
            <p:nvPr/>
          </p:nvSpPr>
          <p:spPr bwMode="auto">
            <a:xfrm>
              <a:off x="5235575" y="1752600"/>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7.10</a:t>
              </a:r>
              <a:endParaRPr lang="en-US" sz="1600">
                <a:cs typeface="Arial" charset="0"/>
              </a:endParaRPr>
            </a:p>
          </p:txBody>
        </p:sp>
        <p:sp>
          <p:nvSpPr>
            <p:cNvPr id="20647" name="Rectangle 342"/>
            <p:cNvSpPr>
              <a:spLocks noChangeArrowheads="1"/>
            </p:cNvSpPr>
            <p:nvPr/>
          </p:nvSpPr>
          <p:spPr bwMode="auto">
            <a:xfrm>
              <a:off x="5235575" y="1236663"/>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7.15</a:t>
              </a:r>
              <a:endParaRPr lang="en-US" sz="1600">
                <a:cs typeface="Arial" charset="0"/>
              </a:endParaRPr>
            </a:p>
          </p:txBody>
        </p:sp>
        <p:sp>
          <p:nvSpPr>
            <p:cNvPr id="20648" name="Rectangle 345"/>
            <p:cNvSpPr>
              <a:spLocks noChangeArrowheads="1"/>
            </p:cNvSpPr>
            <p:nvPr/>
          </p:nvSpPr>
          <p:spPr bwMode="auto">
            <a:xfrm>
              <a:off x="5235575" y="719138"/>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7.20</a:t>
              </a:r>
              <a:endParaRPr lang="en-US" sz="1600">
                <a:cs typeface="Arial" charset="0"/>
              </a:endParaRPr>
            </a:p>
          </p:txBody>
        </p:sp>
        <p:sp>
          <p:nvSpPr>
            <p:cNvPr id="20649" name="Rectangle 59"/>
            <p:cNvSpPr>
              <a:spLocks noChangeArrowheads="1"/>
            </p:cNvSpPr>
            <p:nvPr/>
          </p:nvSpPr>
          <p:spPr bwMode="auto">
            <a:xfrm>
              <a:off x="4899240" y="1637130"/>
              <a:ext cx="2397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pH</a:t>
              </a:r>
              <a:r>
                <a:rPr lang="en-US" sz="1600" baseline="-25000">
                  <a:solidFill>
                    <a:srgbClr val="000000"/>
                  </a:solidFill>
                </a:rPr>
                <a:t>i</a:t>
              </a:r>
              <a:endParaRPr lang="en-US" sz="1600" baseline="-25000"/>
            </a:p>
          </p:txBody>
        </p:sp>
      </p:grpSp>
      <p:grpSp>
        <p:nvGrpSpPr>
          <p:cNvPr id="256" name="Group 255"/>
          <p:cNvGrpSpPr>
            <a:grpSpLocks/>
          </p:cNvGrpSpPr>
          <p:nvPr/>
        </p:nvGrpSpPr>
        <p:grpSpPr bwMode="auto">
          <a:xfrm>
            <a:off x="5594350" y="811213"/>
            <a:ext cx="2944813" cy="2068512"/>
            <a:chOff x="5594350" y="812800"/>
            <a:chExt cx="2944813" cy="2068513"/>
          </a:xfrm>
        </p:grpSpPr>
        <p:sp>
          <p:nvSpPr>
            <p:cNvPr id="20640" name="Freeform 54"/>
            <p:cNvSpPr>
              <a:spLocks/>
            </p:cNvSpPr>
            <p:nvPr/>
          </p:nvSpPr>
          <p:spPr bwMode="auto">
            <a:xfrm>
              <a:off x="5594350" y="812800"/>
              <a:ext cx="717550" cy="1673225"/>
            </a:xfrm>
            <a:custGeom>
              <a:avLst/>
              <a:gdLst>
                <a:gd name="T0" fmla="*/ 2147483647 w 452"/>
                <a:gd name="T1" fmla="*/ 2147483647 h 1054"/>
                <a:gd name="T2" fmla="*/ 2147483647 w 452"/>
                <a:gd name="T3" fmla="*/ 2147483647 h 1054"/>
                <a:gd name="T4" fmla="*/ 2147483647 w 452"/>
                <a:gd name="T5" fmla="*/ 2147483647 h 1054"/>
                <a:gd name="T6" fmla="*/ 2147483647 w 452"/>
                <a:gd name="T7" fmla="*/ 2147483647 h 1054"/>
                <a:gd name="T8" fmla="*/ 2147483647 w 452"/>
                <a:gd name="T9" fmla="*/ 2147483647 h 1054"/>
                <a:gd name="T10" fmla="*/ 2147483647 w 452"/>
                <a:gd name="T11" fmla="*/ 2147483647 h 1054"/>
                <a:gd name="T12" fmla="*/ 2147483647 w 452"/>
                <a:gd name="T13" fmla="*/ 2147483647 h 1054"/>
                <a:gd name="T14" fmla="*/ 2147483647 w 452"/>
                <a:gd name="T15" fmla="*/ 2147483647 h 1054"/>
                <a:gd name="T16" fmla="*/ 2147483647 w 452"/>
                <a:gd name="T17" fmla="*/ 2147483647 h 1054"/>
                <a:gd name="T18" fmla="*/ 2147483647 w 452"/>
                <a:gd name="T19" fmla="*/ 2147483647 h 1054"/>
                <a:gd name="T20" fmla="*/ 2147483647 w 452"/>
                <a:gd name="T21" fmla="*/ 2147483647 h 1054"/>
                <a:gd name="T22" fmla="*/ 2147483647 w 452"/>
                <a:gd name="T23" fmla="*/ 2147483647 h 1054"/>
                <a:gd name="T24" fmla="*/ 2147483647 w 452"/>
                <a:gd name="T25" fmla="*/ 2147483647 h 1054"/>
                <a:gd name="T26" fmla="*/ 2147483647 w 452"/>
                <a:gd name="T27" fmla="*/ 2147483647 h 1054"/>
                <a:gd name="T28" fmla="*/ 2147483647 w 452"/>
                <a:gd name="T29" fmla="*/ 2147483647 h 1054"/>
                <a:gd name="T30" fmla="*/ 2147483647 w 452"/>
                <a:gd name="T31" fmla="*/ 2147483647 h 1054"/>
                <a:gd name="T32" fmla="*/ 2147483647 w 452"/>
                <a:gd name="T33" fmla="*/ 2147483647 h 1054"/>
                <a:gd name="T34" fmla="*/ 2147483647 w 452"/>
                <a:gd name="T35" fmla="*/ 2147483647 h 1054"/>
                <a:gd name="T36" fmla="*/ 2147483647 w 452"/>
                <a:gd name="T37" fmla="*/ 2147483647 h 1054"/>
                <a:gd name="T38" fmla="*/ 2147483647 w 452"/>
                <a:gd name="T39" fmla="*/ 2147483647 h 1054"/>
                <a:gd name="T40" fmla="*/ 2147483647 w 452"/>
                <a:gd name="T41" fmla="*/ 2147483647 h 1054"/>
                <a:gd name="T42" fmla="*/ 2147483647 w 452"/>
                <a:gd name="T43" fmla="*/ 2147483647 h 1054"/>
                <a:gd name="T44" fmla="*/ 2147483647 w 452"/>
                <a:gd name="T45" fmla="*/ 2147483647 h 1054"/>
                <a:gd name="T46" fmla="*/ 2147483647 w 452"/>
                <a:gd name="T47" fmla="*/ 2147483647 h 1054"/>
                <a:gd name="T48" fmla="*/ 2147483647 w 452"/>
                <a:gd name="T49" fmla="*/ 2147483647 h 1054"/>
                <a:gd name="T50" fmla="*/ 2147483647 w 452"/>
                <a:gd name="T51" fmla="*/ 2147483647 h 1054"/>
                <a:gd name="T52" fmla="*/ 2147483647 w 452"/>
                <a:gd name="T53" fmla="*/ 2147483647 h 1054"/>
                <a:gd name="T54" fmla="*/ 2147483647 w 452"/>
                <a:gd name="T55" fmla="*/ 2147483647 h 1054"/>
                <a:gd name="T56" fmla="*/ 2147483647 w 452"/>
                <a:gd name="T57" fmla="*/ 2147483647 h 1054"/>
                <a:gd name="T58" fmla="*/ 2147483647 w 452"/>
                <a:gd name="T59" fmla="*/ 2147483647 h 1054"/>
                <a:gd name="T60" fmla="*/ 2147483647 w 452"/>
                <a:gd name="T61" fmla="*/ 2147483647 h 1054"/>
                <a:gd name="T62" fmla="*/ 2147483647 w 452"/>
                <a:gd name="T63" fmla="*/ 2147483647 h 1054"/>
                <a:gd name="T64" fmla="*/ 2147483647 w 452"/>
                <a:gd name="T65" fmla="*/ 2147483647 h 1054"/>
                <a:gd name="T66" fmla="*/ 2147483647 w 452"/>
                <a:gd name="T67" fmla="*/ 2147483647 h 1054"/>
                <a:gd name="T68" fmla="*/ 2147483647 w 452"/>
                <a:gd name="T69" fmla="*/ 2147483647 h 1054"/>
                <a:gd name="T70" fmla="*/ 2147483647 w 452"/>
                <a:gd name="T71" fmla="*/ 2147483647 h 1054"/>
                <a:gd name="T72" fmla="*/ 2147483647 w 452"/>
                <a:gd name="T73" fmla="*/ 2147483647 h 1054"/>
                <a:gd name="T74" fmla="*/ 2147483647 w 452"/>
                <a:gd name="T75" fmla="*/ 2147483647 h 1054"/>
                <a:gd name="T76" fmla="*/ 2147483647 w 452"/>
                <a:gd name="T77" fmla="*/ 2147483647 h 1054"/>
                <a:gd name="T78" fmla="*/ 2147483647 w 452"/>
                <a:gd name="T79" fmla="*/ 2147483647 h 1054"/>
                <a:gd name="T80" fmla="*/ 2147483647 w 452"/>
                <a:gd name="T81" fmla="*/ 2147483647 h 1054"/>
                <a:gd name="T82" fmla="*/ 2147483647 w 452"/>
                <a:gd name="T83" fmla="*/ 2147483647 h 10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52" h="1054">
                  <a:moveTo>
                    <a:pt x="0" y="0"/>
                  </a:moveTo>
                  <a:lnTo>
                    <a:pt x="140" y="0"/>
                  </a:lnTo>
                  <a:lnTo>
                    <a:pt x="140" y="27"/>
                  </a:lnTo>
                  <a:lnTo>
                    <a:pt x="145" y="31"/>
                  </a:lnTo>
                  <a:lnTo>
                    <a:pt x="145" y="86"/>
                  </a:lnTo>
                  <a:lnTo>
                    <a:pt x="149" y="90"/>
                  </a:lnTo>
                  <a:lnTo>
                    <a:pt x="149" y="122"/>
                  </a:lnTo>
                  <a:lnTo>
                    <a:pt x="154" y="126"/>
                  </a:lnTo>
                  <a:lnTo>
                    <a:pt x="154" y="153"/>
                  </a:lnTo>
                  <a:lnTo>
                    <a:pt x="158" y="158"/>
                  </a:lnTo>
                  <a:lnTo>
                    <a:pt x="158" y="185"/>
                  </a:lnTo>
                  <a:lnTo>
                    <a:pt x="163" y="190"/>
                  </a:lnTo>
                  <a:lnTo>
                    <a:pt x="163" y="212"/>
                  </a:lnTo>
                  <a:lnTo>
                    <a:pt x="167" y="217"/>
                  </a:lnTo>
                  <a:lnTo>
                    <a:pt x="167" y="239"/>
                  </a:lnTo>
                  <a:lnTo>
                    <a:pt x="172" y="244"/>
                  </a:lnTo>
                  <a:lnTo>
                    <a:pt x="172" y="262"/>
                  </a:lnTo>
                  <a:lnTo>
                    <a:pt x="176" y="267"/>
                  </a:lnTo>
                  <a:lnTo>
                    <a:pt x="176" y="289"/>
                  </a:lnTo>
                  <a:lnTo>
                    <a:pt x="181" y="294"/>
                  </a:lnTo>
                  <a:lnTo>
                    <a:pt x="181" y="307"/>
                  </a:lnTo>
                  <a:lnTo>
                    <a:pt x="185" y="312"/>
                  </a:lnTo>
                  <a:lnTo>
                    <a:pt x="185" y="330"/>
                  </a:lnTo>
                  <a:lnTo>
                    <a:pt x="190" y="334"/>
                  </a:lnTo>
                  <a:lnTo>
                    <a:pt x="190" y="353"/>
                  </a:lnTo>
                  <a:lnTo>
                    <a:pt x="194" y="357"/>
                  </a:lnTo>
                  <a:lnTo>
                    <a:pt x="194" y="375"/>
                  </a:lnTo>
                  <a:lnTo>
                    <a:pt x="199" y="380"/>
                  </a:lnTo>
                  <a:lnTo>
                    <a:pt x="199" y="393"/>
                  </a:lnTo>
                  <a:lnTo>
                    <a:pt x="204" y="398"/>
                  </a:lnTo>
                  <a:lnTo>
                    <a:pt x="204" y="416"/>
                  </a:lnTo>
                  <a:lnTo>
                    <a:pt x="208" y="420"/>
                  </a:lnTo>
                  <a:lnTo>
                    <a:pt x="208" y="434"/>
                  </a:lnTo>
                  <a:lnTo>
                    <a:pt x="213" y="439"/>
                  </a:lnTo>
                  <a:lnTo>
                    <a:pt x="213" y="452"/>
                  </a:lnTo>
                  <a:lnTo>
                    <a:pt x="217" y="457"/>
                  </a:lnTo>
                  <a:lnTo>
                    <a:pt x="217" y="470"/>
                  </a:lnTo>
                  <a:lnTo>
                    <a:pt x="222" y="475"/>
                  </a:lnTo>
                  <a:lnTo>
                    <a:pt x="222" y="488"/>
                  </a:lnTo>
                  <a:lnTo>
                    <a:pt x="226" y="493"/>
                  </a:lnTo>
                  <a:lnTo>
                    <a:pt x="226" y="506"/>
                  </a:lnTo>
                  <a:lnTo>
                    <a:pt x="231" y="511"/>
                  </a:lnTo>
                  <a:lnTo>
                    <a:pt x="231" y="525"/>
                  </a:lnTo>
                  <a:lnTo>
                    <a:pt x="235" y="529"/>
                  </a:lnTo>
                  <a:lnTo>
                    <a:pt x="235" y="543"/>
                  </a:lnTo>
                  <a:lnTo>
                    <a:pt x="240" y="547"/>
                  </a:lnTo>
                  <a:lnTo>
                    <a:pt x="240" y="556"/>
                  </a:lnTo>
                  <a:lnTo>
                    <a:pt x="244" y="561"/>
                  </a:lnTo>
                  <a:lnTo>
                    <a:pt x="244" y="574"/>
                  </a:lnTo>
                  <a:lnTo>
                    <a:pt x="249" y="579"/>
                  </a:lnTo>
                  <a:lnTo>
                    <a:pt x="249" y="592"/>
                  </a:lnTo>
                  <a:lnTo>
                    <a:pt x="253" y="597"/>
                  </a:lnTo>
                  <a:lnTo>
                    <a:pt x="253" y="606"/>
                  </a:lnTo>
                  <a:lnTo>
                    <a:pt x="258" y="611"/>
                  </a:lnTo>
                  <a:lnTo>
                    <a:pt x="258" y="624"/>
                  </a:lnTo>
                  <a:lnTo>
                    <a:pt x="262" y="629"/>
                  </a:lnTo>
                  <a:lnTo>
                    <a:pt x="262" y="638"/>
                  </a:lnTo>
                  <a:lnTo>
                    <a:pt x="267" y="642"/>
                  </a:lnTo>
                  <a:lnTo>
                    <a:pt x="267" y="651"/>
                  </a:lnTo>
                  <a:lnTo>
                    <a:pt x="271" y="656"/>
                  </a:lnTo>
                  <a:lnTo>
                    <a:pt x="271" y="665"/>
                  </a:lnTo>
                  <a:lnTo>
                    <a:pt x="276" y="669"/>
                  </a:lnTo>
                  <a:lnTo>
                    <a:pt x="276" y="683"/>
                  </a:lnTo>
                  <a:lnTo>
                    <a:pt x="280" y="688"/>
                  </a:lnTo>
                  <a:lnTo>
                    <a:pt x="280" y="697"/>
                  </a:lnTo>
                  <a:lnTo>
                    <a:pt x="285" y="701"/>
                  </a:lnTo>
                  <a:lnTo>
                    <a:pt x="285" y="710"/>
                  </a:lnTo>
                  <a:lnTo>
                    <a:pt x="290" y="715"/>
                  </a:lnTo>
                  <a:lnTo>
                    <a:pt x="290" y="724"/>
                  </a:lnTo>
                  <a:lnTo>
                    <a:pt x="294" y="728"/>
                  </a:lnTo>
                  <a:lnTo>
                    <a:pt x="294" y="733"/>
                  </a:lnTo>
                  <a:lnTo>
                    <a:pt x="299" y="737"/>
                  </a:lnTo>
                  <a:lnTo>
                    <a:pt x="299" y="746"/>
                  </a:lnTo>
                  <a:lnTo>
                    <a:pt x="303" y="751"/>
                  </a:lnTo>
                  <a:lnTo>
                    <a:pt x="303" y="760"/>
                  </a:lnTo>
                  <a:lnTo>
                    <a:pt x="308" y="764"/>
                  </a:lnTo>
                  <a:lnTo>
                    <a:pt x="308" y="774"/>
                  </a:lnTo>
                  <a:lnTo>
                    <a:pt x="312" y="778"/>
                  </a:lnTo>
                  <a:lnTo>
                    <a:pt x="312" y="787"/>
                  </a:lnTo>
                  <a:lnTo>
                    <a:pt x="317" y="792"/>
                  </a:lnTo>
                  <a:lnTo>
                    <a:pt x="317" y="796"/>
                  </a:lnTo>
                  <a:lnTo>
                    <a:pt x="321" y="801"/>
                  </a:lnTo>
                  <a:lnTo>
                    <a:pt x="321" y="805"/>
                  </a:lnTo>
                  <a:lnTo>
                    <a:pt x="326" y="810"/>
                  </a:lnTo>
                  <a:lnTo>
                    <a:pt x="326" y="819"/>
                  </a:lnTo>
                  <a:lnTo>
                    <a:pt x="330" y="823"/>
                  </a:lnTo>
                  <a:lnTo>
                    <a:pt x="330" y="828"/>
                  </a:lnTo>
                  <a:lnTo>
                    <a:pt x="335" y="832"/>
                  </a:lnTo>
                  <a:lnTo>
                    <a:pt x="335" y="841"/>
                  </a:lnTo>
                  <a:lnTo>
                    <a:pt x="339" y="846"/>
                  </a:lnTo>
                  <a:lnTo>
                    <a:pt x="339" y="850"/>
                  </a:lnTo>
                  <a:lnTo>
                    <a:pt x="344" y="855"/>
                  </a:lnTo>
                  <a:lnTo>
                    <a:pt x="344" y="864"/>
                  </a:lnTo>
                  <a:lnTo>
                    <a:pt x="348" y="869"/>
                  </a:lnTo>
                  <a:lnTo>
                    <a:pt x="348" y="873"/>
                  </a:lnTo>
                  <a:lnTo>
                    <a:pt x="353" y="878"/>
                  </a:lnTo>
                  <a:lnTo>
                    <a:pt x="353" y="882"/>
                  </a:lnTo>
                  <a:lnTo>
                    <a:pt x="357" y="887"/>
                  </a:lnTo>
                  <a:lnTo>
                    <a:pt x="357" y="891"/>
                  </a:lnTo>
                  <a:lnTo>
                    <a:pt x="362" y="896"/>
                  </a:lnTo>
                  <a:lnTo>
                    <a:pt x="362" y="900"/>
                  </a:lnTo>
                  <a:lnTo>
                    <a:pt x="366" y="905"/>
                  </a:lnTo>
                  <a:lnTo>
                    <a:pt x="366" y="909"/>
                  </a:lnTo>
                  <a:lnTo>
                    <a:pt x="371" y="914"/>
                  </a:lnTo>
                  <a:lnTo>
                    <a:pt x="371" y="923"/>
                  </a:lnTo>
                  <a:lnTo>
                    <a:pt x="375" y="927"/>
                  </a:lnTo>
                  <a:lnTo>
                    <a:pt x="380" y="932"/>
                  </a:lnTo>
                  <a:lnTo>
                    <a:pt x="380" y="936"/>
                  </a:lnTo>
                  <a:lnTo>
                    <a:pt x="385" y="941"/>
                  </a:lnTo>
                  <a:lnTo>
                    <a:pt x="385" y="946"/>
                  </a:lnTo>
                  <a:lnTo>
                    <a:pt x="389" y="950"/>
                  </a:lnTo>
                  <a:lnTo>
                    <a:pt x="389" y="955"/>
                  </a:lnTo>
                  <a:lnTo>
                    <a:pt x="398" y="964"/>
                  </a:lnTo>
                  <a:lnTo>
                    <a:pt x="398" y="973"/>
                  </a:lnTo>
                  <a:lnTo>
                    <a:pt x="407" y="982"/>
                  </a:lnTo>
                  <a:lnTo>
                    <a:pt x="407" y="986"/>
                  </a:lnTo>
                  <a:lnTo>
                    <a:pt x="416" y="995"/>
                  </a:lnTo>
                  <a:lnTo>
                    <a:pt x="416" y="1000"/>
                  </a:lnTo>
                  <a:lnTo>
                    <a:pt x="421" y="1004"/>
                  </a:lnTo>
                  <a:lnTo>
                    <a:pt x="421" y="1009"/>
                  </a:lnTo>
                  <a:lnTo>
                    <a:pt x="425" y="1013"/>
                  </a:lnTo>
                  <a:lnTo>
                    <a:pt x="430" y="1018"/>
                  </a:lnTo>
                  <a:lnTo>
                    <a:pt x="430" y="1022"/>
                  </a:lnTo>
                  <a:lnTo>
                    <a:pt x="434" y="1027"/>
                  </a:lnTo>
                  <a:lnTo>
                    <a:pt x="443" y="1036"/>
                  </a:lnTo>
                  <a:lnTo>
                    <a:pt x="443" y="1045"/>
                  </a:lnTo>
                  <a:lnTo>
                    <a:pt x="448" y="1050"/>
                  </a:lnTo>
                  <a:lnTo>
                    <a:pt x="452" y="1054"/>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41" name="Freeform 55"/>
            <p:cNvSpPr>
              <a:spLocks/>
            </p:cNvSpPr>
            <p:nvPr/>
          </p:nvSpPr>
          <p:spPr bwMode="auto">
            <a:xfrm>
              <a:off x="6311900" y="2486025"/>
              <a:ext cx="912812" cy="381000"/>
            </a:xfrm>
            <a:custGeom>
              <a:avLst/>
              <a:gdLst>
                <a:gd name="T0" fmla="*/ 2147483647 w 575"/>
                <a:gd name="T1" fmla="*/ 2147483647 h 240"/>
                <a:gd name="T2" fmla="*/ 2147483647 w 575"/>
                <a:gd name="T3" fmla="*/ 2147483647 h 240"/>
                <a:gd name="T4" fmla="*/ 2147483647 w 575"/>
                <a:gd name="T5" fmla="*/ 2147483647 h 240"/>
                <a:gd name="T6" fmla="*/ 2147483647 w 575"/>
                <a:gd name="T7" fmla="*/ 2147483647 h 240"/>
                <a:gd name="T8" fmla="*/ 2147483647 w 575"/>
                <a:gd name="T9" fmla="*/ 2147483647 h 240"/>
                <a:gd name="T10" fmla="*/ 2147483647 w 575"/>
                <a:gd name="T11" fmla="*/ 2147483647 h 240"/>
                <a:gd name="T12" fmla="*/ 2147483647 w 575"/>
                <a:gd name="T13" fmla="*/ 2147483647 h 240"/>
                <a:gd name="T14" fmla="*/ 2147483647 w 575"/>
                <a:gd name="T15" fmla="*/ 2147483647 h 240"/>
                <a:gd name="T16" fmla="*/ 2147483647 w 575"/>
                <a:gd name="T17" fmla="*/ 2147483647 h 240"/>
                <a:gd name="T18" fmla="*/ 2147483647 w 575"/>
                <a:gd name="T19" fmla="*/ 2147483647 h 240"/>
                <a:gd name="T20" fmla="*/ 2147483647 w 575"/>
                <a:gd name="T21" fmla="*/ 2147483647 h 240"/>
                <a:gd name="T22" fmla="*/ 2147483647 w 575"/>
                <a:gd name="T23" fmla="*/ 2147483647 h 240"/>
                <a:gd name="T24" fmla="*/ 2147483647 w 575"/>
                <a:gd name="T25" fmla="*/ 2147483647 h 240"/>
                <a:gd name="T26" fmla="*/ 2147483647 w 575"/>
                <a:gd name="T27" fmla="*/ 2147483647 h 240"/>
                <a:gd name="T28" fmla="*/ 2147483647 w 575"/>
                <a:gd name="T29" fmla="*/ 2147483647 h 240"/>
                <a:gd name="T30" fmla="*/ 2147483647 w 575"/>
                <a:gd name="T31" fmla="*/ 2147483647 h 240"/>
                <a:gd name="T32" fmla="*/ 2147483647 w 575"/>
                <a:gd name="T33" fmla="*/ 2147483647 h 240"/>
                <a:gd name="T34" fmla="*/ 2147483647 w 575"/>
                <a:gd name="T35" fmla="*/ 2147483647 h 240"/>
                <a:gd name="T36" fmla="*/ 2147483647 w 575"/>
                <a:gd name="T37" fmla="*/ 2147483647 h 240"/>
                <a:gd name="T38" fmla="*/ 2147483647 w 575"/>
                <a:gd name="T39" fmla="*/ 2147483647 h 240"/>
                <a:gd name="T40" fmla="*/ 2147483647 w 575"/>
                <a:gd name="T41" fmla="*/ 2147483647 h 240"/>
                <a:gd name="T42" fmla="*/ 2147483647 w 575"/>
                <a:gd name="T43" fmla="*/ 2147483647 h 240"/>
                <a:gd name="T44" fmla="*/ 2147483647 w 575"/>
                <a:gd name="T45" fmla="*/ 2147483647 h 240"/>
                <a:gd name="T46" fmla="*/ 2147483647 w 575"/>
                <a:gd name="T47" fmla="*/ 2147483647 h 240"/>
                <a:gd name="T48" fmla="*/ 2147483647 w 575"/>
                <a:gd name="T49" fmla="*/ 2147483647 h 240"/>
                <a:gd name="T50" fmla="*/ 2147483647 w 575"/>
                <a:gd name="T51" fmla="*/ 2147483647 h 240"/>
                <a:gd name="T52" fmla="*/ 2147483647 w 575"/>
                <a:gd name="T53" fmla="*/ 2147483647 h 240"/>
                <a:gd name="T54" fmla="*/ 2147483647 w 575"/>
                <a:gd name="T55" fmla="*/ 2147483647 h 240"/>
                <a:gd name="T56" fmla="*/ 2147483647 w 575"/>
                <a:gd name="T57" fmla="*/ 2147483647 h 240"/>
                <a:gd name="T58" fmla="*/ 2147483647 w 575"/>
                <a:gd name="T59" fmla="*/ 2147483647 h 240"/>
                <a:gd name="T60" fmla="*/ 2147483647 w 575"/>
                <a:gd name="T61" fmla="*/ 2147483647 h 240"/>
                <a:gd name="T62" fmla="*/ 2147483647 w 575"/>
                <a:gd name="T63" fmla="*/ 2147483647 h 240"/>
                <a:gd name="T64" fmla="*/ 2147483647 w 575"/>
                <a:gd name="T65" fmla="*/ 2147483647 h 240"/>
                <a:gd name="T66" fmla="*/ 2147483647 w 575"/>
                <a:gd name="T67" fmla="*/ 2147483647 h 240"/>
                <a:gd name="T68" fmla="*/ 2147483647 w 575"/>
                <a:gd name="T69" fmla="*/ 2147483647 h 240"/>
                <a:gd name="T70" fmla="*/ 2147483647 w 575"/>
                <a:gd name="T71" fmla="*/ 2147483647 h 240"/>
                <a:gd name="T72" fmla="*/ 2147483647 w 575"/>
                <a:gd name="T73" fmla="*/ 2147483647 h 240"/>
                <a:gd name="T74" fmla="*/ 2147483647 w 575"/>
                <a:gd name="T75" fmla="*/ 2147483647 h 240"/>
                <a:gd name="T76" fmla="*/ 2147483647 w 575"/>
                <a:gd name="T77" fmla="*/ 2147483647 h 240"/>
                <a:gd name="T78" fmla="*/ 2147483647 w 575"/>
                <a:gd name="T79" fmla="*/ 2147483647 h 240"/>
                <a:gd name="T80" fmla="*/ 2147483647 w 575"/>
                <a:gd name="T81" fmla="*/ 2147483647 h 240"/>
                <a:gd name="T82" fmla="*/ 2147483647 w 575"/>
                <a:gd name="T83" fmla="*/ 2147483647 h 2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5" h="240">
                  <a:moveTo>
                    <a:pt x="0" y="0"/>
                  </a:moveTo>
                  <a:lnTo>
                    <a:pt x="5" y="5"/>
                  </a:lnTo>
                  <a:lnTo>
                    <a:pt x="9" y="9"/>
                  </a:lnTo>
                  <a:lnTo>
                    <a:pt x="19" y="18"/>
                  </a:lnTo>
                  <a:lnTo>
                    <a:pt x="19" y="23"/>
                  </a:lnTo>
                  <a:lnTo>
                    <a:pt x="23" y="27"/>
                  </a:lnTo>
                  <a:lnTo>
                    <a:pt x="28" y="32"/>
                  </a:lnTo>
                  <a:lnTo>
                    <a:pt x="32" y="36"/>
                  </a:lnTo>
                  <a:lnTo>
                    <a:pt x="37" y="41"/>
                  </a:lnTo>
                  <a:lnTo>
                    <a:pt x="46" y="50"/>
                  </a:lnTo>
                  <a:lnTo>
                    <a:pt x="46" y="54"/>
                  </a:lnTo>
                  <a:lnTo>
                    <a:pt x="50" y="59"/>
                  </a:lnTo>
                  <a:lnTo>
                    <a:pt x="55" y="64"/>
                  </a:lnTo>
                  <a:lnTo>
                    <a:pt x="59" y="68"/>
                  </a:lnTo>
                  <a:lnTo>
                    <a:pt x="64" y="73"/>
                  </a:lnTo>
                  <a:lnTo>
                    <a:pt x="68" y="77"/>
                  </a:lnTo>
                  <a:lnTo>
                    <a:pt x="73" y="82"/>
                  </a:lnTo>
                  <a:lnTo>
                    <a:pt x="77" y="86"/>
                  </a:lnTo>
                  <a:lnTo>
                    <a:pt x="82" y="91"/>
                  </a:lnTo>
                  <a:lnTo>
                    <a:pt x="86" y="91"/>
                  </a:lnTo>
                  <a:lnTo>
                    <a:pt x="91" y="95"/>
                  </a:lnTo>
                  <a:lnTo>
                    <a:pt x="95" y="100"/>
                  </a:lnTo>
                  <a:lnTo>
                    <a:pt x="100" y="104"/>
                  </a:lnTo>
                  <a:lnTo>
                    <a:pt x="104" y="109"/>
                  </a:lnTo>
                  <a:lnTo>
                    <a:pt x="109" y="109"/>
                  </a:lnTo>
                  <a:lnTo>
                    <a:pt x="114" y="113"/>
                  </a:lnTo>
                  <a:lnTo>
                    <a:pt x="118" y="118"/>
                  </a:lnTo>
                  <a:lnTo>
                    <a:pt x="123" y="122"/>
                  </a:lnTo>
                  <a:lnTo>
                    <a:pt x="127" y="122"/>
                  </a:lnTo>
                  <a:lnTo>
                    <a:pt x="132" y="127"/>
                  </a:lnTo>
                  <a:lnTo>
                    <a:pt x="136" y="127"/>
                  </a:lnTo>
                  <a:lnTo>
                    <a:pt x="141" y="131"/>
                  </a:lnTo>
                  <a:lnTo>
                    <a:pt x="145" y="136"/>
                  </a:lnTo>
                  <a:lnTo>
                    <a:pt x="150" y="140"/>
                  </a:lnTo>
                  <a:lnTo>
                    <a:pt x="154" y="140"/>
                  </a:lnTo>
                  <a:lnTo>
                    <a:pt x="159" y="145"/>
                  </a:lnTo>
                  <a:lnTo>
                    <a:pt x="163" y="145"/>
                  </a:lnTo>
                  <a:lnTo>
                    <a:pt x="168" y="150"/>
                  </a:lnTo>
                  <a:lnTo>
                    <a:pt x="172" y="150"/>
                  </a:lnTo>
                  <a:lnTo>
                    <a:pt x="177" y="154"/>
                  </a:lnTo>
                  <a:lnTo>
                    <a:pt x="181" y="154"/>
                  </a:lnTo>
                  <a:lnTo>
                    <a:pt x="186" y="159"/>
                  </a:lnTo>
                  <a:lnTo>
                    <a:pt x="190" y="159"/>
                  </a:lnTo>
                  <a:lnTo>
                    <a:pt x="195" y="163"/>
                  </a:lnTo>
                  <a:lnTo>
                    <a:pt x="200" y="163"/>
                  </a:lnTo>
                  <a:lnTo>
                    <a:pt x="204" y="168"/>
                  </a:lnTo>
                  <a:lnTo>
                    <a:pt x="209" y="168"/>
                  </a:lnTo>
                  <a:lnTo>
                    <a:pt x="213" y="172"/>
                  </a:lnTo>
                  <a:lnTo>
                    <a:pt x="218" y="172"/>
                  </a:lnTo>
                  <a:lnTo>
                    <a:pt x="222" y="177"/>
                  </a:lnTo>
                  <a:lnTo>
                    <a:pt x="227" y="177"/>
                  </a:lnTo>
                  <a:lnTo>
                    <a:pt x="231" y="177"/>
                  </a:lnTo>
                  <a:lnTo>
                    <a:pt x="236" y="181"/>
                  </a:lnTo>
                  <a:lnTo>
                    <a:pt x="240" y="181"/>
                  </a:lnTo>
                  <a:lnTo>
                    <a:pt x="245" y="181"/>
                  </a:lnTo>
                  <a:lnTo>
                    <a:pt x="249" y="186"/>
                  </a:lnTo>
                  <a:lnTo>
                    <a:pt x="254" y="186"/>
                  </a:lnTo>
                  <a:lnTo>
                    <a:pt x="258" y="190"/>
                  </a:lnTo>
                  <a:lnTo>
                    <a:pt x="263" y="190"/>
                  </a:lnTo>
                  <a:lnTo>
                    <a:pt x="267" y="190"/>
                  </a:lnTo>
                  <a:lnTo>
                    <a:pt x="272" y="195"/>
                  </a:lnTo>
                  <a:lnTo>
                    <a:pt x="276" y="195"/>
                  </a:lnTo>
                  <a:lnTo>
                    <a:pt x="281" y="195"/>
                  </a:lnTo>
                  <a:lnTo>
                    <a:pt x="285" y="195"/>
                  </a:lnTo>
                  <a:lnTo>
                    <a:pt x="290" y="199"/>
                  </a:lnTo>
                  <a:lnTo>
                    <a:pt x="295" y="199"/>
                  </a:lnTo>
                  <a:lnTo>
                    <a:pt x="299" y="199"/>
                  </a:lnTo>
                  <a:lnTo>
                    <a:pt x="304" y="204"/>
                  </a:lnTo>
                  <a:lnTo>
                    <a:pt x="308" y="204"/>
                  </a:lnTo>
                  <a:lnTo>
                    <a:pt x="313" y="204"/>
                  </a:lnTo>
                  <a:lnTo>
                    <a:pt x="317" y="204"/>
                  </a:lnTo>
                  <a:lnTo>
                    <a:pt x="322" y="204"/>
                  </a:lnTo>
                  <a:lnTo>
                    <a:pt x="326" y="208"/>
                  </a:lnTo>
                  <a:lnTo>
                    <a:pt x="331" y="208"/>
                  </a:lnTo>
                  <a:lnTo>
                    <a:pt x="335" y="208"/>
                  </a:lnTo>
                  <a:lnTo>
                    <a:pt x="340" y="208"/>
                  </a:lnTo>
                  <a:lnTo>
                    <a:pt x="344" y="213"/>
                  </a:lnTo>
                  <a:lnTo>
                    <a:pt x="349" y="213"/>
                  </a:lnTo>
                  <a:lnTo>
                    <a:pt x="353" y="213"/>
                  </a:lnTo>
                  <a:lnTo>
                    <a:pt x="358" y="213"/>
                  </a:lnTo>
                  <a:lnTo>
                    <a:pt x="362" y="213"/>
                  </a:lnTo>
                  <a:lnTo>
                    <a:pt x="367" y="217"/>
                  </a:lnTo>
                  <a:lnTo>
                    <a:pt x="371" y="217"/>
                  </a:lnTo>
                  <a:lnTo>
                    <a:pt x="376" y="217"/>
                  </a:lnTo>
                  <a:lnTo>
                    <a:pt x="381" y="217"/>
                  </a:lnTo>
                  <a:lnTo>
                    <a:pt x="385" y="217"/>
                  </a:lnTo>
                  <a:lnTo>
                    <a:pt x="390" y="222"/>
                  </a:lnTo>
                  <a:lnTo>
                    <a:pt x="394" y="222"/>
                  </a:lnTo>
                  <a:lnTo>
                    <a:pt x="399" y="222"/>
                  </a:lnTo>
                  <a:lnTo>
                    <a:pt x="403" y="222"/>
                  </a:lnTo>
                  <a:lnTo>
                    <a:pt x="408" y="222"/>
                  </a:lnTo>
                  <a:lnTo>
                    <a:pt x="412" y="222"/>
                  </a:lnTo>
                  <a:lnTo>
                    <a:pt x="417" y="222"/>
                  </a:lnTo>
                  <a:lnTo>
                    <a:pt x="421" y="226"/>
                  </a:lnTo>
                  <a:lnTo>
                    <a:pt x="426" y="226"/>
                  </a:lnTo>
                  <a:lnTo>
                    <a:pt x="430" y="226"/>
                  </a:lnTo>
                  <a:lnTo>
                    <a:pt x="435" y="226"/>
                  </a:lnTo>
                  <a:lnTo>
                    <a:pt x="439" y="226"/>
                  </a:lnTo>
                  <a:lnTo>
                    <a:pt x="444" y="226"/>
                  </a:lnTo>
                  <a:lnTo>
                    <a:pt x="448" y="226"/>
                  </a:lnTo>
                  <a:lnTo>
                    <a:pt x="453" y="226"/>
                  </a:lnTo>
                  <a:lnTo>
                    <a:pt x="457" y="231"/>
                  </a:lnTo>
                  <a:lnTo>
                    <a:pt x="462" y="231"/>
                  </a:lnTo>
                  <a:lnTo>
                    <a:pt x="466" y="231"/>
                  </a:lnTo>
                  <a:lnTo>
                    <a:pt x="471" y="231"/>
                  </a:lnTo>
                  <a:lnTo>
                    <a:pt x="476" y="231"/>
                  </a:lnTo>
                  <a:lnTo>
                    <a:pt x="480" y="231"/>
                  </a:lnTo>
                  <a:lnTo>
                    <a:pt x="485" y="231"/>
                  </a:lnTo>
                  <a:lnTo>
                    <a:pt x="489" y="231"/>
                  </a:lnTo>
                  <a:lnTo>
                    <a:pt x="494" y="231"/>
                  </a:lnTo>
                  <a:lnTo>
                    <a:pt x="498" y="231"/>
                  </a:lnTo>
                  <a:lnTo>
                    <a:pt x="503" y="236"/>
                  </a:lnTo>
                  <a:lnTo>
                    <a:pt x="507" y="236"/>
                  </a:lnTo>
                  <a:lnTo>
                    <a:pt x="512" y="236"/>
                  </a:lnTo>
                  <a:lnTo>
                    <a:pt x="516" y="236"/>
                  </a:lnTo>
                  <a:lnTo>
                    <a:pt x="521" y="236"/>
                  </a:lnTo>
                  <a:lnTo>
                    <a:pt x="525" y="236"/>
                  </a:lnTo>
                  <a:lnTo>
                    <a:pt x="530" y="236"/>
                  </a:lnTo>
                  <a:lnTo>
                    <a:pt x="534" y="236"/>
                  </a:lnTo>
                  <a:lnTo>
                    <a:pt x="539" y="236"/>
                  </a:lnTo>
                  <a:lnTo>
                    <a:pt x="543" y="236"/>
                  </a:lnTo>
                  <a:lnTo>
                    <a:pt x="548" y="236"/>
                  </a:lnTo>
                  <a:lnTo>
                    <a:pt x="552" y="236"/>
                  </a:lnTo>
                  <a:lnTo>
                    <a:pt x="557" y="236"/>
                  </a:lnTo>
                  <a:lnTo>
                    <a:pt x="562" y="240"/>
                  </a:lnTo>
                  <a:lnTo>
                    <a:pt x="566" y="240"/>
                  </a:lnTo>
                  <a:lnTo>
                    <a:pt x="571" y="240"/>
                  </a:lnTo>
                  <a:lnTo>
                    <a:pt x="575" y="24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42" name="Freeform 56"/>
            <p:cNvSpPr>
              <a:spLocks/>
            </p:cNvSpPr>
            <p:nvPr/>
          </p:nvSpPr>
          <p:spPr bwMode="auto">
            <a:xfrm>
              <a:off x="7224713" y="2867025"/>
              <a:ext cx="933450" cy="14288"/>
            </a:xfrm>
            <a:custGeom>
              <a:avLst/>
              <a:gdLst>
                <a:gd name="T0" fmla="*/ 2147483647 w 588"/>
                <a:gd name="T1" fmla="*/ 0 h 9"/>
                <a:gd name="T2" fmla="*/ 2147483647 w 588"/>
                <a:gd name="T3" fmla="*/ 0 h 9"/>
                <a:gd name="T4" fmla="*/ 2147483647 w 588"/>
                <a:gd name="T5" fmla="*/ 0 h 9"/>
                <a:gd name="T6" fmla="*/ 2147483647 w 588"/>
                <a:gd name="T7" fmla="*/ 0 h 9"/>
                <a:gd name="T8" fmla="*/ 2147483647 w 588"/>
                <a:gd name="T9" fmla="*/ 0 h 9"/>
                <a:gd name="T10" fmla="*/ 2147483647 w 588"/>
                <a:gd name="T11" fmla="*/ 2147483647 h 9"/>
                <a:gd name="T12" fmla="*/ 2147483647 w 588"/>
                <a:gd name="T13" fmla="*/ 2147483647 h 9"/>
                <a:gd name="T14" fmla="*/ 2147483647 w 588"/>
                <a:gd name="T15" fmla="*/ 2147483647 h 9"/>
                <a:gd name="T16" fmla="*/ 2147483647 w 588"/>
                <a:gd name="T17" fmla="*/ 2147483647 h 9"/>
                <a:gd name="T18" fmla="*/ 2147483647 w 588"/>
                <a:gd name="T19" fmla="*/ 2147483647 h 9"/>
                <a:gd name="T20" fmla="*/ 2147483647 w 588"/>
                <a:gd name="T21" fmla="*/ 2147483647 h 9"/>
                <a:gd name="T22" fmla="*/ 2147483647 w 588"/>
                <a:gd name="T23" fmla="*/ 2147483647 h 9"/>
                <a:gd name="T24" fmla="*/ 2147483647 w 588"/>
                <a:gd name="T25" fmla="*/ 2147483647 h 9"/>
                <a:gd name="T26" fmla="*/ 2147483647 w 588"/>
                <a:gd name="T27" fmla="*/ 2147483647 h 9"/>
                <a:gd name="T28" fmla="*/ 2147483647 w 588"/>
                <a:gd name="T29" fmla="*/ 2147483647 h 9"/>
                <a:gd name="T30" fmla="*/ 2147483647 w 588"/>
                <a:gd name="T31" fmla="*/ 2147483647 h 9"/>
                <a:gd name="T32" fmla="*/ 2147483647 w 588"/>
                <a:gd name="T33" fmla="*/ 2147483647 h 9"/>
                <a:gd name="T34" fmla="*/ 2147483647 w 588"/>
                <a:gd name="T35" fmla="*/ 2147483647 h 9"/>
                <a:gd name="T36" fmla="*/ 2147483647 w 588"/>
                <a:gd name="T37" fmla="*/ 2147483647 h 9"/>
                <a:gd name="T38" fmla="*/ 2147483647 w 588"/>
                <a:gd name="T39" fmla="*/ 2147483647 h 9"/>
                <a:gd name="T40" fmla="*/ 2147483647 w 588"/>
                <a:gd name="T41" fmla="*/ 2147483647 h 9"/>
                <a:gd name="T42" fmla="*/ 2147483647 w 588"/>
                <a:gd name="T43" fmla="*/ 2147483647 h 9"/>
                <a:gd name="T44" fmla="*/ 2147483647 w 588"/>
                <a:gd name="T45" fmla="*/ 2147483647 h 9"/>
                <a:gd name="T46" fmla="*/ 2147483647 w 588"/>
                <a:gd name="T47" fmla="*/ 2147483647 h 9"/>
                <a:gd name="T48" fmla="*/ 2147483647 w 588"/>
                <a:gd name="T49" fmla="*/ 2147483647 h 9"/>
                <a:gd name="T50" fmla="*/ 2147483647 w 588"/>
                <a:gd name="T51" fmla="*/ 2147483647 h 9"/>
                <a:gd name="T52" fmla="*/ 2147483647 w 588"/>
                <a:gd name="T53" fmla="*/ 2147483647 h 9"/>
                <a:gd name="T54" fmla="*/ 2147483647 w 588"/>
                <a:gd name="T55" fmla="*/ 2147483647 h 9"/>
                <a:gd name="T56" fmla="*/ 2147483647 w 588"/>
                <a:gd name="T57" fmla="*/ 2147483647 h 9"/>
                <a:gd name="T58" fmla="*/ 2147483647 w 588"/>
                <a:gd name="T59" fmla="*/ 2147483647 h 9"/>
                <a:gd name="T60" fmla="*/ 2147483647 w 588"/>
                <a:gd name="T61" fmla="*/ 2147483647 h 9"/>
                <a:gd name="T62" fmla="*/ 2147483647 w 588"/>
                <a:gd name="T63" fmla="*/ 2147483647 h 9"/>
                <a:gd name="T64" fmla="*/ 2147483647 w 588"/>
                <a:gd name="T65" fmla="*/ 2147483647 h 9"/>
                <a:gd name="T66" fmla="*/ 2147483647 w 588"/>
                <a:gd name="T67" fmla="*/ 2147483647 h 9"/>
                <a:gd name="T68" fmla="*/ 2147483647 w 588"/>
                <a:gd name="T69" fmla="*/ 2147483647 h 9"/>
                <a:gd name="T70" fmla="*/ 2147483647 w 588"/>
                <a:gd name="T71" fmla="*/ 2147483647 h 9"/>
                <a:gd name="T72" fmla="*/ 2147483647 w 588"/>
                <a:gd name="T73" fmla="*/ 2147483647 h 9"/>
                <a:gd name="T74" fmla="*/ 2147483647 w 588"/>
                <a:gd name="T75" fmla="*/ 2147483647 h 9"/>
                <a:gd name="T76" fmla="*/ 2147483647 w 588"/>
                <a:gd name="T77" fmla="*/ 2147483647 h 9"/>
                <a:gd name="T78" fmla="*/ 2147483647 w 588"/>
                <a:gd name="T79" fmla="*/ 2147483647 h 9"/>
                <a:gd name="T80" fmla="*/ 2147483647 w 588"/>
                <a:gd name="T81" fmla="*/ 2147483647 h 9"/>
                <a:gd name="T82" fmla="*/ 2147483647 w 588"/>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8" h="9">
                  <a:moveTo>
                    <a:pt x="0" y="0"/>
                  </a:moveTo>
                  <a:lnTo>
                    <a:pt x="5" y="0"/>
                  </a:lnTo>
                  <a:lnTo>
                    <a:pt x="9" y="0"/>
                  </a:lnTo>
                  <a:lnTo>
                    <a:pt x="14" y="0"/>
                  </a:lnTo>
                  <a:lnTo>
                    <a:pt x="18" y="0"/>
                  </a:lnTo>
                  <a:lnTo>
                    <a:pt x="23" y="0"/>
                  </a:lnTo>
                  <a:lnTo>
                    <a:pt x="27" y="0"/>
                  </a:lnTo>
                  <a:lnTo>
                    <a:pt x="32" y="0"/>
                  </a:lnTo>
                  <a:lnTo>
                    <a:pt x="36" y="0"/>
                  </a:lnTo>
                  <a:lnTo>
                    <a:pt x="41" y="0"/>
                  </a:lnTo>
                  <a:lnTo>
                    <a:pt x="45" y="0"/>
                  </a:lnTo>
                  <a:lnTo>
                    <a:pt x="50" y="0"/>
                  </a:lnTo>
                  <a:lnTo>
                    <a:pt x="54" y="0"/>
                  </a:lnTo>
                  <a:lnTo>
                    <a:pt x="59" y="0"/>
                  </a:lnTo>
                  <a:lnTo>
                    <a:pt x="63" y="0"/>
                  </a:lnTo>
                  <a:lnTo>
                    <a:pt x="68" y="0"/>
                  </a:lnTo>
                  <a:lnTo>
                    <a:pt x="72" y="5"/>
                  </a:lnTo>
                  <a:lnTo>
                    <a:pt x="77" y="5"/>
                  </a:lnTo>
                  <a:lnTo>
                    <a:pt x="82" y="5"/>
                  </a:lnTo>
                  <a:lnTo>
                    <a:pt x="86" y="5"/>
                  </a:lnTo>
                  <a:lnTo>
                    <a:pt x="91" y="5"/>
                  </a:lnTo>
                  <a:lnTo>
                    <a:pt x="95" y="5"/>
                  </a:lnTo>
                  <a:lnTo>
                    <a:pt x="100" y="5"/>
                  </a:lnTo>
                  <a:lnTo>
                    <a:pt x="104" y="5"/>
                  </a:lnTo>
                  <a:lnTo>
                    <a:pt x="109" y="5"/>
                  </a:lnTo>
                  <a:lnTo>
                    <a:pt x="113" y="5"/>
                  </a:lnTo>
                  <a:lnTo>
                    <a:pt x="118" y="5"/>
                  </a:lnTo>
                  <a:lnTo>
                    <a:pt x="122" y="5"/>
                  </a:lnTo>
                  <a:lnTo>
                    <a:pt x="127" y="5"/>
                  </a:lnTo>
                  <a:lnTo>
                    <a:pt x="131" y="5"/>
                  </a:lnTo>
                  <a:lnTo>
                    <a:pt x="136" y="5"/>
                  </a:lnTo>
                  <a:lnTo>
                    <a:pt x="140" y="5"/>
                  </a:lnTo>
                  <a:lnTo>
                    <a:pt x="145" y="5"/>
                  </a:lnTo>
                  <a:lnTo>
                    <a:pt x="149" y="5"/>
                  </a:lnTo>
                  <a:lnTo>
                    <a:pt x="154" y="5"/>
                  </a:lnTo>
                  <a:lnTo>
                    <a:pt x="158" y="5"/>
                  </a:lnTo>
                  <a:lnTo>
                    <a:pt x="163" y="5"/>
                  </a:lnTo>
                  <a:lnTo>
                    <a:pt x="168" y="5"/>
                  </a:lnTo>
                  <a:lnTo>
                    <a:pt x="172" y="5"/>
                  </a:lnTo>
                  <a:lnTo>
                    <a:pt x="177" y="5"/>
                  </a:lnTo>
                  <a:lnTo>
                    <a:pt x="181" y="5"/>
                  </a:lnTo>
                  <a:lnTo>
                    <a:pt x="186" y="5"/>
                  </a:lnTo>
                  <a:lnTo>
                    <a:pt x="190" y="5"/>
                  </a:lnTo>
                  <a:lnTo>
                    <a:pt x="195" y="5"/>
                  </a:lnTo>
                  <a:lnTo>
                    <a:pt x="199" y="5"/>
                  </a:lnTo>
                  <a:lnTo>
                    <a:pt x="204" y="5"/>
                  </a:lnTo>
                  <a:lnTo>
                    <a:pt x="208" y="5"/>
                  </a:lnTo>
                  <a:lnTo>
                    <a:pt x="213" y="5"/>
                  </a:lnTo>
                  <a:lnTo>
                    <a:pt x="217" y="5"/>
                  </a:lnTo>
                  <a:lnTo>
                    <a:pt x="222" y="5"/>
                  </a:lnTo>
                  <a:lnTo>
                    <a:pt x="226" y="5"/>
                  </a:lnTo>
                  <a:lnTo>
                    <a:pt x="231" y="5"/>
                  </a:lnTo>
                  <a:lnTo>
                    <a:pt x="235" y="5"/>
                  </a:lnTo>
                  <a:lnTo>
                    <a:pt x="240" y="5"/>
                  </a:lnTo>
                  <a:lnTo>
                    <a:pt x="244" y="9"/>
                  </a:lnTo>
                  <a:lnTo>
                    <a:pt x="249" y="9"/>
                  </a:lnTo>
                  <a:lnTo>
                    <a:pt x="253" y="9"/>
                  </a:lnTo>
                  <a:lnTo>
                    <a:pt x="258" y="9"/>
                  </a:lnTo>
                  <a:lnTo>
                    <a:pt x="263" y="9"/>
                  </a:lnTo>
                  <a:lnTo>
                    <a:pt x="267" y="9"/>
                  </a:lnTo>
                  <a:lnTo>
                    <a:pt x="272" y="9"/>
                  </a:lnTo>
                  <a:lnTo>
                    <a:pt x="276" y="9"/>
                  </a:lnTo>
                  <a:lnTo>
                    <a:pt x="281" y="9"/>
                  </a:lnTo>
                  <a:lnTo>
                    <a:pt x="285" y="9"/>
                  </a:lnTo>
                  <a:lnTo>
                    <a:pt x="294" y="9"/>
                  </a:lnTo>
                  <a:lnTo>
                    <a:pt x="299" y="9"/>
                  </a:lnTo>
                  <a:lnTo>
                    <a:pt x="303" y="9"/>
                  </a:lnTo>
                  <a:lnTo>
                    <a:pt x="308" y="9"/>
                  </a:lnTo>
                  <a:lnTo>
                    <a:pt x="312" y="9"/>
                  </a:lnTo>
                  <a:lnTo>
                    <a:pt x="317" y="9"/>
                  </a:lnTo>
                  <a:lnTo>
                    <a:pt x="321" y="9"/>
                  </a:lnTo>
                  <a:lnTo>
                    <a:pt x="326" y="9"/>
                  </a:lnTo>
                  <a:lnTo>
                    <a:pt x="335" y="9"/>
                  </a:lnTo>
                  <a:lnTo>
                    <a:pt x="339" y="9"/>
                  </a:lnTo>
                  <a:lnTo>
                    <a:pt x="344" y="9"/>
                  </a:lnTo>
                  <a:lnTo>
                    <a:pt x="349" y="9"/>
                  </a:lnTo>
                  <a:lnTo>
                    <a:pt x="358" y="9"/>
                  </a:lnTo>
                  <a:lnTo>
                    <a:pt x="362" y="9"/>
                  </a:lnTo>
                  <a:lnTo>
                    <a:pt x="367" y="9"/>
                  </a:lnTo>
                  <a:lnTo>
                    <a:pt x="371" y="9"/>
                  </a:lnTo>
                  <a:lnTo>
                    <a:pt x="376" y="9"/>
                  </a:lnTo>
                  <a:lnTo>
                    <a:pt x="380" y="9"/>
                  </a:lnTo>
                  <a:lnTo>
                    <a:pt x="385" y="9"/>
                  </a:lnTo>
                  <a:lnTo>
                    <a:pt x="389" y="9"/>
                  </a:lnTo>
                  <a:lnTo>
                    <a:pt x="394" y="9"/>
                  </a:lnTo>
                  <a:lnTo>
                    <a:pt x="398" y="9"/>
                  </a:lnTo>
                  <a:lnTo>
                    <a:pt x="403" y="9"/>
                  </a:lnTo>
                  <a:lnTo>
                    <a:pt x="407" y="9"/>
                  </a:lnTo>
                  <a:lnTo>
                    <a:pt x="412" y="9"/>
                  </a:lnTo>
                  <a:lnTo>
                    <a:pt x="416" y="9"/>
                  </a:lnTo>
                  <a:lnTo>
                    <a:pt x="421" y="9"/>
                  </a:lnTo>
                  <a:lnTo>
                    <a:pt x="425" y="9"/>
                  </a:lnTo>
                  <a:lnTo>
                    <a:pt x="430" y="9"/>
                  </a:lnTo>
                  <a:lnTo>
                    <a:pt x="434" y="9"/>
                  </a:lnTo>
                  <a:lnTo>
                    <a:pt x="439" y="9"/>
                  </a:lnTo>
                  <a:lnTo>
                    <a:pt x="444" y="9"/>
                  </a:lnTo>
                  <a:lnTo>
                    <a:pt x="448" y="9"/>
                  </a:lnTo>
                  <a:lnTo>
                    <a:pt x="453" y="9"/>
                  </a:lnTo>
                  <a:lnTo>
                    <a:pt x="457" y="9"/>
                  </a:lnTo>
                  <a:lnTo>
                    <a:pt x="462" y="9"/>
                  </a:lnTo>
                  <a:lnTo>
                    <a:pt x="466" y="9"/>
                  </a:lnTo>
                  <a:lnTo>
                    <a:pt x="471" y="9"/>
                  </a:lnTo>
                  <a:lnTo>
                    <a:pt x="475" y="9"/>
                  </a:lnTo>
                  <a:lnTo>
                    <a:pt x="480" y="9"/>
                  </a:lnTo>
                  <a:lnTo>
                    <a:pt x="484" y="9"/>
                  </a:lnTo>
                  <a:lnTo>
                    <a:pt x="489" y="9"/>
                  </a:lnTo>
                  <a:lnTo>
                    <a:pt x="493" y="9"/>
                  </a:lnTo>
                  <a:lnTo>
                    <a:pt x="498" y="9"/>
                  </a:lnTo>
                  <a:lnTo>
                    <a:pt x="502" y="9"/>
                  </a:lnTo>
                  <a:lnTo>
                    <a:pt x="507" y="9"/>
                  </a:lnTo>
                  <a:lnTo>
                    <a:pt x="511" y="9"/>
                  </a:lnTo>
                  <a:lnTo>
                    <a:pt x="516" y="9"/>
                  </a:lnTo>
                  <a:lnTo>
                    <a:pt x="520" y="9"/>
                  </a:lnTo>
                  <a:lnTo>
                    <a:pt x="525" y="9"/>
                  </a:lnTo>
                  <a:lnTo>
                    <a:pt x="530" y="9"/>
                  </a:lnTo>
                  <a:lnTo>
                    <a:pt x="534" y="9"/>
                  </a:lnTo>
                  <a:lnTo>
                    <a:pt x="539" y="9"/>
                  </a:lnTo>
                  <a:lnTo>
                    <a:pt x="543" y="9"/>
                  </a:lnTo>
                  <a:lnTo>
                    <a:pt x="548" y="9"/>
                  </a:lnTo>
                  <a:lnTo>
                    <a:pt x="552" y="9"/>
                  </a:lnTo>
                  <a:lnTo>
                    <a:pt x="557" y="9"/>
                  </a:lnTo>
                  <a:lnTo>
                    <a:pt x="561" y="9"/>
                  </a:lnTo>
                  <a:lnTo>
                    <a:pt x="566" y="9"/>
                  </a:lnTo>
                  <a:lnTo>
                    <a:pt x="570" y="9"/>
                  </a:lnTo>
                  <a:lnTo>
                    <a:pt x="575" y="9"/>
                  </a:lnTo>
                  <a:lnTo>
                    <a:pt x="579" y="9"/>
                  </a:lnTo>
                  <a:lnTo>
                    <a:pt x="584" y="9"/>
                  </a:lnTo>
                  <a:lnTo>
                    <a:pt x="588" y="9"/>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43" name="Freeform 57"/>
            <p:cNvSpPr>
              <a:spLocks/>
            </p:cNvSpPr>
            <p:nvPr/>
          </p:nvSpPr>
          <p:spPr bwMode="auto">
            <a:xfrm>
              <a:off x="8158163" y="2881313"/>
              <a:ext cx="381000" cy="0"/>
            </a:xfrm>
            <a:custGeom>
              <a:avLst/>
              <a:gdLst>
                <a:gd name="T0" fmla="*/ 0 w 240"/>
                <a:gd name="T1" fmla="*/ 2147483647 w 240"/>
                <a:gd name="T2" fmla="*/ 2147483647 w 240"/>
                <a:gd name="T3" fmla="*/ 2147483647 w 240"/>
                <a:gd name="T4" fmla="*/ 2147483647 w 240"/>
                <a:gd name="T5" fmla="*/ 2147483647 w 240"/>
                <a:gd name="T6" fmla="*/ 2147483647 w 240"/>
                <a:gd name="T7" fmla="*/ 2147483647 w 240"/>
                <a:gd name="T8" fmla="*/ 2147483647 w 240"/>
                <a:gd name="T9" fmla="*/ 2147483647 w 240"/>
                <a:gd name="T10" fmla="*/ 2147483647 w 240"/>
                <a:gd name="T11" fmla="*/ 2147483647 w 240"/>
                <a:gd name="T12" fmla="*/ 2147483647 w 240"/>
                <a:gd name="T13" fmla="*/ 2147483647 w 240"/>
                <a:gd name="T14" fmla="*/ 2147483647 w 240"/>
                <a:gd name="T15" fmla="*/ 2147483647 w 240"/>
                <a:gd name="T16" fmla="*/ 2147483647 w 240"/>
                <a:gd name="T17" fmla="*/ 2147483647 w 240"/>
                <a:gd name="T18" fmla="*/ 2147483647 w 240"/>
                <a:gd name="T19" fmla="*/ 2147483647 w 240"/>
                <a:gd name="T20" fmla="*/ 2147483647 w 240"/>
                <a:gd name="T21" fmla="*/ 2147483647 w 240"/>
                <a:gd name="T22" fmla="*/ 2147483647 w 240"/>
                <a:gd name="T23" fmla="*/ 2147483647 w 240"/>
                <a:gd name="T24" fmla="*/ 2147483647 w 240"/>
                <a:gd name="T25" fmla="*/ 2147483647 w 240"/>
                <a:gd name="T26" fmla="*/ 2147483647 w 240"/>
                <a:gd name="T27" fmla="*/ 2147483647 w 240"/>
                <a:gd name="T28" fmla="*/ 2147483647 w 240"/>
                <a:gd name="T29" fmla="*/ 2147483647 w 240"/>
                <a:gd name="T30" fmla="*/ 2147483647 w 240"/>
                <a:gd name="T31" fmla="*/ 2147483647 w 240"/>
                <a:gd name="T32" fmla="*/ 2147483647 w 240"/>
                <a:gd name="T33" fmla="*/ 2147483647 w 240"/>
                <a:gd name="T34" fmla="*/ 2147483647 w 240"/>
                <a:gd name="T35" fmla="*/ 2147483647 w 240"/>
                <a:gd name="T36" fmla="*/ 2147483647 w 240"/>
                <a:gd name="T37" fmla="*/ 2147483647 w 240"/>
                <a:gd name="T38" fmla="*/ 2147483647 w 240"/>
                <a:gd name="T39" fmla="*/ 2147483647 w 240"/>
                <a:gd name="T40" fmla="*/ 2147483647 w 240"/>
                <a:gd name="T41" fmla="*/ 2147483647 w 240"/>
                <a:gd name="T42" fmla="*/ 2147483647 w 240"/>
                <a:gd name="T43" fmla="*/ 2147483647 w 240"/>
                <a:gd name="T44" fmla="*/ 2147483647 w 240"/>
                <a:gd name="T45" fmla="*/ 2147483647 w 240"/>
                <a:gd name="T46" fmla="*/ 2147483647 w 240"/>
                <a:gd name="T47" fmla="*/ 2147483647 w 240"/>
                <a:gd name="T48" fmla="*/ 2147483647 w 240"/>
                <a:gd name="T49" fmla="*/ 2147483647 w 240"/>
                <a:gd name="T50" fmla="*/ 2147483647 w 240"/>
                <a:gd name="T51" fmla="*/ 2147483647 w 240"/>
                <a:gd name="T52" fmla="*/ 2147483647 w 240"/>
                <a:gd name="T53" fmla="*/ 2147483647 w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54">
                  <a:pos x="T0" y="0"/>
                </a:cxn>
                <a:cxn ang="T55">
                  <a:pos x="T1" y="0"/>
                </a:cxn>
                <a:cxn ang="T56">
                  <a:pos x="T2" y="0"/>
                </a:cxn>
                <a:cxn ang="T57">
                  <a:pos x="T3" y="0"/>
                </a:cxn>
                <a:cxn ang="T58">
                  <a:pos x="T4" y="0"/>
                </a:cxn>
                <a:cxn ang="T59">
                  <a:pos x="T5" y="0"/>
                </a:cxn>
                <a:cxn ang="T60">
                  <a:pos x="T6" y="0"/>
                </a:cxn>
                <a:cxn ang="T61">
                  <a:pos x="T7" y="0"/>
                </a:cxn>
                <a:cxn ang="T62">
                  <a:pos x="T8" y="0"/>
                </a:cxn>
                <a:cxn ang="T63">
                  <a:pos x="T9" y="0"/>
                </a:cxn>
                <a:cxn ang="T64">
                  <a:pos x="T10" y="0"/>
                </a:cxn>
                <a:cxn ang="T65">
                  <a:pos x="T11" y="0"/>
                </a:cxn>
                <a:cxn ang="T66">
                  <a:pos x="T12" y="0"/>
                </a:cxn>
                <a:cxn ang="T67">
                  <a:pos x="T13" y="0"/>
                </a:cxn>
                <a:cxn ang="T68">
                  <a:pos x="T14" y="0"/>
                </a:cxn>
                <a:cxn ang="T69">
                  <a:pos x="T15" y="0"/>
                </a:cxn>
                <a:cxn ang="T70">
                  <a:pos x="T16" y="0"/>
                </a:cxn>
                <a:cxn ang="T71">
                  <a:pos x="T17" y="0"/>
                </a:cxn>
                <a:cxn ang="T72">
                  <a:pos x="T18" y="0"/>
                </a:cxn>
                <a:cxn ang="T73">
                  <a:pos x="T19" y="0"/>
                </a:cxn>
                <a:cxn ang="T74">
                  <a:pos x="T20" y="0"/>
                </a:cxn>
                <a:cxn ang="T75">
                  <a:pos x="T21" y="0"/>
                </a:cxn>
                <a:cxn ang="T76">
                  <a:pos x="T22" y="0"/>
                </a:cxn>
                <a:cxn ang="T77">
                  <a:pos x="T23" y="0"/>
                </a:cxn>
                <a:cxn ang="T78">
                  <a:pos x="T24" y="0"/>
                </a:cxn>
                <a:cxn ang="T79">
                  <a:pos x="T25" y="0"/>
                </a:cxn>
                <a:cxn ang="T80">
                  <a:pos x="T26" y="0"/>
                </a:cxn>
                <a:cxn ang="T81">
                  <a:pos x="T27" y="0"/>
                </a:cxn>
                <a:cxn ang="T82">
                  <a:pos x="T28" y="0"/>
                </a:cxn>
                <a:cxn ang="T83">
                  <a:pos x="T29" y="0"/>
                </a:cxn>
                <a:cxn ang="T84">
                  <a:pos x="T30" y="0"/>
                </a:cxn>
                <a:cxn ang="T85">
                  <a:pos x="T31" y="0"/>
                </a:cxn>
                <a:cxn ang="T86">
                  <a:pos x="T32" y="0"/>
                </a:cxn>
                <a:cxn ang="T87">
                  <a:pos x="T33" y="0"/>
                </a:cxn>
                <a:cxn ang="T88">
                  <a:pos x="T34" y="0"/>
                </a:cxn>
                <a:cxn ang="T89">
                  <a:pos x="T35" y="0"/>
                </a:cxn>
                <a:cxn ang="T90">
                  <a:pos x="T36" y="0"/>
                </a:cxn>
                <a:cxn ang="T91">
                  <a:pos x="T37" y="0"/>
                </a:cxn>
                <a:cxn ang="T92">
                  <a:pos x="T38" y="0"/>
                </a:cxn>
                <a:cxn ang="T93">
                  <a:pos x="T39" y="0"/>
                </a:cxn>
                <a:cxn ang="T94">
                  <a:pos x="T40" y="0"/>
                </a:cxn>
                <a:cxn ang="T95">
                  <a:pos x="T41" y="0"/>
                </a:cxn>
                <a:cxn ang="T96">
                  <a:pos x="T42" y="0"/>
                </a:cxn>
                <a:cxn ang="T97">
                  <a:pos x="T43" y="0"/>
                </a:cxn>
                <a:cxn ang="T98">
                  <a:pos x="T44" y="0"/>
                </a:cxn>
                <a:cxn ang="T99">
                  <a:pos x="T45" y="0"/>
                </a:cxn>
                <a:cxn ang="T100">
                  <a:pos x="T46" y="0"/>
                </a:cxn>
                <a:cxn ang="T101">
                  <a:pos x="T47" y="0"/>
                </a:cxn>
                <a:cxn ang="T102">
                  <a:pos x="T48" y="0"/>
                </a:cxn>
                <a:cxn ang="T103">
                  <a:pos x="T49" y="0"/>
                </a:cxn>
                <a:cxn ang="T104">
                  <a:pos x="T50" y="0"/>
                </a:cxn>
                <a:cxn ang="T105">
                  <a:pos x="T51" y="0"/>
                </a:cxn>
                <a:cxn ang="T106">
                  <a:pos x="T52" y="0"/>
                </a:cxn>
                <a:cxn ang="T107">
                  <a:pos x="T53" y="0"/>
                </a:cxn>
              </a:cxnLst>
              <a:rect l="0" t="0" r="r" b="b"/>
              <a:pathLst>
                <a:path w="240">
                  <a:moveTo>
                    <a:pt x="0" y="0"/>
                  </a:moveTo>
                  <a:lnTo>
                    <a:pt x="5" y="0"/>
                  </a:lnTo>
                  <a:lnTo>
                    <a:pt x="9" y="0"/>
                  </a:lnTo>
                  <a:lnTo>
                    <a:pt x="14" y="0"/>
                  </a:lnTo>
                  <a:lnTo>
                    <a:pt x="18" y="0"/>
                  </a:lnTo>
                  <a:lnTo>
                    <a:pt x="23" y="0"/>
                  </a:lnTo>
                  <a:lnTo>
                    <a:pt x="27" y="0"/>
                  </a:lnTo>
                  <a:lnTo>
                    <a:pt x="32" y="0"/>
                  </a:lnTo>
                  <a:lnTo>
                    <a:pt x="37" y="0"/>
                  </a:lnTo>
                  <a:lnTo>
                    <a:pt x="41" y="0"/>
                  </a:lnTo>
                  <a:lnTo>
                    <a:pt x="46" y="0"/>
                  </a:lnTo>
                  <a:lnTo>
                    <a:pt x="50" y="0"/>
                  </a:lnTo>
                  <a:lnTo>
                    <a:pt x="55" y="0"/>
                  </a:lnTo>
                  <a:lnTo>
                    <a:pt x="59" y="0"/>
                  </a:lnTo>
                  <a:lnTo>
                    <a:pt x="64" y="0"/>
                  </a:lnTo>
                  <a:lnTo>
                    <a:pt x="68" y="0"/>
                  </a:lnTo>
                  <a:lnTo>
                    <a:pt x="73" y="0"/>
                  </a:lnTo>
                  <a:lnTo>
                    <a:pt x="77" y="0"/>
                  </a:lnTo>
                  <a:lnTo>
                    <a:pt x="82" y="0"/>
                  </a:lnTo>
                  <a:lnTo>
                    <a:pt x="86" y="0"/>
                  </a:lnTo>
                  <a:lnTo>
                    <a:pt x="91" y="0"/>
                  </a:lnTo>
                  <a:lnTo>
                    <a:pt x="95" y="0"/>
                  </a:lnTo>
                  <a:lnTo>
                    <a:pt x="100" y="0"/>
                  </a:lnTo>
                  <a:lnTo>
                    <a:pt x="104" y="0"/>
                  </a:lnTo>
                  <a:lnTo>
                    <a:pt x="109" y="0"/>
                  </a:lnTo>
                  <a:lnTo>
                    <a:pt x="113" y="0"/>
                  </a:lnTo>
                  <a:lnTo>
                    <a:pt x="118" y="0"/>
                  </a:lnTo>
                  <a:lnTo>
                    <a:pt x="123" y="0"/>
                  </a:lnTo>
                  <a:lnTo>
                    <a:pt x="127" y="0"/>
                  </a:lnTo>
                  <a:lnTo>
                    <a:pt x="132" y="0"/>
                  </a:lnTo>
                  <a:lnTo>
                    <a:pt x="136" y="0"/>
                  </a:lnTo>
                  <a:lnTo>
                    <a:pt x="141" y="0"/>
                  </a:lnTo>
                  <a:lnTo>
                    <a:pt x="145" y="0"/>
                  </a:lnTo>
                  <a:lnTo>
                    <a:pt x="150" y="0"/>
                  </a:lnTo>
                  <a:lnTo>
                    <a:pt x="154" y="0"/>
                  </a:lnTo>
                  <a:lnTo>
                    <a:pt x="159" y="0"/>
                  </a:lnTo>
                  <a:lnTo>
                    <a:pt x="163" y="0"/>
                  </a:lnTo>
                  <a:lnTo>
                    <a:pt x="168" y="0"/>
                  </a:lnTo>
                  <a:lnTo>
                    <a:pt x="172" y="0"/>
                  </a:lnTo>
                  <a:lnTo>
                    <a:pt x="177" y="0"/>
                  </a:lnTo>
                  <a:lnTo>
                    <a:pt x="181" y="0"/>
                  </a:lnTo>
                  <a:lnTo>
                    <a:pt x="186" y="0"/>
                  </a:lnTo>
                  <a:lnTo>
                    <a:pt x="190" y="0"/>
                  </a:lnTo>
                  <a:lnTo>
                    <a:pt x="195" y="0"/>
                  </a:lnTo>
                  <a:lnTo>
                    <a:pt x="199" y="0"/>
                  </a:lnTo>
                  <a:lnTo>
                    <a:pt x="204" y="0"/>
                  </a:lnTo>
                  <a:lnTo>
                    <a:pt x="208" y="0"/>
                  </a:lnTo>
                  <a:lnTo>
                    <a:pt x="213" y="0"/>
                  </a:lnTo>
                  <a:lnTo>
                    <a:pt x="218" y="0"/>
                  </a:lnTo>
                  <a:lnTo>
                    <a:pt x="222" y="0"/>
                  </a:lnTo>
                  <a:lnTo>
                    <a:pt x="227" y="0"/>
                  </a:lnTo>
                  <a:lnTo>
                    <a:pt x="231" y="0"/>
                  </a:lnTo>
                  <a:lnTo>
                    <a:pt x="236" y="0"/>
                  </a:lnTo>
                  <a:lnTo>
                    <a:pt x="240" y="0"/>
                  </a:lnTo>
                </a:path>
              </a:pathLst>
            </a:custGeom>
            <a:noFill/>
            <a:ln w="19050" cap="flat">
              <a:solidFill>
                <a:srgbClr val="007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61" name="Group 260"/>
          <p:cNvGrpSpPr>
            <a:grpSpLocks/>
          </p:cNvGrpSpPr>
          <p:nvPr/>
        </p:nvGrpSpPr>
        <p:grpSpPr bwMode="auto">
          <a:xfrm>
            <a:off x="5594350" y="812800"/>
            <a:ext cx="2944813" cy="2068513"/>
            <a:chOff x="5594350" y="812800"/>
            <a:chExt cx="2944812" cy="2068513"/>
          </a:xfrm>
        </p:grpSpPr>
        <p:sp>
          <p:nvSpPr>
            <p:cNvPr id="20636" name="Freeform 359"/>
            <p:cNvSpPr>
              <a:spLocks/>
            </p:cNvSpPr>
            <p:nvPr/>
          </p:nvSpPr>
          <p:spPr bwMode="auto">
            <a:xfrm>
              <a:off x="5594350" y="812800"/>
              <a:ext cx="776287" cy="1838325"/>
            </a:xfrm>
            <a:custGeom>
              <a:avLst/>
              <a:gdLst>
                <a:gd name="T0" fmla="*/ 2147483647 w 489"/>
                <a:gd name="T1" fmla="*/ 2147483647 h 1158"/>
                <a:gd name="T2" fmla="*/ 2147483647 w 489"/>
                <a:gd name="T3" fmla="*/ 2147483647 h 1158"/>
                <a:gd name="T4" fmla="*/ 2147483647 w 489"/>
                <a:gd name="T5" fmla="*/ 2147483647 h 1158"/>
                <a:gd name="T6" fmla="*/ 2147483647 w 489"/>
                <a:gd name="T7" fmla="*/ 2147483647 h 1158"/>
                <a:gd name="T8" fmla="*/ 2147483647 w 489"/>
                <a:gd name="T9" fmla="*/ 2147483647 h 1158"/>
                <a:gd name="T10" fmla="*/ 2147483647 w 489"/>
                <a:gd name="T11" fmla="*/ 2147483647 h 1158"/>
                <a:gd name="T12" fmla="*/ 2147483647 w 489"/>
                <a:gd name="T13" fmla="*/ 2147483647 h 1158"/>
                <a:gd name="T14" fmla="*/ 2147483647 w 489"/>
                <a:gd name="T15" fmla="*/ 2147483647 h 1158"/>
                <a:gd name="T16" fmla="*/ 2147483647 w 489"/>
                <a:gd name="T17" fmla="*/ 2147483647 h 1158"/>
                <a:gd name="T18" fmla="*/ 2147483647 w 489"/>
                <a:gd name="T19" fmla="*/ 2147483647 h 1158"/>
                <a:gd name="T20" fmla="*/ 2147483647 w 489"/>
                <a:gd name="T21" fmla="*/ 2147483647 h 1158"/>
                <a:gd name="T22" fmla="*/ 2147483647 w 489"/>
                <a:gd name="T23" fmla="*/ 2147483647 h 1158"/>
                <a:gd name="T24" fmla="*/ 2147483647 w 489"/>
                <a:gd name="T25" fmla="*/ 2147483647 h 1158"/>
                <a:gd name="T26" fmla="*/ 2147483647 w 489"/>
                <a:gd name="T27" fmla="*/ 2147483647 h 1158"/>
                <a:gd name="T28" fmla="*/ 2147483647 w 489"/>
                <a:gd name="T29" fmla="*/ 2147483647 h 1158"/>
                <a:gd name="T30" fmla="*/ 2147483647 w 489"/>
                <a:gd name="T31" fmla="*/ 2147483647 h 1158"/>
                <a:gd name="T32" fmla="*/ 2147483647 w 489"/>
                <a:gd name="T33" fmla="*/ 2147483647 h 1158"/>
                <a:gd name="T34" fmla="*/ 2147483647 w 489"/>
                <a:gd name="T35" fmla="*/ 2147483647 h 1158"/>
                <a:gd name="T36" fmla="*/ 2147483647 w 489"/>
                <a:gd name="T37" fmla="*/ 2147483647 h 1158"/>
                <a:gd name="T38" fmla="*/ 2147483647 w 489"/>
                <a:gd name="T39" fmla="*/ 2147483647 h 1158"/>
                <a:gd name="T40" fmla="*/ 2147483647 w 489"/>
                <a:gd name="T41" fmla="*/ 2147483647 h 1158"/>
                <a:gd name="T42" fmla="*/ 2147483647 w 489"/>
                <a:gd name="T43" fmla="*/ 2147483647 h 1158"/>
                <a:gd name="T44" fmla="*/ 2147483647 w 489"/>
                <a:gd name="T45" fmla="*/ 2147483647 h 1158"/>
                <a:gd name="T46" fmla="*/ 2147483647 w 489"/>
                <a:gd name="T47" fmla="*/ 2147483647 h 1158"/>
                <a:gd name="T48" fmla="*/ 2147483647 w 489"/>
                <a:gd name="T49" fmla="*/ 2147483647 h 1158"/>
                <a:gd name="T50" fmla="*/ 2147483647 w 489"/>
                <a:gd name="T51" fmla="*/ 2147483647 h 1158"/>
                <a:gd name="T52" fmla="*/ 2147483647 w 489"/>
                <a:gd name="T53" fmla="*/ 2147483647 h 1158"/>
                <a:gd name="T54" fmla="*/ 2147483647 w 489"/>
                <a:gd name="T55" fmla="*/ 2147483647 h 1158"/>
                <a:gd name="T56" fmla="*/ 2147483647 w 489"/>
                <a:gd name="T57" fmla="*/ 2147483647 h 1158"/>
                <a:gd name="T58" fmla="*/ 2147483647 w 489"/>
                <a:gd name="T59" fmla="*/ 2147483647 h 1158"/>
                <a:gd name="T60" fmla="*/ 2147483647 w 489"/>
                <a:gd name="T61" fmla="*/ 2147483647 h 1158"/>
                <a:gd name="T62" fmla="*/ 2147483647 w 489"/>
                <a:gd name="T63" fmla="*/ 2147483647 h 1158"/>
                <a:gd name="T64" fmla="*/ 2147483647 w 489"/>
                <a:gd name="T65" fmla="*/ 2147483647 h 1158"/>
                <a:gd name="T66" fmla="*/ 2147483647 w 489"/>
                <a:gd name="T67" fmla="*/ 2147483647 h 1158"/>
                <a:gd name="T68" fmla="*/ 2147483647 w 489"/>
                <a:gd name="T69" fmla="*/ 2147483647 h 1158"/>
                <a:gd name="T70" fmla="*/ 2147483647 w 489"/>
                <a:gd name="T71" fmla="*/ 2147483647 h 1158"/>
                <a:gd name="T72" fmla="*/ 2147483647 w 489"/>
                <a:gd name="T73" fmla="*/ 2147483647 h 1158"/>
                <a:gd name="T74" fmla="*/ 2147483647 w 489"/>
                <a:gd name="T75" fmla="*/ 2147483647 h 1158"/>
                <a:gd name="T76" fmla="*/ 2147483647 w 489"/>
                <a:gd name="T77" fmla="*/ 2147483647 h 1158"/>
                <a:gd name="T78" fmla="*/ 2147483647 w 489"/>
                <a:gd name="T79" fmla="*/ 2147483647 h 1158"/>
                <a:gd name="T80" fmla="*/ 2147483647 w 489"/>
                <a:gd name="T81" fmla="*/ 2147483647 h 1158"/>
                <a:gd name="T82" fmla="*/ 2147483647 w 489"/>
                <a:gd name="T83" fmla="*/ 2147483647 h 115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9" h="1158">
                  <a:moveTo>
                    <a:pt x="0" y="0"/>
                  </a:moveTo>
                  <a:lnTo>
                    <a:pt x="140" y="0"/>
                  </a:lnTo>
                  <a:lnTo>
                    <a:pt x="140" y="27"/>
                  </a:lnTo>
                  <a:lnTo>
                    <a:pt x="145" y="31"/>
                  </a:lnTo>
                  <a:lnTo>
                    <a:pt x="145" y="86"/>
                  </a:lnTo>
                  <a:lnTo>
                    <a:pt x="149" y="90"/>
                  </a:lnTo>
                  <a:lnTo>
                    <a:pt x="149" y="131"/>
                  </a:lnTo>
                  <a:lnTo>
                    <a:pt x="154" y="135"/>
                  </a:lnTo>
                  <a:lnTo>
                    <a:pt x="154" y="172"/>
                  </a:lnTo>
                  <a:lnTo>
                    <a:pt x="158" y="176"/>
                  </a:lnTo>
                  <a:lnTo>
                    <a:pt x="158" y="208"/>
                  </a:lnTo>
                  <a:lnTo>
                    <a:pt x="163" y="212"/>
                  </a:lnTo>
                  <a:lnTo>
                    <a:pt x="163" y="239"/>
                  </a:lnTo>
                  <a:lnTo>
                    <a:pt x="167" y="244"/>
                  </a:lnTo>
                  <a:lnTo>
                    <a:pt x="167" y="271"/>
                  </a:lnTo>
                  <a:lnTo>
                    <a:pt x="172" y="276"/>
                  </a:lnTo>
                  <a:lnTo>
                    <a:pt x="172" y="298"/>
                  </a:lnTo>
                  <a:lnTo>
                    <a:pt x="176" y="303"/>
                  </a:lnTo>
                  <a:lnTo>
                    <a:pt x="176" y="330"/>
                  </a:lnTo>
                  <a:lnTo>
                    <a:pt x="181" y="334"/>
                  </a:lnTo>
                  <a:lnTo>
                    <a:pt x="181" y="357"/>
                  </a:lnTo>
                  <a:lnTo>
                    <a:pt x="185" y="362"/>
                  </a:lnTo>
                  <a:lnTo>
                    <a:pt x="185" y="380"/>
                  </a:lnTo>
                  <a:lnTo>
                    <a:pt x="190" y="384"/>
                  </a:lnTo>
                  <a:lnTo>
                    <a:pt x="190" y="407"/>
                  </a:lnTo>
                  <a:lnTo>
                    <a:pt x="194" y="411"/>
                  </a:lnTo>
                  <a:lnTo>
                    <a:pt x="194" y="430"/>
                  </a:lnTo>
                  <a:lnTo>
                    <a:pt x="199" y="434"/>
                  </a:lnTo>
                  <a:lnTo>
                    <a:pt x="199" y="452"/>
                  </a:lnTo>
                  <a:lnTo>
                    <a:pt x="204" y="457"/>
                  </a:lnTo>
                  <a:lnTo>
                    <a:pt x="204" y="475"/>
                  </a:lnTo>
                  <a:lnTo>
                    <a:pt x="208" y="479"/>
                  </a:lnTo>
                  <a:lnTo>
                    <a:pt x="208" y="497"/>
                  </a:lnTo>
                  <a:lnTo>
                    <a:pt x="213" y="502"/>
                  </a:lnTo>
                  <a:lnTo>
                    <a:pt x="213" y="520"/>
                  </a:lnTo>
                  <a:lnTo>
                    <a:pt x="217" y="525"/>
                  </a:lnTo>
                  <a:lnTo>
                    <a:pt x="217" y="538"/>
                  </a:lnTo>
                  <a:lnTo>
                    <a:pt x="222" y="543"/>
                  </a:lnTo>
                  <a:lnTo>
                    <a:pt x="222" y="556"/>
                  </a:lnTo>
                  <a:lnTo>
                    <a:pt x="226" y="561"/>
                  </a:lnTo>
                  <a:lnTo>
                    <a:pt x="226" y="579"/>
                  </a:lnTo>
                  <a:lnTo>
                    <a:pt x="231" y="583"/>
                  </a:lnTo>
                  <a:lnTo>
                    <a:pt x="231" y="597"/>
                  </a:lnTo>
                  <a:lnTo>
                    <a:pt x="235" y="602"/>
                  </a:lnTo>
                  <a:lnTo>
                    <a:pt x="235" y="615"/>
                  </a:lnTo>
                  <a:lnTo>
                    <a:pt x="240" y="620"/>
                  </a:lnTo>
                  <a:lnTo>
                    <a:pt x="240" y="633"/>
                  </a:lnTo>
                  <a:lnTo>
                    <a:pt x="244" y="638"/>
                  </a:lnTo>
                  <a:lnTo>
                    <a:pt x="244" y="651"/>
                  </a:lnTo>
                  <a:lnTo>
                    <a:pt x="249" y="656"/>
                  </a:lnTo>
                  <a:lnTo>
                    <a:pt x="249" y="669"/>
                  </a:lnTo>
                  <a:lnTo>
                    <a:pt x="253" y="674"/>
                  </a:lnTo>
                  <a:lnTo>
                    <a:pt x="253" y="688"/>
                  </a:lnTo>
                  <a:lnTo>
                    <a:pt x="258" y="692"/>
                  </a:lnTo>
                  <a:lnTo>
                    <a:pt x="258" y="701"/>
                  </a:lnTo>
                  <a:lnTo>
                    <a:pt x="262" y="706"/>
                  </a:lnTo>
                  <a:lnTo>
                    <a:pt x="262" y="719"/>
                  </a:lnTo>
                  <a:lnTo>
                    <a:pt x="267" y="724"/>
                  </a:lnTo>
                  <a:lnTo>
                    <a:pt x="267" y="733"/>
                  </a:lnTo>
                  <a:lnTo>
                    <a:pt x="271" y="737"/>
                  </a:lnTo>
                  <a:lnTo>
                    <a:pt x="271" y="751"/>
                  </a:lnTo>
                  <a:lnTo>
                    <a:pt x="276" y="755"/>
                  </a:lnTo>
                  <a:lnTo>
                    <a:pt x="276" y="764"/>
                  </a:lnTo>
                  <a:lnTo>
                    <a:pt x="280" y="769"/>
                  </a:lnTo>
                  <a:lnTo>
                    <a:pt x="280" y="778"/>
                  </a:lnTo>
                  <a:lnTo>
                    <a:pt x="285" y="783"/>
                  </a:lnTo>
                  <a:lnTo>
                    <a:pt x="285" y="792"/>
                  </a:lnTo>
                  <a:lnTo>
                    <a:pt x="290" y="796"/>
                  </a:lnTo>
                  <a:lnTo>
                    <a:pt x="290" y="805"/>
                  </a:lnTo>
                  <a:lnTo>
                    <a:pt x="294" y="810"/>
                  </a:lnTo>
                  <a:lnTo>
                    <a:pt x="294" y="819"/>
                  </a:lnTo>
                  <a:lnTo>
                    <a:pt x="299" y="823"/>
                  </a:lnTo>
                  <a:lnTo>
                    <a:pt x="299" y="832"/>
                  </a:lnTo>
                  <a:lnTo>
                    <a:pt x="303" y="837"/>
                  </a:lnTo>
                  <a:lnTo>
                    <a:pt x="303" y="846"/>
                  </a:lnTo>
                  <a:lnTo>
                    <a:pt x="308" y="850"/>
                  </a:lnTo>
                  <a:lnTo>
                    <a:pt x="308" y="860"/>
                  </a:lnTo>
                  <a:lnTo>
                    <a:pt x="312" y="864"/>
                  </a:lnTo>
                  <a:lnTo>
                    <a:pt x="312" y="869"/>
                  </a:lnTo>
                  <a:lnTo>
                    <a:pt x="317" y="873"/>
                  </a:lnTo>
                  <a:lnTo>
                    <a:pt x="317" y="882"/>
                  </a:lnTo>
                  <a:lnTo>
                    <a:pt x="321" y="887"/>
                  </a:lnTo>
                  <a:lnTo>
                    <a:pt x="321" y="896"/>
                  </a:lnTo>
                  <a:lnTo>
                    <a:pt x="326" y="900"/>
                  </a:lnTo>
                  <a:lnTo>
                    <a:pt x="326" y="905"/>
                  </a:lnTo>
                  <a:lnTo>
                    <a:pt x="330" y="909"/>
                  </a:lnTo>
                  <a:lnTo>
                    <a:pt x="330" y="914"/>
                  </a:lnTo>
                  <a:lnTo>
                    <a:pt x="335" y="918"/>
                  </a:lnTo>
                  <a:lnTo>
                    <a:pt x="335" y="927"/>
                  </a:lnTo>
                  <a:lnTo>
                    <a:pt x="339" y="932"/>
                  </a:lnTo>
                  <a:lnTo>
                    <a:pt x="339" y="936"/>
                  </a:lnTo>
                  <a:lnTo>
                    <a:pt x="344" y="941"/>
                  </a:lnTo>
                  <a:lnTo>
                    <a:pt x="344" y="946"/>
                  </a:lnTo>
                  <a:lnTo>
                    <a:pt x="348" y="950"/>
                  </a:lnTo>
                  <a:lnTo>
                    <a:pt x="348" y="959"/>
                  </a:lnTo>
                  <a:lnTo>
                    <a:pt x="357" y="968"/>
                  </a:lnTo>
                  <a:lnTo>
                    <a:pt x="357" y="977"/>
                  </a:lnTo>
                  <a:lnTo>
                    <a:pt x="366" y="986"/>
                  </a:lnTo>
                  <a:lnTo>
                    <a:pt x="366" y="995"/>
                  </a:lnTo>
                  <a:lnTo>
                    <a:pt x="375" y="1004"/>
                  </a:lnTo>
                  <a:lnTo>
                    <a:pt x="375" y="1013"/>
                  </a:lnTo>
                  <a:lnTo>
                    <a:pt x="380" y="1018"/>
                  </a:lnTo>
                  <a:lnTo>
                    <a:pt x="385" y="1022"/>
                  </a:lnTo>
                  <a:lnTo>
                    <a:pt x="385" y="1027"/>
                  </a:lnTo>
                  <a:lnTo>
                    <a:pt x="394" y="1036"/>
                  </a:lnTo>
                  <a:lnTo>
                    <a:pt x="394" y="1041"/>
                  </a:lnTo>
                  <a:lnTo>
                    <a:pt x="398" y="1045"/>
                  </a:lnTo>
                  <a:lnTo>
                    <a:pt x="398" y="1050"/>
                  </a:lnTo>
                  <a:lnTo>
                    <a:pt x="407" y="1059"/>
                  </a:lnTo>
                  <a:lnTo>
                    <a:pt x="407" y="1063"/>
                  </a:lnTo>
                  <a:lnTo>
                    <a:pt x="416" y="1072"/>
                  </a:lnTo>
                  <a:lnTo>
                    <a:pt x="416" y="1077"/>
                  </a:lnTo>
                  <a:lnTo>
                    <a:pt x="425" y="1086"/>
                  </a:lnTo>
                  <a:lnTo>
                    <a:pt x="425" y="1090"/>
                  </a:lnTo>
                  <a:lnTo>
                    <a:pt x="430" y="1095"/>
                  </a:lnTo>
                  <a:lnTo>
                    <a:pt x="434" y="1099"/>
                  </a:lnTo>
                  <a:lnTo>
                    <a:pt x="443" y="1108"/>
                  </a:lnTo>
                  <a:lnTo>
                    <a:pt x="443" y="1113"/>
                  </a:lnTo>
                  <a:lnTo>
                    <a:pt x="448" y="1118"/>
                  </a:lnTo>
                  <a:lnTo>
                    <a:pt x="452" y="1122"/>
                  </a:lnTo>
                  <a:lnTo>
                    <a:pt x="457" y="1127"/>
                  </a:lnTo>
                  <a:lnTo>
                    <a:pt x="461" y="1131"/>
                  </a:lnTo>
                  <a:lnTo>
                    <a:pt x="466" y="1136"/>
                  </a:lnTo>
                  <a:lnTo>
                    <a:pt x="475" y="1145"/>
                  </a:lnTo>
                  <a:lnTo>
                    <a:pt x="475" y="1149"/>
                  </a:lnTo>
                  <a:lnTo>
                    <a:pt x="480" y="1154"/>
                  </a:lnTo>
                  <a:lnTo>
                    <a:pt x="484" y="1158"/>
                  </a:lnTo>
                  <a:lnTo>
                    <a:pt x="489" y="1158"/>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7" name="Freeform 360"/>
            <p:cNvSpPr>
              <a:spLocks/>
            </p:cNvSpPr>
            <p:nvPr/>
          </p:nvSpPr>
          <p:spPr bwMode="auto">
            <a:xfrm>
              <a:off x="6370638" y="2651125"/>
              <a:ext cx="904875" cy="223838"/>
            </a:xfrm>
            <a:custGeom>
              <a:avLst/>
              <a:gdLst>
                <a:gd name="T0" fmla="*/ 2147483647 w 570"/>
                <a:gd name="T1" fmla="*/ 2147483647 h 141"/>
                <a:gd name="T2" fmla="*/ 2147483647 w 570"/>
                <a:gd name="T3" fmla="*/ 2147483647 h 141"/>
                <a:gd name="T4" fmla="*/ 2147483647 w 570"/>
                <a:gd name="T5" fmla="*/ 2147483647 h 141"/>
                <a:gd name="T6" fmla="*/ 2147483647 w 570"/>
                <a:gd name="T7" fmla="*/ 2147483647 h 141"/>
                <a:gd name="T8" fmla="*/ 2147483647 w 570"/>
                <a:gd name="T9" fmla="*/ 2147483647 h 141"/>
                <a:gd name="T10" fmla="*/ 2147483647 w 570"/>
                <a:gd name="T11" fmla="*/ 2147483647 h 141"/>
                <a:gd name="T12" fmla="*/ 2147483647 w 570"/>
                <a:gd name="T13" fmla="*/ 2147483647 h 141"/>
                <a:gd name="T14" fmla="*/ 2147483647 w 570"/>
                <a:gd name="T15" fmla="*/ 2147483647 h 141"/>
                <a:gd name="T16" fmla="*/ 2147483647 w 570"/>
                <a:gd name="T17" fmla="*/ 2147483647 h 141"/>
                <a:gd name="T18" fmla="*/ 2147483647 w 570"/>
                <a:gd name="T19" fmla="*/ 2147483647 h 141"/>
                <a:gd name="T20" fmla="*/ 2147483647 w 570"/>
                <a:gd name="T21" fmla="*/ 2147483647 h 141"/>
                <a:gd name="T22" fmla="*/ 2147483647 w 570"/>
                <a:gd name="T23" fmla="*/ 2147483647 h 141"/>
                <a:gd name="T24" fmla="*/ 2147483647 w 570"/>
                <a:gd name="T25" fmla="*/ 2147483647 h 141"/>
                <a:gd name="T26" fmla="*/ 2147483647 w 570"/>
                <a:gd name="T27" fmla="*/ 2147483647 h 141"/>
                <a:gd name="T28" fmla="*/ 2147483647 w 570"/>
                <a:gd name="T29" fmla="*/ 2147483647 h 141"/>
                <a:gd name="T30" fmla="*/ 2147483647 w 570"/>
                <a:gd name="T31" fmla="*/ 2147483647 h 141"/>
                <a:gd name="T32" fmla="*/ 2147483647 w 570"/>
                <a:gd name="T33" fmla="*/ 2147483647 h 141"/>
                <a:gd name="T34" fmla="*/ 2147483647 w 570"/>
                <a:gd name="T35" fmla="*/ 2147483647 h 141"/>
                <a:gd name="T36" fmla="*/ 2147483647 w 570"/>
                <a:gd name="T37" fmla="*/ 2147483647 h 141"/>
                <a:gd name="T38" fmla="*/ 2147483647 w 570"/>
                <a:gd name="T39" fmla="*/ 2147483647 h 141"/>
                <a:gd name="T40" fmla="*/ 2147483647 w 570"/>
                <a:gd name="T41" fmla="*/ 2147483647 h 141"/>
                <a:gd name="T42" fmla="*/ 2147483647 w 570"/>
                <a:gd name="T43" fmla="*/ 2147483647 h 141"/>
                <a:gd name="T44" fmla="*/ 2147483647 w 570"/>
                <a:gd name="T45" fmla="*/ 2147483647 h 141"/>
                <a:gd name="T46" fmla="*/ 2147483647 w 570"/>
                <a:gd name="T47" fmla="*/ 2147483647 h 141"/>
                <a:gd name="T48" fmla="*/ 2147483647 w 570"/>
                <a:gd name="T49" fmla="*/ 2147483647 h 141"/>
                <a:gd name="T50" fmla="*/ 2147483647 w 570"/>
                <a:gd name="T51" fmla="*/ 2147483647 h 141"/>
                <a:gd name="T52" fmla="*/ 2147483647 w 570"/>
                <a:gd name="T53" fmla="*/ 2147483647 h 141"/>
                <a:gd name="T54" fmla="*/ 2147483647 w 570"/>
                <a:gd name="T55" fmla="*/ 2147483647 h 141"/>
                <a:gd name="T56" fmla="*/ 2147483647 w 570"/>
                <a:gd name="T57" fmla="*/ 2147483647 h 141"/>
                <a:gd name="T58" fmla="*/ 2147483647 w 570"/>
                <a:gd name="T59" fmla="*/ 2147483647 h 141"/>
                <a:gd name="T60" fmla="*/ 2147483647 w 570"/>
                <a:gd name="T61" fmla="*/ 2147483647 h 141"/>
                <a:gd name="T62" fmla="*/ 2147483647 w 570"/>
                <a:gd name="T63" fmla="*/ 2147483647 h 141"/>
                <a:gd name="T64" fmla="*/ 2147483647 w 570"/>
                <a:gd name="T65" fmla="*/ 2147483647 h 141"/>
                <a:gd name="T66" fmla="*/ 2147483647 w 570"/>
                <a:gd name="T67" fmla="*/ 2147483647 h 141"/>
                <a:gd name="T68" fmla="*/ 2147483647 w 570"/>
                <a:gd name="T69" fmla="*/ 2147483647 h 141"/>
                <a:gd name="T70" fmla="*/ 2147483647 w 570"/>
                <a:gd name="T71" fmla="*/ 2147483647 h 141"/>
                <a:gd name="T72" fmla="*/ 2147483647 w 570"/>
                <a:gd name="T73" fmla="*/ 2147483647 h 141"/>
                <a:gd name="T74" fmla="*/ 2147483647 w 570"/>
                <a:gd name="T75" fmla="*/ 2147483647 h 141"/>
                <a:gd name="T76" fmla="*/ 2147483647 w 570"/>
                <a:gd name="T77" fmla="*/ 2147483647 h 141"/>
                <a:gd name="T78" fmla="*/ 2147483647 w 570"/>
                <a:gd name="T79" fmla="*/ 2147483647 h 141"/>
                <a:gd name="T80" fmla="*/ 2147483647 w 570"/>
                <a:gd name="T81" fmla="*/ 2147483647 h 141"/>
                <a:gd name="T82" fmla="*/ 2147483647 w 570"/>
                <a:gd name="T83" fmla="*/ 2147483647 h 1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0" h="141">
                  <a:moveTo>
                    <a:pt x="0" y="0"/>
                  </a:moveTo>
                  <a:lnTo>
                    <a:pt x="4" y="5"/>
                  </a:lnTo>
                  <a:lnTo>
                    <a:pt x="13" y="14"/>
                  </a:lnTo>
                  <a:lnTo>
                    <a:pt x="9" y="14"/>
                  </a:lnTo>
                  <a:lnTo>
                    <a:pt x="13" y="14"/>
                  </a:lnTo>
                  <a:lnTo>
                    <a:pt x="18" y="18"/>
                  </a:lnTo>
                  <a:lnTo>
                    <a:pt x="22" y="23"/>
                  </a:lnTo>
                  <a:lnTo>
                    <a:pt x="27" y="23"/>
                  </a:lnTo>
                  <a:lnTo>
                    <a:pt x="31" y="27"/>
                  </a:lnTo>
                  <a:lnTo>
                    <a:pt x="36" y="32"/>
                  </a:lnTo>
                  <a:lnTo>
                    <a:pt x="40" y="36"/>
                  </a:lnTo>
                  <a:lnTo>
                    <a:pt x="45" y="41"/>
                  </a:lnTo>
                  <a:lnTo>
                    <a:pt x="49" y="41"/>
                  </a:lnTo>
                  <a:lnTo>
                    <a:pt x="54" y="46"/>
                  </a:lnTo>
                  <a:lnTo>
                    <a:pt x="58" y="50"/>
                  </a:lnTo>
                  <a:lnTo>
                    <a:pt x="63" y="50"/>
                  </a:lnTo>
                  <a:lnTo>
                    <a:pt x="67" y="55"/>
                  </a:lnTo>
                  <a:lnTo>
                    <a:pt x="72" y="55"/>
                  </a:lnTo>
                  <a:lnTo>
                    <a:pt x="77" y="59"/>
                  </a:lnTo>
                  <a:lnTo>
                    <a:pt x="81" y="64"/>
                  </a:lnTo>
                  <a:lnTo>
                    <a:pt x="86" y="64"/>
                  </a:lnTo>
                  <a:lnTo>
                    <a:pt x="90" y="64"/>
                  </a:lnTo>
                  <a:lnTo>
                    <a:pt x="95" y="68"/>
                  </a:lnTo>
                  <a:lnTo>
                    <a:pt x="99" y="73"/>
                  </a:lnTo>
                  <a:lnTo>
                    <a:pt x="104" y="73"/>
                  </a:lnTo>
                  <a:lnTo>
                    <a:pt x="108" y="73"/>
                  </a:lnTo>
                  <a:lnTo>
                    <a:pt x="113" y="77"/>
                  </a:lnTo>
                  <a:lnTo>
                    <a:pt x="117" y="77"/>
                  </a:lnTo>
                  <a:lnTo>
                    <a:pt x="122" y="82"/>
                  </a:lnTo>
                  <a:lnTo>
                    <a:pt x="126" y="82"/>
                  </a:lnTo>
                  <a:lnTo>
                    <a:pt x="131" y="86"/>
                  </a:lnTo>
                  <a:lnTo>
                    <a:pt x="135" y="86"/>
                  </a:lnTo>
                  <a:lnTo>
                    <a:pt x="140" y="86"/>
                  </a:lnTo>
                  <a:lnTo>
                    <a:pt x="144" y="91"/>
                  </a:lnTo>
                  <a:lnTo>
                    <a:pt x="149" y="91"/>
                  </a:lnTo>
                  <a:lnTo>
                    <a:pt x="153" y="91"/>
                  </a:lnTo>
                  <a:lnTo>
                    <a:pt x="158" y="95"/>
                  </a:lnTo>
                  <a:lnTo>
                    <a:pt x="163" y="95"/>
                  </a:lnTo>
                  <a:lnTo>
                    <a:pt x="167" y="95"/>
                  </a:lnTo>
                  <a:lnTo>
                    <a:pt x="172" y="100"/>
                  </a:lnTo>
                  <a:lnTo>
                    <a:pt x="176" y="100"/>
                  </a:lnTo>
                  <a:lnTo>
                    <a:pt x="181" y="100"/>
                  </a:lnTo>
                  <a:lnTo>
                    <a:pt x="185" y="104"/>
                  </a:lnTo>
                  <a:lnTo>
                    <a:pt x="190" y="104"/>
                  </a:lnTo>
                  <a:lnTo>
                    <a:pt x="194" y="104"/>
                  </a:lnTo>
                  <a:lnTo>
                    <a:pt x="199" y="104"/>
                  </a:lnTo>
                  <a:lnTo>
                    <a:pt x="203" y="109"/>
                  </a:lnTo>
                  <a:lnTo>
                    <a:pt x="208" y="109"/>
                  </a:lnTo>
                  <a:lnTo>
                    <a:pt x="212" y="109"/>
                  </a:lnTo>
                  <a:lnTo>
                    <a:pt x="217" y="109"/>
                  </a:lnTo>
                  <a:lnTo>
                    <a:pt x="221" y="113"/>
                  </a:lnTo>
                  <a:lnTo>
                    <a:pt x="226" y="113"/>
                  </a:lnTo>
                  <a:lnTo>
                    <a:pt x="230" y="113"/>
                  </a:lnTo>
                  <a:lnTo>
                    <a:pt x="235" y="113"/>
                  </a:lnTo>
                  <a:lnTo>
                    <a:pt x="239" y="113"/>
                  </a:lnTo>
                  <a:lnTo>
                    <a:pt x="244" y="118"/>
                  </a:lnTo>
                  <a:lnTo>
                    <a:pt x="248" y="118"/>
                  </a:lnTo>
                  <a:lnTo>
                    <a:pt x="253" y="118"/>
                  </a:lnTo>
                  <a:lnTo>
                    <a:pt x="258" y="118"/>
                  </a:lnTo>
                  <a:lnTo>
                    <a:pt x="262" y="118"/>
                  </a:lnTo>
                  <a:lnTo>
                    <a:pt x="267" y="122"/>
                  </a:lnTo>
                  <a:lnTo>
                    <a:pt x="271" y="122"/>
                  </a:lnTo>
                  <a:lnTo>
                    <a:pt x="276" y="122"/>
                  </a:lnTo>
                  <a:lnTo>
                    <a:pt x="280" y="122"/>
                  </a:lnTo>
                  <a:lnTo>
                    <a:pt x="285" y="122"/>
                  </a:lnTo>
                  <a:lnTo>
                    <a:pt x="289" y="122"/>
                  </a:lnTo>
                  <a:lnTo>
                    <a:pt x="294" y="122"/>
                  </a:lnTo>
                  <a:lnTo>
                    <a:pt x="298" y="127"/>
                  </a:lnTo>
                  <a:lnTo>
                    <a:pt x="303" y="127"/>
                  </a:lnTo>
                  <a:lnTo>
                    <a:pt x="307" y="127"/>
                  </a:lnTo>
                  <a:lnTo>
                    <a:pt x="312" y="127"/>
                  </a:lnTo>
                  <a:lnTo>
                    <a:pt x="316" y="127"/>
                  </a:lnTo>
                  <a:lnTo>
                    <a:pt x="321" y="127"/>
                  </a:lnTo>
                  <a:lnTo>
                    <a:pt x="325" y="127"/>
                  </a:lnTo>
                  <a:lnTo>
                    <a:pt x="330" y="127"/>
                  </a:lnTo>
                  <a:lnTo>
                    <a:pt x="334" y="132"/>
                  </a:lnTo>
                  <a:lnTo>
                    <a:pt x="339" y="132"/>
                  </a:lnTo>
                  <a:lnTo>
                    <a:pt x="344" y="132"/>
                  </a:lnTo>
                  <a:lnTo>
                    <a:pt x="348" y="132"/>
                  </a:lnTo>
                  <a:lnTo>
                    <a:pt x="353" y="132"/>
                  </a:lnTo>
                  <a:lnTo>
                    <a:pt x="357" y="132"/>
                  </a:lnTo>
                  <a:lnTo>
                    <a:pt x="362" y="132"/>
                  </a:lnTo>
                  <a:lnTo>
                    <a:pt x="366" y="132"/>
                  </a:lnTo>
                  <a:lnTo>
                    <a:pt x="371" y="132"/>
                  </a:lnTo>
                  <a:lnTo>
                    <a:pt x="375" y="132"/>
                  </a:lnTo>
                  <a:lnTo>
                    <a:pt x="380" y="132"/>
                  </a:lnTo>
                  <a:lnTo>
                    <a:pt x="384" y="136"/>
                  </a:lnTo>
                  <a:lnTo>
                    <a:pt x="389" y="136"/>
                  </a:lnTo>
                  <a:lnTo>
                    <a:pt x="393" y="136"/>
                  </a:lnTo>
                  <a:lnTo>
                    <a:pt x="398" y="136"/>
                  </a:lnTo>
                  <a:lnTo>
                    <a:pt x="402" y="136"/>
                  </a:lnTo>
                  <a:lnTo>
                    <a:pt x="407" y="136"/>
                  </a:lnTo>
                  <a:lnTo>
                    <a:pt x="411" y="136"/>
                  </a:lnTo>
                  <a:lnTo>
                    <a:pt x="416" y="136"/>
                  </a:lnTo>
                  <a:lnTo>
                    <a:pt x="420" y="136"/>
                  </a:lnTo>
                  <a:lnTo>
                    <a:pt x="425" y="136"/>
                  </a:lnTo>
                  <a:lnTo>
                    <a:pt x="429" y="136"/>
                  </a:lnTo>
                  <a:lnTo>
                    <a:pt x="434" y="136"/>
                  </a:lnTo>
                  <a:lnTo>
                    <a:pt x="439" y="136"/>
                  </a:lnTo>
                  <a:lnTo>
                    <a:pt x="443" y="136"/>
                  </a:lnTo>
                  <a:lnTo>
                    <a:pt x="448" y="136"/>
                  </a:lnTo>
                  <a:lnTo>
                    <a:pt x="452" y="136"/>
                  </a:lnTo>
                  <a:lnTo>
                    <a:pt x="457" y="141"/>
                  </a:lnTo>
                  <a:lnTo>
                    <a:pt x="461" y="141"/>
                  </a:lnTo>
                  <a:lnTo>
                    <a:pt x="466" y="141"/>
                  </a:lnTo>
                  <a:lnTo>
                    <a:pt x="470" y="141"/>
                  </a:lnTo>
                  <a:lnTo>
                    <a:pt x="475" y="141"/>
                  </a:lnTo>
                  <a:lnTo>
                    <a:pt x="479" y="141"/>
                  </a:lnTo>
                  <a:lnTo>
                    <a:pt x="484" y="141"/>
                  </a:lnTo>
                  <a:lnTo>
                    <a:pt x="488" y="141"/>
                  </a:lnTo>
                  <a:lnTo>
                    <a:pt x="493" y="141"/>
                  </a:lnTo>
                  <a:lnTo>
                    <a:pt x="497" y="141"/>
                  </a:lnTo>
                  <a:lnTo>
                    <a:pt x="502" y="141"/>
                  </a:lnTo>
                  <a:lnTo>
                    <a:pt x="506" y="141"/>
                  </a:lnTo>
                  <a:lnTo>
                    <a:pt x="511" y="141"/>
                  </a:lnTo>
                  <a:lnTo>
                    <a:pt x="515" y="141"/>
                  </a:lnTo>
                  <a:lnTo>
                    <a:pt x="520" y="141"/>
                  </a:lnTo>
                  <a:lnTo>
                    <a:pt x="525" y="141"/>
                  </a:lnTo>
                  <a:lnTo>
                    <a:pt x="529" y="141"/>
                  </a:lnTo>
                  <a:lnTo>
                    <a:pt x="534" y="141"/>
                  </a:lnTo>
                  <a:lnTo>
                    <a:pt x="538" y="141"/>
                  </a:lnTo>
                  <a:lnTo>
                    <a:pt x="543" y="141"/>
                  </a:lnTo>
                  <a:lnTo>
                    <a:pt x="547" y="141"/>
                  </a:lnTo>
                  <a:lnTo>
                    <a:pt x="552" y="141"/>
                  </a:lnTo>
                  <a:lnTo>
                    <a:pt x="556" y="141"/>
                  </a:lnTo>
                  <a:lnTo>
                    <a:pt x="561" y="141"/>
                  </a:lnTo>
                  <a:lnTo>
                    <a:pt x="565" y="141"/>
                  </a:lnTo>
                  <a:lnTo>
                    <a:pt x="570" y="141"/>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8" name="Freeform 361"/>
            <p:cNvSpPr>
              <a:spLocks/>
            </p:cNvSpPr>
            <p:nvPr/>
          </p:nvSpPr>
          <p:spPr bwMode="auto">
            <a:xfrm>
              <a:off x="7275513" y="2874963"/>
              <a:ext cx="925512" cy="6350"/>
            </a:xfrm>
            <a:custGeom>
              <a:avLst/>
              <a:gdLst>
                <a:gd name="T0" fmla="*/ 2147483647 w 583"/>
                <a:gd name="T1" fmla="*/ 0 h 4"/>
                <a:gd name="T2" fmla="*/ 2147483647 w 583"/>
                <a:gd name="T3" fmla="*/ 0 h 4"/>
                <a:gd name="T4" fmla="*/ 2147483647 w 583"/>
                <a:gd name="T5" fmla="*/ 2147483647 h 4"/>
                <a:gd name="T6" fmla="*/ 2147483647 w 583"/>
                <a:gd name="T7" fmla="*/ 2147483647 h 4"/>
                <a:gd name="T8" fmla="*/ 2147483647 w 583"/>
                <a:gd name="T9" fmla="*/ 2147483647 h 4"/>
                <a:gd name="T10" fmla="*/ 2147483647 w 583"/>
                <a:gd name="T11" fmla="*/ 2147483647 h 4"/>
                <a:gd name="T12" fmla="*/ 2147483647 w 583"/>
                <a:gd name="T13" fmla="*/ 2147483647 h 4"/>
                <a:gd name="T14" fmla="*/ 2147483647 w 583"/>
                <a:gd name="T15" fmla="*/ 2147483647 h 4"/>
                <a:gd name="T16" fmla="*/ 2147483647 w 583"/>
                <a:gd name="T17" fmla="*/ 2147483647 h 4"/>
                <a:gd name="T18" fmla="*/ 2147483647 w 583"/>
                <a:gd name="T19" fmla="*/ 2147483647 h 4"/>
                <a:gd name="T20" fmla="*/ 2147483647 w 583"/>
                <a:gd name="T21" fmla="*/ 2147483647 h 4"/>
                <a:gd name="T22" fmla="*/ 2147483647 w 583"/>
                <a:gd name="T23" fmla="*/ 2147483647 h 4"/>
                <a:gd name="T24" fmla="*/ 2147483647 w 583"/>
                <a:gd name="T25" fmla="*/ 2147483647 h 4"/>
                <a:gd name="T26" fmla="*/ 2147483647 w 583"/>
                <a:gd name="T27" fmla="*/ 2147483647 h 4"/>
                <a:gd name="T28" fmla="*/ 2147483647 w 583"/>
                <a:gd name="T29" fmla="*/ 2147483647 h 4"/>
                <a:gd name="T30" fmla="*/ 2147483647 w 583"/>
                <a:gd name="T31" fmla="*/ 2147483647 h 4"/>
                <a:gd name="T32" fmla="*/ 2147483647 w 583"/>
                <a:gd name="T33" fmla="*/ 2147483647 h 4"/>
                <a:gd name="T34" fmla="*/ 2147483647 w 583"/>
                <a:gd name="T35" fmla="*/ 2147483647 h 4"/>
                <a:gd name="T36" fmla="*/ 2147483647 w 583"/>
                <a:gd name="T37" fmla="*/ 2147483647 h 4"/>
                <a:gd name="T38" fmla="*/ 2147483647 w 583"/>
                <a:gd name="T39" fmla="*/ 2147483647 h 4"/>
                <a:gd name="T40" fmla="*/ 2147483647 w 583"/>
                <a:gd name="T41" fmla="*/ 2147483647 h 4"/>
                <a:gd name="T42" fmla="*/ 2147483647 w 583"/>
                <a:gd name="T43" fmla="*/ 2147483647 h 4"/>
                <a:gd name="T44" fmla="*/ 2147483647 w 583"/>
                <a:gd name="T45" fmla="*/ 2147483647 h 4"/>
                <a:gd name="T46" fmla="*/ 2147483647 w 583"/>
                <a:gd name="T47" fmla="*/ 2147483647 h 4"/>
                <a:gd name="T48" fmla="*/ 2147483647 w 583"/>
                <a:gd name="T49" fmla="*/ 2147483647 h 4"/>
                <a:gd name="T50" fmla="*/ 2147483647 w 583"/>
                <a:gd name="T51" fmla="*/ 2147483647 h 4"/>
                <a:gd name="T52" fmla="*/ 2147483647 w 583"/>
                <a:gd name="T53" fmla="*/ 2147483647 h 4"/>
                <a:gd name="T54" fmla="*/ 2147483647 w 583"/>
                <a:gd name="T55" fmla="*/ 2147483647 h 4"/>
                <a:gd name="T56" fmla="*/ 2147483647 w 583"/>
                <a:gd name="T57" fmla="*/ 2147483647 h 4"/>
                <a:gd name="T58" fmla="*/ 2147483647 w 583"/>
                <a:gd name="T59" fmla="*/ 2147483647 h 4"/>
                <a:gd name="T60" fmla="*/ 2147483647 w 583"/>
                <a:gd name="T61" fmla="*/ 2147483647 h 4"/>
                <a:gd name="T62" fmla="*/ 2147483647 w 583"/>
                <a:gd name="T63" fmla="*/ 2147483647 h 4"/>
                <a:gd name="T64" fmla="*/ 2147483647 w 583"/>
                <a:gd name="T65" fmla="*/ 2147483647 h 4"/>
                <a:gd name="T66" fmla="*/ 2147483647 w 583"/>
                <a:gd name="T67" fmla="*/ 2147483647 h 4"/>
                <a:gd name="T68" fmla="*/ 2147483647 w 583"/>
                <a:gd name="T69" fmla="*/ 2147483647 h 4"/>
                <a:gd name="T70" fmla="*/ 2147483647 w 583"/>
                <a:gd name="T71" fmla="*/ 2147483647 h 4"/>
                <a:gd name="T72" fmla="*/ 2147483647 w 583"/>
                <a:gd name="T73" fmla="*/ 2147483647 h 4"/>
                <a:gd name="T74" fmla="*/ 2147483647 w 583"/>
                <a:gd name="T75" fmla="*/ 2147483647 h 4"/>
                <a:gd name="T76" fmla="*/ 2147483647 w 583"/>
                <a:gd name="T77" fmla="*/ 2147483647 h 4"/>
                <a:gd name="T78" fmla="*/ 2147483647 w 583"/>
                <a:gd name="T79" fmla="*/ 2147483647 h 4"/>
                <a:gd name="T80" fmla="*/ 2147483647 w 583"/>
                <a:gd name="T81" fmla="*/ 2147483647 h 4"/>
                <a:gd name="T82" fmla="*/ 2147483647 w 583"/>
                <a:gd name="T83" fmla="*/ 2147483647 h 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83" h="4">
                  <a:moveTo>
                    <a:pt x="0" y="0"/>
                  </a:moveTo>
                  <a:lnTo>
                    <a:pt x="4" y="0"/>
                  </a:lnTo>
                  <a:lnTo>
                    <a:pt x="9" y="0"/>
                  </a:lnTo>
                  <a:lnTo>
                    <a:pt x="13" y="0"/>
                  </a:lnTo>
                  <a:lnTo>
                    <a:pt x="18" y="0"/>
                  </a:lnTo>
                  <a:lnTo>
                    <a:pt x="22" y="0"/>
                  </a:lnTo>
                  <a:lnTo>
                    <a:pt x="27" y="0"/>
                  </a:lnTo>
                  <a:lnTo>
                    <a:pt x="31" y="0"/>
                  </a:lnTo>
                  <a:lnTo>
                    <a:pt x="36" y="4"/>
                  </a:lnTo>
                  <a:lnTo>
                    <a:pt x="40" y="4"/>
                  </a:lnTo>
                  <a:lnTo>
                    <a:pt x="45" y="4"/>
                  </a:lnTo>
                  <a:lnTo>
                    <a:pt x="50" y="4"/>
                  </a:lnTo>
                  <a:lnTo>
                    <a:pt x="54" y="4"/>
                  </a:lnTo>
                  <a:lnTo>
                    <a:pt x="59" y="4"/>
                  </a:lnTo>
                  <a:lnTo>
                    <a:pt x="63" y="4"/>
                  </a:lnTo>
                  <a:lnTo>
                    <a:pt x="68" y="4"/>
                  </a:lnTo>
                  <a:lnTo>
                    <a:pt x="72" y="4"/>
                  </a:lnTo>
                  <a:lnTo>
                    <a:pt x="77" y="4"/>
                  </a:lnTo>
                  <a:lnTo>
                    <a:pt x="81" y="4"/>
                  </a:lnTo>
                  <a:lnTo>
                    <a:pt x="86" y="4"/>
                  </a:lnTo>
                  <a:lnTo>
                    <a:pt x="90" y="4"/>
                  </a:lnTo>
                  <a:lnTo>
                    <a:pt x="95" y="4"/>
                  </a:lnTo>
                  <a:lnTo>
                    <a:pt x="99" y="4"/>
                  </a:lnTo>
                  <a:lnTo>
                    <a:pt x="104" y="4"/>
                  </a:lnTo>
                  <a:lnTo>
                    <a:pt x="108" y="4"/>
                  </a:lnTo>
                  <a:lnTo>
                    <a:pt x="113" y="4"/>
                  </a:lnTo>
                  <a:lnTo>
                    <a:pt x="117" y="4"/>
                  </a:lnTo>
                  <a:lnTo>
                    <a:pt x="122" y="4"/>
                  </a:lnTo>
                  <a:lnTo>
                    <a:pt x="126" y="4"/>
                  </a:lnTo>
                  <a:lnTo>
                    <a:pt x="131" y="4"/>
                  </a:lnTo>
                  <a:lnTo>
                    <a:pt x="136" y="4"/>
                  </a:lnTo>
                  <a:lnTo>
                    <a:pt x="140" y="4"/>
                  </a:lnTo>
                  <a:lnTo>
                    <a:pt x="145" y="4"/>
                  </a:lnTo>
                  <a:lnTo>
                    <a:pt x="149" y="4"/>
                  </a:lnTo>
                  <a:lnTo>
                    <a:pt x="154" y="4"/>
                  </a:lnTo>
                  <a:lnTo>
                    <a:pt x="158" y="4"/>
                  </a:lnTo>
                  <a:lnTo>
                    <a:pt x="163" y="4"/>
                  </a:lnTo>
                  <a:lnTo>
                    <a:pt x="172" y="4"/>
                  </a:lnTo>
                  <a:lnTo>
                    <a:pt x="176" y="4"/>
                  </a:lnTo>
                  <a:lnTo>
                    <a:pt x="181" y="4"/>
                  </a:lnTo>
                  <a:lnTo>
                    <a:pt x="185" y="4"/>
                  </a:lnTo>
                  <a:lnTo>
                    <a:pt x="190" y="4"/>
                  </a:lnTo>
                  <a:lnTo>
                    <a:pt x="194" y="4"/>
                  </a:lnTo>
                  <a:lnTo>
                    <a:pt x="199" y="4"/>
                  </a:lnTo>
                  <a:lnTo>
                    <a:pt x="203" y="4"/>
                  </a:lnTo>
                  <a:lnTo>
                    <a:pt x="208" y="4"/>
                  </a:lnTo>
                  <a:lnTo>
                    <a:pt x="212" y="4"/>
                  </a:lnTo>
                  <a:lnTo>
                    <a:pt x="217" y="4"/>
                  </a:lnTo>
                  <a:lnTo>
                    <a:pt x="221" y="4"/>
                  </a:lnTo>
                  <a:lnTo>
                    <a:pt x="226" y="4"/>
                  </a:lnTo>
                  <a:lnTo>
                    <a:pt x="231" y="4"/>
                  </a:lnTo>
                  <a:lnTo>
                    <a:pt x="235" y="4"/>
                  </a:lnTo>
                  <a:lnTo>
                    <a:pt x="240" y="4"/>
                  </a:lnTo>
                  <a:lnTo>
                    <a:pt x="244" y="4"/>
                  </a:lnTo>
                  <a:lnTo>
                    <a:pt x="249" y="4"/>
                  </a:lnTo>
                  <a:lnTo>
                    <a:pt x="253" y="4"/>
                  </a:lnTo>
                  <a:lnTo>
                    <a:pt x="258" y="4"/>
                  </a:lnTo>
                  <a:lnTo>
                    <a:pt x="262" y="4"/>
                  </a:lnTo>
                  <a:lnTo>
                    <a:pt x="267" y="4"/>
                  </a:lnTo>
                  <a:lnTo>
                    <a:pt x="271" y="4"/>
                  </a:lnTo>
                  <a:lnTo>
                    <a:pt x="276" y="4"/>
                  </a:lnTo>
                  <a:lnTo>
                    <a:pt x="280" y="4"/>
                  </a:lnTo>
                  <a:lnTo>
                    <a:pt x="285" y="4"/>
                  </a:lnTo>
                  <a:lnTo>
                    <a:pt x="289" y="4"/>
                  </a:lnTo>
                  <a:lnTo>
                    <a:pt x="294" y="4"/>
                  </a:lnTo>
                  <a:lnTo>
                    <a:pt x="298" y="4"/>
                  </a:lnTo>
                  <a:lnTo>
                    <a:pt x="303" y="4"/>
                  </a:lnTo>
                  <a:lnTo>
                    <a:pt x="307" y="4"/>
                  </a:lnTo>
                  <a:lnTo>
                    <a:pt x="312" y="4"/>
                  </a:lnTo>
                  <a:lnTo>
                    <a:pt x="317" y="4"/>
                  </a:lnTo>
                  <a:lnTo>
                    <a:pt x="321" y="4"/>
                  </a:lnTo>
                  <a:lnTo>
                    <a:pt x="326" y="4"/>
                  </a:lnTo>
                  <a:lnTo>
                    <a:pt x="330" y="4"/>
                  </a:lnTo>
                  <a:lnTo>
                    <a:pt x="335" y="4"/>
                  </a:lnTo>
                  <a:lnTo>
                    <a:pt x="339" y="4"/>
                  </a:lnTo>
                  <a:lnTo>
                    <a:pt x="344" y="4"/>
                  </a:lnTo>
                  <a:lnTo>
                    <a:pt x="348" y="4"/>
                  </a:lnTo>
                  <a:lnTo>
                    <a:pt x="353" y="4"/>
                  </a:lnTo>
                  <a:lnTo>
                    <a:pt x="357" y="4"/>
                  </a:lnTo>
                  <a:lnTo>
                    <a:pt x="362" y="4"/>
                  </a:lnTo>
                  <a:lnTo>
                    <a:pt x="366" y="4"/>
                  </a:lnTo>
                  <a:lnTo>
                    <a:pt x="371" y="4"/>
                  </a:lnTo>
                  <a:lnTo>
                    <a:pt x="375" y="4"/>
                  </a:lnTo>
                  <a:lnTo>
                    <a:pt x="380" y="4"/>
                  </a:lnTo>
                  <a:lnTo>
                    <a:pt x="384" y="4"/>
                  </a:lnTo>
                  <a:lnTo>
                    <a:pt x="389" y="4"/>
                  </a:lnTo>
                  <a:lnTo>
                    <a:pt x="393" y="4"/>
                  </a:lnTo>
                  <a:lnTo>
                    <a:pt x="398" y="4"/>
                  </a:lnTo>
                  <a:lnTo>
                    <a:pt x="402" y="4"/>
                  </a:lnTo>
                  <a:lnTo>
                    <a:pt x="407" y="4"/>
                  </a:lnTo>
                  <a:lnTo>
                    <a:pt x="412" y="4"/>
                  </a:lnTo>
                  <a:lnTo>
                    <a:pt x="416" y="4"/>
                  </a:lnTo>
                  <a:lnTo>
                    <a:pt x="421" y="4"/>
                  </a:lnTo>
                  <a:lnTo>
                    <a:pt x="425" y="4"/>
                  </a:lnTo>
                  <a:lnTo>
                    <a:pt x="430" y="4"/>
                  </a:lnTo>
                  <a:lnTo>
                    <a:pt x="434" y="4"/>
                  </a:lnTo>
                  <a:lnTo>
                    <a:pt x="439" y="4"/>
                  </a:lnTo>
                  <a:lnTo>
                    <a:pt x="443" y="4"/>
                  </a:lnTo>
                  <a:lnTo>
                    <a:pt x="448" y="4"/>
                  </a:lnTo>
                  <a:lnTo>
                    <a:pt x="452" y="4"/>
                  </a:lnTo>
                  <a:lnTo>
                    <a:pt x="457" y="4"/>
                  </a:lnTo>
                  <a:lnTo>
                    <a:pt x="461" y="4"/>
                  </a:lnTo>
                  <a:lnTo>
                    <a:pt x="466" y="4"/>
                  </a:lnTo>
                  <a:lnTo>
                    <a:pt x="470" y="4"/>
                  </a:lnTo>
                  <a:lnTo>
                    <a:pt x="475" y="4"/>
                  </a:lnTo>
                  <a:lnTo>
                    <a:pt x="479" y="4"/>
                  </a:lnTo>
                  <a:lnTo>
                    <a:pt x="484" y="4"/>
                  </a:lnTo>
                  <a:lnTo>
                    <a:pt x="488" y="4"/>
                  </a:lnTo>
                  <a:lnTo>
                    <a:pt x="493" y="4"/>
                  </a:lnTo>
                  <a:lnTo>
                    <a:pt x="498" y="4"/>
                  </a:lnTo>
                  <a:lnTo>
                    <a:pt x="502" y="4"/>
                  </a:lnTo>
                  <a:lnTo>
                    <a:pt x="507" y="4"/>
                  </a:lnTo>
                  <a:lnTo>
                    <a:pt x="511" y="4"/>
                  </a:lnTo>
                  <a:lnTo>
                    <a:pt x="516" y="4"/>
                  </a:lnTo>
                  <a:lnTo>
                    <a:pt x="520" y="4"/>
                  </a:lnTo>
                  <a:lnTo>
                    <a:pt x="525" y="4"/>
                  </a:lnTo>
                  <a:lnTo>
                    <a:pt x="529" y="4"/>
                  </a:lnTo>
                  <a:lnTo>
                    <a:pt x="534" y="4"/>
                  </a:lnTo>
                  <a:lnTo>
                    <a:pt x="538" y="4"/>
                  </a:lnTo>
                  <a:lnTo>
                    <a:pt x="543" y="4"/>
                  </a:lnTo>
                  <a:lnTo>
                    <a:pt x="547" y="4"/>
                  </a:lnTo>
                  <a:lnTo>
                    <a:pt x="552" y="4"/>
                  </a:lnTo>
                  <a:lnTo>
                    <a:pt x="556" y="4"/>
                  </a:lnTo>
                  <a:lnTo>
                    <a:pt x="561" y="4"/>
                  </a:lnTo>
                  <a:lnTo>
                    <a:pt x="565" y="4"/>
                  </a:lnTo>
                  <a:lnTo>
                    <a:pt x="574" y="4"/>
                  </a:lnTo>
                  <a:lnTo>
                    <a:pt x="579" y="4"/>
                  </a:lnTo>
                  <a:lnTo>
                    <a:pt x="583" y="4"/>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9" name="Freeform 362"/>
            <p:cNvSpPr>
              <a:spLocks/>
            </p:cNvSpPr>
            <p:nvPr/>
          </p:nvSpPr>
          <p:spPr bwMode="auto">
            <a:xfrm>
              <a:off x="8201025" y="2881313"/>
              <a:ext cx="338137" cy="0"/>
            </a:xfrm>
            <a:custGeom>
              <a:avLst/>
              <a:gdLst>
                <a:gd name="T0" fmla="*/ 0 w 213"/>
                <a:gd name="T1" fmla="*/ 2147483647 w 213"/>
                <a:gd name="T2" fmla="*/ 2147483647 w 213"/>
                <a:gd name="T3" fmla="*/ 2147483647 w 213"/>
                <a:gd name="T4" fmla="*/ 2147483647 w 213"/>
                <a:gd name="T5" fmla="*/ 2147483647 w 213"/>
                <a:gd name="T6" fmla="*/ 2147483647 w 213"/>
                <a:gd name="T7" fmla="*/ 2147483647 w 213"/>
                <a:gd name="T8" fmla="*/ 2147483647 w 213"/>
                <a:gd name="T9" fmla="*/ 2147483647 w 213"/>
                <a:gd name="T10" fmla="*/ 2147483647 w 213"/>
                <a:gd name="T11" fmla="*/ 2147483647 w 213"/>
                <a:gd name="T12" fmla="*/ 2147483647 w 213"/>
                <a:gd name="T13" fmla="*/ 2147483647 w 213"/>
                <a:gd name="T14" fmla="*/ 2147483647 w 213"/>
                <a:gd name="T15" fmla="*/ 2147483647 w 213"/>
                <a:gd name="T16" fmla="*/ 2147483647 w 213"/>
                <a:gd name="T17" fmla="*/ 2147483647 w 213"/>
                <a:gd name="T18" fmla="*/ 2147483647 w 213"/>
                <a:gd name="T19" fmla="*/ 2147483647 w 213"/>
                <a:gd name="T20" fmla="*/ 2147483647 w 213"/>
                <a:gd name="T21" fmla="*/ 2147483647 w 213"/>
                <a:gd name="T22" fmla="*/ 2147483647 w 213"/>
                <a:gd name="T23" fmla="*/ 2147483647 w 213"/>
                <a:gd name="T24" fmla="*/ 2147483647 w 213"/>
                <a:gd name="T25" fmla="*/ 2147483647 w 213"/>
                <a:gd name="T26" fmla="*/ 2147483647 w 213"/>
                <a:gd name="T27" fmla="*/ 2147483647 w 213"/>
                <a:gd name="T28" fmla="*/ 2147483647 w 213"/>
                <a:gd name="T29" fmla="*/ 2147483647 w 213"/>
                <a:gd name="T30" fmla="*/ 2147483647 w 213"/>
                <a:gd name="T31" fmla="*/ 2147483647 w 213"/>
                <a:gd name="T32" fmla="*/ 2147483647 w 213"/>
                <a:gd name="T33" fmla="*/ 2147483647 w 213"/>
                <a:gd name="T34" fmla="*/ 2147483647 w 213"/>
                <a:gd name="T35" fmla="*/ 2147483647 w 213"/>
                <a:gd name="T36" fmla="*/ 2147483647 w 213"/>
                <a:gd name="T37" fmla="*/ 2147483647 w 213"/>
                <a:gd name="T38" fmla="*/ 2147483647 w 213"/>
                <a:gd name="T39" fmla="*/ 2147483647 w 2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Lst>
              <a:ahLst/>
              <a:cxnLst>
                <a:cxn ang="T40">
                  <a:pos x="T0" y="0"/>
                </a:cxn>
                <a:cxn ang="T41">
                  <a:pos x="T1" y="0"/>
                </a:cxn>
                <a:cxn ang="T42">
                  <a:pos x="T2" y="0"/>
                </a:cxn>
                <a:cxn ang="T43">
                  <a:pos x="T3" y="0"/>
                </a:cxn>
                <a:cxn ang="T44">
                  <a:pos x="T4" y="0"/>
                </a:cxn>
                <a:cxn ang="T45">
                  <a:pos x="T5" y="0"/>
                </a:cxn>
                <a:cxn ang="T46">
                  <a:pos x="T6" y="0"/>
                </a:cxn>
                <a:cxn ang="T47">
                  <a:pos x="T7" y="0"/>
                </a:cxn>
                <a:cxn ang="T48">
                  <a:pos x="T8" y="0"/>
                </a:cxn>
                <a:cxn ang="T49">
                  <a:pos x="T9" y="0"/>
                </a:cxn>
                <a:cxn ang="T50">
                  <a:pos x="T10" y="0"/>
                </a:cxn>
                <a:cxn ang="T51">
                  <a:pos x="T11" y="0"/>
                </a:cxn>
                <a:cxn ang="T52">
                  <a:pos x="T12" y="0"/>
                </a:cxn>
                <a:cxn ang="T53">
                  <a:pos x="T13" y="0"/>
                </a:cxn>
                <a:cxn ang="T54">
                  <a:pos x="T14" y="0"/>
                </a:cxn>
                <a:cxn ang="T55">
                  <a:pos x="T15" y="0"/>
                </a:cxn>
                <a:cxn ang="T56">
                  <a:pos x="T16" y="0"/>
                </a:cxn>
                <a:cxn ang="T57">
                  <a:pos x="T17" y="0"/>
                </a:cxn>
                <a:cxn ang="T58">
                  <a:pos x="T18" y="0"/>
                </a:cxn>
                <a:cxn ang="T59">
                  <a:pos x="T19" y="0"/>
                </a:cxn>
                <a:cxn ang="T60">
                  <a:pos x="T20" y="0"/>
                </a:cxn>
                <a:cxn ang="T61">
                  <a:pos x="T21" y="0"/>
                </a:cxn>
                <a:cxn ang="T62">
                  <a:pos x="T22" y="0"/>
                </a:cxn>
                <a:cxn ang="T63">
                  <a:pos x="T23" y="0"/>
                </a:cxn>
                <a:cxn ang="T64">
                  <a:pos x="T24" y="0"/>
                </a:cxn>
                <a:cxn ang="T65">
                  <a:pos x="T25" y="0"/>
                </a:cxn>
                <a:cxn ang="T66">
                  <a:pos x="T26" y="0"/>
                </a:cxn>
                <a:cxn ang="T67">
                  <a:pos x="T27" y="0"/>
                </a:cxn>
                <a:cxn ang="T68">
                  <a:pos x="T28" y="0"/>
                </a:cxn>
                <a:cxn ang="T69">
                  <a:pos x="T29" y="0"/>
                </a:cxn>
                <a:cxn ang="T70">
                  <a:pos x="T30" y="0"/>
                </a:cxn>
                <a:cxn ang="T71">
                  <a:pos x="T31" y="0"/>
                </a:cxn>
                <a:cxn ang="T72">
                  <a:pos x="T32" y="0"/>
                </a:cxn>
                <a:cxn ang="T73">
                  <a:pos x="T33" y="0"/>
                </a:cxn>
                <a:cxn ang="T74">
                  <a:pos x="T34" y="0"/>
                </a:cxn>
                <a:cxn ang="T75">
                  <a:pos x="T35" y="0"/>
                </a:cxn>
                <a:cxn ang="T76">
                  <a:pos x="T36" y="0"/>
                </a:cxn>
                <a:cxn ang="T77">
                  <a:pos x="T37" y="0"/>
                </a:cxn>
                <a:cxn ang="T78">
                  <a:pos x="T38" y="0"/>
                </a:cxn>
                <a:cxn ang="T79">
                  <a:pos x="T39" y="0"/>
                </a:cxn>
              </a:cxnLst>
              <a:rect l="0" t="0" r="r" b="b"/>
              <a:pathLst>
                <a:path w="213">
                  <a:moveTo>
                    <a:pt x="0" y="0"/>
                  </a:moveTo>
                  <a:lnTo>
                    <a:pt x="5" y="0"/>
                  </a:lnTo>
                  <a:lnTo>
                    <a:pt x="10" y="0"/>
                  </a:lnTo>
                  <a:lnTo>
                    <a:pt x="14" y="0"/>
                  </a:lnTo>
                  <a:lnTo>
                    <a:pt x="19" y="0"/>
                  </a:lnTo>
                  <a:lnTo>
                    <a:pt x="23" y="0"/>
                  </a:lnTo>
                  <a:lnTo>
                    <a:pt x="28" y="0"/>
                  </a:lnTo>
                  <a:lnTo>
                    <a:pt x="32" y="0"/>
                  </a:lnTo>
                  <a:lnTo>
                    <a:pt x="37" y="0"/>
                  </a:lnTo>
                  <a:lnTo>
                    <a:pt x="46" y="0"/>
                  </a:lnTo>
                  <a:lnTo>
                    <a:pt x="50" y="0"/>
                  </a:lnTo>
                  <a:lnTo>
                    <a:pt x="55" y="0"/>
                  </a:lnTo>
                  <a:lnTo>
                    <a:pt x="59" y="0"/>
                  </a:lnTo>
                  <a:lnTo>
                    <a:pt x="64" y="0"/>
                  </a:lnTo>
                  <a:lnTo>
                    <a:pt x="68" y="0"/>
                  </a:lnTo>
                  <a:lnTo>
                    <a:pt x="77" y="0"/>
                  </a:lnTo>
                  <a:lnTo>
                    <a:pt x="82" y="0"/>
                  </a:lnTo>
                  <a:lnTo>
                    <a:pt x="86" y="0"/>
                  </a:lnTo>
                  <a:lnTo>
                    <a:pt x="91" y="0"/>
                  </a:lnTo>
                  <a:lnTo>
                    <a:pt x="96" y="0"/>
                  </a:lnTo>
                  <a:lnTo>
                    <a:pt x="105" y="0"/>
                  </a:lnTo>
                  <a:lnTo>
                    <a:pt x="109" y="0"/>
                  </a:lnTo>
                  <a:lnTo>
                    <a:pt x="114" y="0"/>
                  </a:lnTo>
                  <a:lnTo>
                    <a:pt x="118" y="0"/>
                  </a:lnTo>
                  <a:lnTo>
                    <a:pt x="127" y="0"/>
                  </a:lnTo>
                  <a:lnTo>
                    <a:pt x="132" y="0"/>
                  </a:lnTo>
                  <a:lnTo>
                    <a:pt x="136" y="0"/>
                  </a:lnTo>
                  <a:lnTo>
                    <a:pt x="141" y="0"/>
                  </a:lnTo>
                  <a:lnTo>
                    <a:pt x="150" y="0"/>
                  </a:lnTo>
                  <a:lnTo>
                    <a:pt x="154" y="0"/>
                  </a:lnTo>
                  <a:lnTo>
                    <a:pt x="159" y="0"/>
                  </a:lnTo>
                  <a:lnTo>
                    <a:pt x="168" y="0"/>
                  </a:lnTo>
                  <a:lnTo>
                    <a:pt x="172" y="0"/>
                  </a:lnTo>
                  <a:lnTo>
                    <a:pt x="177" y="0"/>
                  </a:lnTo>
                  <a:lnTo>
                    <a:pt x="186" y="0"/>
                  </a:lnTo>
                  <a:lnTo>
                    <a:pt x="191" y="0"/>
                  </a:lnTo>
                  <a:lnTo>
                    <a:pt x="195" y="0"/>
                  </a:lnTo>
                  <a:lnTo>
                    <a:pt x="204" y="0"/>
                  </a:lnTo>
                  <a:lnTo>
                    <a:pt x="209" y="0"/>
                  </a:lnTo>
                  <a:lnTo>
                    <a:pt x="213" y="0"/>
                  </a:lnTo>
                </a:path>
              </a:pathLst>
            </a:custGeom>
            <a:noFill/>
            <a:ln w="19050"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66" name="Group 265"/>
          <p:cNvGrpSpPr>
            <a:grpSpLocks/>
          </p:cNvGrpSpPr>
          <p:nvPr/>
        </p:nvGrpSpPr>
        <p:grpSpPr bwMode="auto">
          <a:xfrm>
            <a:off x="5594350" y="812800"/>
            <a:ext cx="2944813" cy="2068513"/>
            <a:chOff x="5594350" y="812800"/>
            <a:chExt cx="2944812" cy="2068513"/>
          </a:xfrm>
        </p:grpSpPr>
        <p:sp>
          <p:nvSpPr>
            <p:cNvPr id="20632" name="Freeform 363"/>
            <p:cNvSpPr>
              <a:spLocks/>
            </p:cNvSpPr>
            <p:nvPr/>
          </p:nvSpPr>
          <p:spPr bwMode="auto">
            <a:xfrm>
              <a:off x="5594350" y="812800"/>
              <a:ext cx="811212" cy="1982788"/>
            </a:xfrm>
            <a:custGeom>
              <a:avLst/>
              <a:gdLst>
                <a:gd name="T0" fmla="*/ 2147483647 w 511"/>
                <a:gd name="T1" fmla="*/ 2147483647 h 1249"/>
                <a:gd name="T2" fmla="*/ 2147483647 w 511"/>
                <a:gd name="T3" fmla="*/ 2147483647 h 1249"/>
                <a:gd name="T4" fmla="*/ 2147483647 w 511"/>
                <a:gd name="T5" fmla="*/ 2147483647 h 1249"/>
                <a:gd name="T6" fmla="*/ 2147483647 w 511"/>
                <a:gd name="T7" fmla="*/ 2147483647 h 1249"/>
                <a:gd name="T8" fmla="*/ 2147483647 w 511"/>
                <a:gd name="T9" fmla="*/ 2147483647 h 1249"/>
                <a:gd name="T10" fmla="*/ 2147483647 w 511"/>
                <a:gd name="T11" fmla="*/ 2147483647 h 1249"/>
                <a:gd name="T12" fmla="*/ 2147483647 w 511"/>
                <a:gd name="T13" fmla="*/ 2147483647 h 1249"/>
                <a:gd name="T14" fmla="*/ 2147483647 w 511"/>
                <a:gd name="T15" fmla="*/ 2147483647 h 1249"/>
                <a:gd name="T16" fmla="*/ 2147483647 w 511"/>
                <a:gd name="T17" fmla="*/ 2147483647 h 1249"/>
                <a:gd name="T18" fmla="*/ 2147483647 w 511"/>
                <a:gd name="T19" fmla="*/ 2147483647 h 1249"/>
                <a:gd name="T20" fmla="*/ 2147483647 w 511"/>
                <a:gd name="T21" fmla="*/ 2147483647 h 1249"/>
                <a:gd name="T22" fmla="*/ 2147483647 w 511"/>
                <a:gd name="T23" fmla="*/ 2147483647 h 1249"/>
                <a:gd name="T24" fmla="*/ 2147483647 w 511"/>
                <a:gd name="T25" fmla="*/ 2147483647 h 1249"/>
                <a:gd name="T26" fmla="*/ 2147483647 w 511"/>
                <a:gd name="T27" fmla="*/ 2147483647 h 1249"/>
                <a:gd name="T28" fmla="*/ 2147483647 w 511"/>
                <a:gd name="T29" fmla="*/ 2147483647 h 1249"/>
                <a:gd name="T30" fmla="*/ 2147483647 w 511"/>
                <a:gd name="T31" fmla="*/ 2147483647 h 1249"/>
                <a:gd name="T32" fmla="*/ 2147483647 w 511"/>
                <a:gd name="T33" fmla="*/ 2147483647 h 1249"/>
                <a:gd name="T34" fmla="*/ 2147483647 w 511"/>
                <a:gd name="T35" fmla="*/ 2147483647 h 1249"/>
                <a:gd name="T36" fmla="*/ 2147483647 w 511"/>
                <a:gd name="T37" fmla="*/ 2147483647 h 1249"/>
                <a:gd name="T38" fmla="*/ 2147483647 w 511"/>
                <a:gd name="T39" fmla="*/ 2147483647 h 1249"/>
                <a:gd name="T40" fmla="*/ 2147483647 w 511"/>
                <a:gd name="T41" fmla="*/ 2147483647 h 1249"/>
                <a:gd name="T42" fmla="*/ 2147483647 w 511"/>
                <a:gd name="T43" fmla="*/ 2147483647 h 1249"/>
                <a:gd name="T44" fmla="*/ 2147483647 w 511"/>
                <a:gd name="T45" fmla="*/ 2147483647 h 1249"/>
                <a:gd name="T46" fmla="*/ 2147483647 w 511"/>
                <a:gd name="T47" fmla="*/ 2147483647 h 1249"/>
                <a:gd name="T48" fmla="*/ 2147483647 w 511"/>
                <a:gd name="T49" fmla="*/ 2147483647 h 1249"/>
                <a:gd name="T50" fmla="*/ 2147483647 w 511"/>
                <a:gd name="T51" fmla="*/ 2147483647 h 1249"/>
                <a:gd name="T52" fmla="*/ 2147483647 w 511"/>
                <a:gd name="T53" fmla="*/ 2147483647 h 1249"/>
                <a:gd name="T54" fmla="*/ 2147483647 w 511"/>
                <a:gd name="T55" fmla="*/ 2147483647 h 1249"/>
                <a:gd name="T56" fmla="*/ 2147483647 w 511"/>
                <a:gd name="T57" fmla="*/ 2147483647 h 1249"/>
                <a:gd name="T58" fmla="*/ 2147483647 w 511"/>
                <a:gd name="T59" fmla="*/ 2147483647 h 1249"/>
                <a:gd name="T60" fmla="*/ 2147483647 w 511"/>
                <a:gd name="T61" fmla="*/ 2147483647 h 1249"/>
                <a:gd name="T62" fmla="*/ 2147483647 w 511"/>
                <a:gd name="T63" fmla="*/ 2147483647 h 1249"/>
                <a:gd name="T64" fmla="*/ 2147483647 w 511"/>
                <a:gd name="T65" fmla="*/ 2147483647 h 1249"/>
                <a:gd name="T66" fmla="*/ 2147483647 w 511"/>
                <a:gd name="T67" fmla="*/ 2147483647 h 1249"/>
                <a:gd name="T68" fmla="*/ 2147483647 w 511"/>
                <a:gd name="T69" fmla="*/ 2147483647 h 1249"/>
                <a:gd name="T70" fmla="*/ 2147483647 w 511"/>
                <a:gd name="T71" fmla="*/ 2147483647 h 1249"/>
                <a:gd name="T72" fmla="*/ 2147483647 w 511"/>
                <a:gd name="T73" fmla="*/ 2147483647 h 1249"/>
                <a:gd name="T74" fmla="*/ 2147483647 w 511"/>
                <a:gd name="T75" fmla="*/ 2147483647 h 1249"/>
                <a:gd name="T76" fmla="*/ 2147483647 w 511"/>
                <a:gd name="T77" fmla="*/ 2147483647 h 1249"/>
                <a:gd name="T78" fmla="*/ 2147483647 w 511"/>
                <a:gd name="T79" fmla="*/ 2147483647 h 1249"/>
                <a:gd name="T80" fmla="*/ 2147483647 w 511"/>
                <a:gd name="T81" fmla="*/ 2147483647 h 1249"/>
                <a:gd name="T82" fmla="*/ 2147483647 w 511"/>
                <a:gd name="T83" fmla="*/ 2147483647 h 124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11" h="1249">
                  <a:moveTo>
                    <a:pt x="0" y="0"/>
                  </a:moveTo>
                  <a:lnTo>
                    <a:pt x="140" y="0"/>
                  </a:lnTo>
                  <a:lnTo>
                    <a:pt x="140" y="27"/>
                  </a:lnTo>
                  <a:lnTo>
                    <a:pt x="145" y="31"/>
                  </a:lnTo>
                  <a:lnTo>
                    <a:pt x="145" y="104"/>
                  </a:lnTo>
                  <a:lnTo>
                    <a:pt x="149" y="108"/>
                  </a:lnTo>
                  <a:lnTo>
                    <a:pt x="149" y="167"/>
                  </a:lnTo>
                  <a:lnTo>
                    <a:pt x="154" y="172"/>
                  </a:lnTo>
                  <a:lnTo>
                    <a:pt x="154" y="221"/>
                  </a:lnTo>
                  <a:lnTo>
                    <a:pt x="158" y="226"/>
                  </a:lnTo>
                  <a:lnTo>
                    <a:pt x="158" y="267"/>
                  </a:lnTo>
                  <a:lnTo>
                    <a:pt x="163" y="271"/>
                  </a:lnTo>
                  <a:lnTo>
                    <a:pt x="163" y="312"/>
                  </a:lnTo>
                  <a:lnTo>
                    <a:pt x="167" y="316"/>
                  </a:lnTo>
                  <a:lnTo>
                    <a:pt x="167" y="348"/>
                  </a:lnTo>
                  <a:lnTo>
                    <a:pt x="172" y="353"/>
                  </a:lnTo>
                  <a:lnTo>
                    <a:pt x="172" y="384"/>
                  </a:lnTo>
                  <a:lnTo>
                    <a:pt x="176" y="389"/>
                  </a:lnTo>
                  <a:lnTo>
                    <a:pt x="176" y="420"/>
                  </a:lnTo>
                  <a:lnTo>
                    <a:pt x="181" y="425"/>
                  </a:lnTo>
                  <a:lnTo>
                    <a:pt x="181" y="457"/>
                  </a:lnTo>
                  <a:lnTo>
                    <a:pt x="185" y="461"/>
                  </a:lnTo>
                  <a:lnTo>
                    <a:pt x="185" y="484"/>
                  </a:lnTo>
                  <a:lnTo>
                    <a:pt x="190" y="488"/>
                  </a:lnTo>
                  <a:lnTo>
                    <a:pt x="190" y="516"/>
                  </a:lnTo>
                  <a:lnTo>
                    <a:pt x="194" y="520"/>
                  </a:lnTo>
                  <a:lnTo>
                    <a:pt x="194" y="543"/>
                  </a:lnTo>
                  <a:lnTo>
                    <a:pt x="199" y="547"/>
                  </a:lnTo>
                  <a:lnTo>
                    <a:pt x="199" y="570"/>
                  </a:lnTo>
                  <a:lnTo>
                    <a:pt x="204" y="574"/>
                  </a:lnTo>
                  <a:lnTo>
                    <a:pt x="204" y="597"/>
                  </a:lnTo>
                  <a:lnTo>
                    <a:pt x="208" y="602"/>
                  </a:lnTo>
                  <a:lnTo>
                    <a:pt x="208" y="620"/>
                  </a:lnTo>
                  <a:lnTo>
                    <a:pt x="213" y="624"/>
                  </a:lnTo>
                  <a:lnTo>
                    <a:pt x="213" y="647"/>
                  </a:lnTo>
                  <a:lnTo>
                    <a:pt x="217" y="651"/>
                  </a:lnTo>
                  <a:lnTo>
                    <a:pt x="217" y="669"/>
                  </a:lnTo>
                  <a:lnTo>
                    <a:pt x="222" y="674"/>
                  </a:lnTo>
                  <a:lnTo>
                    <a:pt x="222" y="692"/>
                  </a:lnTo>
                  <a:lnTo>
                    <a:pt x="226" y="697"/>
                  </a:lnTo>
                  <a:lnTo>
                    <a:pt x="226" y="715"/>
                  </a:lnTo>
                  <a:lnTo>
                    <a:pt x="231" y="719"/>
                  </a:lnTo>
                  <a:lnTo>
                    <a:pt x="231" y="733"/>
                  </a:lnTo>
                  <a:lnTo>
                    <a:pt x="235" y="737"/>
                  </a:lnTo>
                  <a:lnTo>
                    <a:pt x="235" y="755"/>
                  </a:lnTo>
                  <a:lnTo>
                    <a:pt x="240" y="760"/>
                  </a:lnTo>
                  <a:lnTo>
                    <a:pt x="240" y="774"/>
                  </a:lnTo>
                  <a:lnTo>
                    <a:pt x="244" y="778"/>
                  </a:lnTo>
                  <a:lnTo>
                    <a:pt x="244" y="792"/>
                  </a:lnTo>
                  <a:lnTo>
                    <a:pt x="249" y="796"/>
                  </a:lnTo>
                  <a:lnTo>
                    <a:pt x="249" y="810"/>
                  </a:lnTo>
                  <a:lnTo>
                    <a:pt x="253" y="814"/>
                  </a:lnTo>
                  <a:lnTo>
                    <a:pt x="253" y="828"/>
                  </a:lnTo>
                  <a:lnTo>
                    <a:pt x="258" y="832"/>
                  </a:lnTo>
                  <a:lnTo>
                    <a:pt x="258" y="846"/>
                  </a:lnTo>
                  <a:lnTo>
                    <a:pt x="262" y="850"/>
                  </a:lnTo>
                  <a:lnTo>
                    <a:pt x="262" y="860"/>
                  </a:lnTo>
                  <a:lnTo>
                    <a:pt x="267" y="864"/>
                  </a:lnTo>
                  <a:lnTo>
                    <a:pt x="267" y="878"/>
                  </a:lnTo>
                  <a:lnTo>
                    <a:pt x="271" y="882"/>
                  </a:lnTo>
                  <a:lnTo>
                    <a:pt x="271" y="891"/>
                  </a:lnTo>
                  <a:lnTo>
                    <a:pt x="276" y="896"/>
                  </a:lnTo>
                  <a:lnTo>
                    <a:pt x="276" y="909"/>
                  </a:lnTo>
                  <a:lnTo>
                    <a:pt x="280" y="914"/>
                  </a:lnTo>
                  <a:lnTo>
                    <a:pt x="280" y="923"/>
                  </a:lnTo>
                  <a:lnTo>
                    <a:pt x="285" y="927"/>
                  </a:lnTo>
                  <a:lnTo>
                    <a:pt x="285" y="936"/>
                  </a:lnTo>
                  <a:lnTo>
                    <a:pt x="290" y="941"/>
                  </a:lnTo>
                  <a:lnTo>
                    <a:pt x="290" y="950"/>
                  </a:lnTo>
                  <a:lnTo>
                    <a:pt x="294" y="955"/>
                  </a:lnTo>
                  <a:lnTo>
                    <a:pt x="294" y="964"/>
                  </a:lnTo>
                  <a:lnTo>
                    <a:pt x="299" y="968"/>
                  </a:lnTo>
                  <a:lnTo>
                    <a:pt x="299" y="973"/>
                  </a:lnTo>
                  <a:lnTo>
                    <a:pt x="303" y="977"/>
                  </a:lnTo>
                  <a:lnTo>
                    <a:pt x="303" y="986"/>
                  </a:lnTo>
                  <a:lnTo>
                    <a:pt x="308" y="991"/>
                  </a:lnTo>
                  <a:lnTo>
                    <a:pt x="308" y="995"/>
                  </a:lnTo>
                  <a:lnTo>
                    <a:pt x="312" y="1000"/>
                  </a:lnTo>
                  <a:lnTo>
                    <a:pt x="312" y="1009"/>
                  </a:lnTo>
                  <a:lnTo>
                    <a:pt x="317" y="1013"/>
                  </a:lnTo>
                  <a:lnTo>
                    <a:pt x="317" y="1018"/>
                  </a:lnTo>
                  <a:lnTo>
                    <a:pt x="321" y="1022"/>
                  </a:lnTo>
                  <a:lnTo>
                    <a:pt x="321" y="1032"/>
                  </a:lnTo>
                  <a:lnTo>
                    <a:pt x="330" y="1041"/>
                  </a:lnTo>
                  <a:lnTo>
                    <a:pt x="330" y="1050"/>
                  </a:lnTo>
                  <a:lnTo>
                    <a:pt x="335" y="1054"/>
                  </a:lnTo>
                  <a:lnTo>
                    <a:pt x="335" y="1059"/>
                  </a:lnTo>
                  <a:lnTo>
                    <a:pt x="344" y="1068"/>
                  </a:lnTo>
                  <a:lnTo>
                    <a:pt x="344" y="1077"/>
                  </a:lnTo>
                  <a:lnTo>
                    <a:pt x="353" y="1086"/>
                  </a:lnTo>
                  <a:lnTo>
                    <a:pt x="353" y="1095"/>
                  </a:lnTo>
                  <a:lnTo>
                    <a:pt x="357" y="1099"/>
                  </a:lnTo>
                  <a:lnTo>
                    <a:pt x="366" y="1108"/>
                  </a:lnTo>
                  <a:lnTo>
                    <a:pt x="366" y="1113"/>
                  </a:lnTo>
                  <a:lnTo>
                    <a:pt x="371" y="1118"/>
                  </a:lnTo>
                  <a:lnTo>
                    <a:pt x="371" y="1122"/>
                  </a:lnTo>
                  <a:lnTo>
                    <a:pt x="375" y="1127"/>
                  </a:lnTo>
                  <a:lnTo>
                    <a:pt x="385" y="1136"/>
                  </a:lnTo>
                  <a:lnTo>
                    <a:pt x="385" y="1140"/>
                  </a:lnTo>
                  <a:lnTo>
                    <a:pt x="394" y="1149"/>
                  </a:lnTo>
                  <a:lnTo>
                    <a:pt x="394" y="1154"/>
                  </a:lnTo>
                  <a:lnTo>
                    <a:pt x="398" y="1158"/>
                  </a:lnTo>
                  <a:lnTo>
                    <a:pt x="403" y="1163"/>
                  </a:lnTo>
                  <a:lnTo>
                    <a:pt x="412" y="1172"/>
                  </a:lnTo>
                  <a:lnTo>
                    <a:pt x="407" y="1172"/>
                  </a:lnTo>
                  <a:lnTo>
                    <a:pt x="412" y="1172"/>
                  </a:lnTo>
                  <a:lnTo>
                    <a:pt x="421" y="1181"/>
                  </a:lnTo>
                  <a:lnTo>
                    <a:pt x="421" y="1185"/>
                  </a:lnTo>
                  <a:lnTo>
                    <a:pt x="425" y="1190"/>
                  </a:lnTo>
                  <a:lnTo>
                    <a:pt x="430" y="1194"/>
                  </a:lnTo>
                  <a:lnTo>
                    <a:pt x="434" y="1199"/>
                  </a:lnTo>
                  <a:lnTo>
                    <a:pt x="439" y="1199"/>
                  </a:lnTo>
                  <a:lnTo>
                    <a:pt x="443" y="1204"/>
                  </a:lnTo>
                  <a:lnTo>
                    <a:pt x="448" y="1208"/>
                  </a:lnTo>
                  <a:lnTo>
                    <a:pt x="452" y="1213"/>
                  </a:lnTo>
                  <a:lnTo>
                    <a:pt x="457" y="1217"/>
                  </a:lnTo>
                  <a:lnTo>
                    <a:pt x="461" y="1217"/>
                  </a:lnTo>
                  <a:lnTo>
                    <a:pt x="466" y="1222"/>
                  </a:lnTo>
                  <a:lnTo>
                    <a:pt x="471" y="1226"/>
                  </a:lnTo>
                  <a:lnTo>
                    <a:pt x="475" y="1226"/>
                  </a:lnTo>
                  <a:lnTo>
                    <a:pt x="480" y="1231"/>
                  </a:lnTo>
                  <a:lnTo>
                    <a:pt x="484" y="1231"/>
                  </a:lnTo>
                  <a:lnTo>
                    <a:pt x="489" y="1235"/>
                  </a:lnTo>
                  <a:lnTo>
                    <a:pt x="493" y="1240"/>
                  </a:lnTo>
                  <a:lnTo>
                    <a:pt x="498" y="1240"/>
                  </a:lnTo>
                  <a:lnTo>
                    <a:pt x="502" y="1244"/>
                  </a:lnTo>
                  <a:lnTo>
                    <a:pt x="507" y="1244"/>
                  </a:lnTo>
                  <a:lnTo>
                    <a:pt x="511" y="1249"/>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3" name="Freeform 364"/>
            <p:cNvSpPr>
              <a:spLocks/>
            </p:cNvSpPr>
            <p:nvPr/>
          </p:nvSpPr>
          <p:spPr bwMode="auto">
            <a:xfrm>
              <a:off x="6405563" y="2795588"/>
              <a:ext cx="912812" cy="85725"/>
            </a:xfrm>
            <a:custGeom>
              <a:avLst/>
              <a:gdLst>
                <a:gd name="T0" fmla="*/ 2147483647 w 575"/>
                <a:gd name="T1" fmla="*/ 2147483647 h 54"/>
                <a:gd name="T2" fmla="*/ 2147483647 w 575"/>
                <a:gd name="T3" fmla="*/ 2147483647 h 54"/>
                <a:gd name="T4" fmla="*/ 2147483647 w 575"/>
                <a:gd name="T5" fmla="*/ 2147483647 h 54"/>
                <a:gd name="T6" fmla="*/ 2147483647 w 575"/>
                <a:gd name="T7" fmla="*/ 2147483647 h 54"/>
                <a:gd name="T8" fmla="*/ 2147483647 w 575"/>
                <a:gd name="T9" fmla="*/ 2147483647 h 54"/>
                <a:gd name="T10" fmla="*/ 2147483647 w 575"/>
                <a:gd name="T11" fmla="*/ 2147483647 h 54"/>
                <a:gd name="T12" fmla="*/ 2147483647 w 575"/>
                <a:gd name="T13" fmla="*/ 2147483647 h 54"/>
                <a:gd name="T14" fmla="*/ 2147483647 w 575"/>
                <a:gd name="T15" fmla="*/ 2147483647 h 54"/>
                <a:gd name="T16" fmla="*/ 2147483647 w 575"/>
                <a:gd name="T17" fmla="*/ 2147483647 h 54"/>
                <a:gd name="T18" fmla="*/ 2147483647 w 575"/>
                <a:gd name="T19" fmla="*/ 2147483647 h 54"/>
                <a:gd name="T20" fmla="*/ 2147483647 w 575"/>
                <a:gd name="T21" fmla="*/ 2147483647 h 54"/>
                <a:gd name="T22" fmla="*/ 2147483647 w 575"/>
                <a:gd name="T23" fmla="*/ 2147483647 h 54"/>
                <a:gd name="T24" fmla="*/ 2147483647 w 575"/>
                <a:gd name="T25" fmla="*/ 2147483647 h 54"/>
                <a:gd name="T26" fmla="*/ 2147483647 w 575"/>
                <a:gd name="T27" fmla="*/ 2147483647 h 54"/>
                <a:gd name="T28" fmla="*/ 2147483647 w 575"/>
                <a:gd name="T29" fmla="*/ 2147483647 h 54"/>
                <a:gd name="T30" fmla="*/ 2147483647 w 575"/>
                <a:gd name="T31" fmla="*/ 2147483647 h 54"/>
                <a:gd name="T32" fmla="*/ 2147483647 w 575"/>
                <a:gd name="T33" fmla="*/ 2147483647 h 54"/>
                <a:gd name="T34" fmla="*/ 2147483647 w 575"/>
                <a:gd name="T35" fmla="*/ 2147483647 h 54"/>
                <a:gd name="T36" fmla="*/ 2147483647 w 575"/>
                <a:gd name="T37" fmla="*/ 2147483647 h 54"/>
                <a:gd name="T38" fmla="*/ 2147483647 w 575"/>
                <a:gd name="T39" fmla="*/ 2147483647 h 54"/>
                <a:gd name="T40" fmla="*/ 2147483647 w 575"/>
                <a:gd name="T41" fmla="*/ 2147483647 h 54"/>
                <a:gd name="T42" fmla="*/ 2147483647 w 575"/>
                <a:gd name="T43" fmla="*/ 2147483647 h 54"/>
                <a:gd name="T44" fmla="*/ 2147483647 w 575"/>
                <a:gd name="T45" fmla="*/ 2147483647 h 54"/>
                <a:gd name="T46" fmla="*/ 2147483647 w 575"/>
                <a:gd name="T47" fmla="*/ 2147483647 h 54"/>
                <a:gd name="T48" fmla="*/ 2147483647 w 575"/>
                <a:gd name="T49" fmla="*/ 2147483647 h 54"/>
                <a:gd name="T50" fmla="*/ 2147483647 w 575"/>
                <a:gd name="T51" fmla="*/ 2147483647 h 54"/>
                <a:gd name="T52" fmla="*/ 2147483647 w 575"/>
                <a:gd name="T53" fmla="*/ 2147483647 h 54"/>
                <a:gd name="T54" fmla="*/ 2147483647 w 575"/>
                <a:gd name="T55" fmla="*/ 2147483647 h 54"/>
                <a:gd name="T56" fmla="*/ 2147483647 w 575"/>
                <a:gd name="T57" fmla="*/ 2147483647 h 54"/>
                <a:gd name="T58" fmla="*/ 2147483647 w 575"/>
                <a:gd name="T59" fmla="*/ 2147483647 h 54"/>
                <a:gd name="T60" fmla="*/ 2147483647 w 575"/>
                <a:gd name="T61" fmla="*/ 2147483647 h 54"/>
                <a:gd name="T62" fmla="*/ 2147483647 w 575"/>
                <a:gd name="T63" fmla="*/ 2147483647 h 54"/>
                <a:gd name="T64" fmla="*/ 2147483647 w 575"/>
                <a:gd name="T65" fmla="*/ 2147483647 h 54"/>
                <a:gd name="T66" fmla="*/ 2147483647 w 575"/>
                <a:gd name="T67" fmla="*/ 2147483647 h 54"/>
                <a:gd name="T68" fmla="*/ 2147483647 w 575"/>
                <a:gd name="T69" fmla="*/ 2147483647 h 54"/>
                <a:gd name="T70" fmla="*/ 2147483647 w 575"/>
                <a:gd name="T71" fmla="*/ 2147483647 h 54"/>
                <a:gd name="T72" fmla="*/ 2147483647 w 575"/>
                <a:gd name="T73" fmla="*/ 2147483647 h 54"/>
                <a:gd name="T74" fmla="*/ 2147483647 w 575"/>
                <a:gd name="T75" fmla="*/ 2147483647 h 54"/>
                <a:gd name="T76" fmla="*/ 2147483647 w 575"/>
                <a:gd name="T77" fmla="*/ 2147483647 h 54"/>
                <a:gd name="T78" fmla="*/ 2147483647 w 575"/>
                <a:gd name="T79" fmla="*/ 2147483647 h 54"/>
                <a:gd name="T80" fmla="*/ 2147483647 w 575"/>
                <a:gd name="T81" fmla="*/ 2147483647 h 54"/>
                <a:gd name="T82" fmla="*/ 2147483647 w 575"/>
                <a:gd name="T83" fmla="*/ 2147483647 h 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5" h="54">
                  <a:moveTo>
                    <a:pt x="0" y="0"/>
                  </a:moveTo>
                  <a:lnTo>
                    <a:pt x="5" y="0"/>
                  </a:lnTo>
                  <a:lnTo>
                    <a:pt x="9" y="4"/>
                  </a:lnTo>
                  <a:lnTo>
                    <a:pt x="14" y="4"/>
                  </a:lnTo>
                  <a:lnTo>
                    <a:pt x="18" y="9"/>
                  </a:lnTo>
                  <a:lnTo>
                    <a:pt x="23" y="9"/>
                  </a:lnTo>
                  <a:lnTo>
                    <a:pt x="27" y="9"/>
                  </a:lnTo>
                  <a:lnTo>
                    <a:pt x="32" y="13"/>
                  </a:lnTo>
                  <a:lnTo>
                    <a:pt x="36" y="13"/>
                  </a:lnTo>
                  <a:lnTo>
                    <a:pt x="41" y="13"/>
                  </a:lnTo>
                  <a:lnTo>
                    <a:pt x="45" y="18"/>
                  </a:lnTo>
                  <a:lnTo>
                    <a:pt x="50" y="18"/>
                  </a:lnTo>
                  <a:lnTo>
                    <a:pt x="55" y="18"/>
                  </a:lnTo>
                  <a:lnTo>
                    <a:pt x="59" y="22"/>
                  </a:lnTo>
                  <a:lnTo>
                    <a:pt x="64" y="22"/>
                  </a:lnTo>
                  <a:lnTo>
                    <a:pt x="68" y="22"/>
                  </a:lnTo>
                  <a:lnTo>
                    <a:pt x="73" y="22"/>
                  </a:lnTo>
                  <a:lnTo>
                    <a:pt x="77" y="27"/>
                  </a:lnTo>
                  <a:lnTo>
                    <a:pt x="82" y="27"/>
                  </a:lnTo>
                  <a:lnTo>
                    <a:pt x="86" y="27"/>
                  </a:lnTo>
                  <a:lnTo>
                    <a:pt x="91" y="27"/>
                  </a:lnTo>
                  <a:lnTo>
                    <a:pt x="95" y="31"/>
                  </a:lnTo>
                  <a:lnTo>
                    <a:pt x="100" y="31"/>
                  </a:lnTo>
                  <a:lnTo>
                    <a:pt x="104" y="31"/>
                  </a:lnTo>
                  <a:lnTo>
                    <a:pt x="109" y="31"/>
                  </a:lnTo>
                  <a:lnTo>
                    <a:pt x="113" y="31"/>
                  </a:lnTo>
                  <a:lnTo>
                    <a:pt x="118" y="36"/>
                  </a:lnTo>
                  <a:lnTo>
                    <a:pt x="122" y="36"/>
                  </a:lnTo>
                  <a:lnTo>
                    <a:pt x="127" y="36"/>
                  </a:lnTo>
                  <a:lnTo>
                    <a:pt x="131" y="36"/>
                  </a:lnTo>
                  <a:lnTo>
                    <a:pt x="136" y="36"/>
                  </a:lnTo>
                  <a:lnTo>
                    <a:pt x="141" y="36"/>
                  </a:lnTo>
                  <a:lnTo>
                    <a:pt x="145" y="41"/>
                  </a:lnTo>
                  <a:lnTo>
                    <a:pt x="150" y="41"/>
                  </a:lnTo>
                  <a:lnTo>
                    <a:pt x="154" y="41"/>
                  </a:lnTo>
                  <a:lnTo>
                    <a:pt x="159" y="41"/>
                  </a:lnTo>
                  <a:lnTo>
                    <a:pt x="163" y="41"/>
                  </a:lnTo>
                  <a:lnTo>
                    <a:pt x="168" y="41"/>
                  </a:lnTo>
                  <a:lnTo>
                    <a:pt x="172" y="41"/>
                  </a:lnTo>
                  <a:lnTo>
                    <a:pt x="177" y="41"/>
                  </a:lnTo>
                  <a:lnTo>
                    <a:pt x="181" y="41"/>
                  </a:lnTo>
                  <a:lnTo>
                    <a:pt x="186" y="45"/>
                  </a:lnTo>
                  <a:lnTo>
                    <a:pt x="190" y="45"/>
                  </a:lnTo>
                  <a:lnTo>
                    <a:pt x="195" y="45"/>
                  </a:lnTo>
                  <a:lnTo>
                    <a:pt x="199" y="45"/>
                  </a:lnTo>
                  <a:lnTo>
                    <a:pt x="204" y="45"/>
                  </a:lnTo>
                  <a:lnTo>
                    <a:pt x="208" y="45"/>
                  </a:lnTo>
                  <a:lnTo>
                    <a:pt x="213" y="45"/>
                  </a:lnTo>
                  <a:lnTo>
                    <a:pt x="217" y="45"/>
                  </a:lnTo>
                  <a:lnTo>
                    <a:pt x="222" y="45"/>
                  </a:lnTo>
                  <a:lnTo>
                    <a:pt x="226" y="45"/>
                  </a:lnTo>
                  <a:lnTo>
                    <a:pt x="231" y="45"/>
                  </a:lnTo>
                  <a:lnTo>
                    <a:pt x="236" y="45"/>
                  </a:lnTo>
                  <a:lnTo>
                    <a:pt x="240" y="50"/>
                  </a:lnTo>
                  <a:lnTo>
                    <a:pt x="245" y="50"/>
                  </a:lnTo>
                  <a:lnTo>
                    <a:pt x="249" y="50"/>
                  </a:lnTo>
                  <a:lnTo>
                    <a:pt x="254" y="50"/>
                  </a:lnTo>
                  <a:lnTo>
                    <a:pt x="258" y="50"/>
                  </a:lnTo>
                  <a:lnTo>
                    <a:pt x="263" y="50"/>
                  </a:lnTo>
                  <a:lnTo>
                    <a:pt x="267" y="50"/>
                  </a:lnTo>
                  <a:lnTo>
                    <a:pt x="272" y="50"/>
                  </a:lnTo>
                  <a:lnTo>
                    <a:pt x="276" y="50"/>
                  </a:lnTo>
                  <a:lnTo>
                    <a:pt x="281" y="50"/>
                  </a:lnTo>
                  <a:lnTo>
                    <a:pt x="285" y="50"/>
                  </a:lnTo>
                  <a:lnTo>
                    <a:pt x="290" y="50"/>
                  </a:lnTo>
                  <a:lnTo>
                    <a:pt x="294" y="50"/>
                  </a:lnTo>
                  <a:lnTo>
                    <a:pt x="299" y="50"/>
                  </a:lnTo>
                  <a:lnTo>
                    <a:pt x="303" y="50"/>
                  </a:lnTo>
                  <a:lnTo>
                    <a:pt x="308" y="50"/>
                  </a:lnTo>
                  <a:lnTo>
                    <a:pt x="312" y="50"/>
                  </a:lnTo>
                  <a:lnTo>
                    <a:pt x="317" y="50"/>
                  </a:lnTo>
                  <a:lnTo>
                    <a:pt x="322" y="50"/>
                  </a:lnTo>
                  <a:lnTo>
                    <a:pt x="326" y="50"/>
                  </a:lnTo>
                  <a:lnTo>
                    <a:pt x="331" y="50"/>
                  </a:lnTo>
                  <a:lnTo>
                    <a:pt x="335" y="50"/>
                  </a:lnTo>
                  <a:lnTo>
                    <a:pt x="340" y="50"/>
                  </a:lnTo>
                  <a:lnTo>
                    <a:pt x="344" y="50"/>
                  </a:lnTo>
                  <a:lnTo>
                    <a:pt x="349" y="50"/>
                  </a:lnTo>
                  <a:lnTo>
                    <a:pt x="353" y="54"/>
                  </a:lnTo>
                  <a:lnTo>
                    <a:pt x="358" y="54"/>
                  </a:lnTo>
                  <a:lnTo>
                    <a:pt x="362" y="54"/>
                  </a:lnTo>
                  <a:lnTo>
                    <a:pt x="367" y="54"/>
                  </a:lnTo>
                  <a:lnTo>
                    <a:pt x="371" y="54"/>
                  </a:lnTo>
                  <a:lnTo>
                    <a:pt x="376" y="54"/>
                  </a:lnTo>
                  <a:lnTo>
                    <a:pt x="380" y="54"/>
                  </a:lnTo>
                  <a:lnTo>
                    <a:pt x="385" y="54"/>
                  </a:lnTo>
                  <a:lnTo>
                    <a:pt x="389" y="54"/>
                  </a:lnTo>
                  <a:lnTo>
                    <a:pt x="394" y="54"/>
                  </a:lnTo>
                  <a:lnTo>
                    <a:pt x="398" y="54"/>
                  </a:lnTo>
                  <a:lnTo>
                    <a:pt x="403" y="54"/>
                  </a:lnTo>
                  <a:lnTo>
                    <a:pt x="407" y="54"/>
                  </a:lnTo>
                  <a:lnTo>
                    <a:pt x="412" y="54"/>
                  </a:lnTo>
                  <a:lnTo>
                    <a:pt x="417" y="54"/>
                  </a:lnTo>
                  <a:lnTo>
                    <a:pt x="421" y="54"/>
                  </a:lnTo>
                  <a:lnTo>
                    <a:pt x="426" y="54"/>
                  </a:lnTo>
                  <a:lnTo>
                    <a:pt x="430" y="54"/>
                  </a:lnTo>
                  <a:lnTo>
                    <a:pt x="435" y="54"/>
                  </a:lnTo>
                  <a:lnTo>
                    <a:pt x="439" y="54"/>
                  </a:lnTo>
                  <a:lnTo>
                    <a:pt x="444" y="54"/>
                  </a:lnTo>
                  <a:lnTo>
                    <a:pt x="448" y="54"/>
                  </a:lnTo>
                  <a:lnTo>
                    <a:pt x="453" y="54"/>
                  </a:lnTo>
                  <a:lnTo>
                    <a:pt x="457" y="54"/>
                  </a:lnTo>
                  <a:lnTo>
                    <a:pt x="462" y="54"/>
                  </a:lnTo>
                  <a:lnTo>
                    <a:pt x="466" y="54"/>
                  </a:lnTo>
                  <a:lnTo>
                    <a:pt x="471" y="54"/>
                  </a:lnTo>
                  <a:lnTo>
                    <a:pt x="475" y="54"/>
                  </a:lnTo>
                  <a:lnTo>
                    <a:pt x="480" y="54"/>
                  </a:lnTo>
                  <a:lnTo>
                    <a:pt x="484" y="54"/>
                  </a:lnTo>
                  <a:lnTo>
                    <a:pt x="489" y="54"/>
                  </a:lnTo>
                  <a:lnTo>
                    <a:pt x="493" y="54"/>
                  </a:lnTo>
                  <a:lnTo>
                    <a:pt x="498" y="54"/>
                  </a:lnTo>
                  <a:lnTo>
                    <a:pt x="503" y="54"/>
                  </a:lnTo>
                  <a:lnTo>
                    <a:pt x="507" y="54"/>
                  </a:lnTo>
                  <a:lnTo>
                    <a:pt x="512" y="54"/>
                  </a:lnTo>
                  <a:lnTo>
                    <a:pt x="516" y="54"/>
                  </a:lnTo>
                  <a:lnTo>
                    <a:pt x="521" y="54"/>
                  </a:lnTo>
                  <a:lnTo>
                    <a:pt x="525" y="54"/>
                  </a:lnTo>
                  <a:lnTo>
                    <a:pt x="530" y="54"/>
                  </a:lnTo>
                  <a:lnTo>
                    <a:pt x="534" y="54"/>
                  </a:lnTo>
                  <a:lnTo>
                    <a:pt x="539" y="54"/>
                  </a:lnTo>
                  <a:lnTo>
                    <a:pt x="543" y="54"/>
                  </a:lnTo>
                  <a:lnTo>
                    <a:pt x="548" y="54"/>
                  </a:lnTo>
                  <a:lnTo>
                    <a:pt x="552" y="54"/>
                  </a:lnTo>
                  <a:lnTo>
                    <a:pt x="557" y="54"/>
                  </a:lnTo>
                  <a:lnTo>
                    <a:pt x="561" y="54"/>
                  </a:lnTo>
                  <a:lnTo>
                    <a:pt x="566" y="54"/>
                  </a:lnTo>
                  <a:lnTo>
                    <a:pt x="570" y="54"/>
                  </a:lnTo>
                  <a:lnTo>
                    <a:pt x="575" y="54"/>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4" name="Freeform 365"/>
            <p:cNvSpPr>
              <a:spLocks/>
            </p:cNvSpPr>
            <p:nvPr/>
          </p:nvSpPr>
          <p:spPr bwMode="auto">
            <a:xfrm>
              <a:off x="7318375" y="2881311"/>
              <a:ext cx="1063625" cy="0"/>
            </a:xfrm>
            <a:custGeom>
              <a:avLst/>
              <a:gdLst>
                <a:gd name="T0" fmla="*/ 2147483647 w 670"/>
                <a:gd name="T1" fmla="*/ 2147483647 w 670"/>
                <a:gd name="T2" fmla="*/ 2147483647 w 670"/>
                <a:gd name="T3" fmla="*/ 2147483647 w 670"/>
                <a:gd name="T4" fmla="*/ 2147483647 w 670"/>
                <a:gd name="T5" fmla="*/ 2147483647 w 670"/>
                <a:gd name="T6" fmla="*/ 2147483647 w 670"/>
                <a:gd name="T7" fmla="*/ 2147483647 w 670"/>
                <a:gd name="T8" fmla="*/ 2147483647 w 670"/>
                <a:gd name="T9" fmla="*/ 2147483647 w 670"/>
                <a:gd name="T10" fmla="*/ 2147483647 w 670"/>
                <a:gd name="T11" fmla="*/ 2147483647 w 670"/>
                <a:gd name="T12" fmla="*/ 2147483647 w 670"/>
                <a:gd name="T13" fmla="*/ 2147483647 w 670"/>
                <a:gd name="T14" fmla="*/ 2147483647 w 670"/>
                <a:gd name="T15" fmla="*/ 2147483647 w 670"/>
                <a:gd name="T16" fmla="*/ 2147483647 w 670"/>
                <a:gd name="T17" fmla="*/ 2147483647 w 670"/>
                <a:gd name="T18" fmla="*/ 2147483647 w 670"/>
                <a:gd name="T19" fmla="*/ 2147483647 w 670"/>
                <a:gd name="T20" fmla="*/ 2147483647 w 670"/>
                <a:gd name="T21" fmla="*/ 2147483647 w 670"/>
                <a:gd name="T22" fmla="*/ 2147483647 w 670"/>
                <a:gd name="T23" fmla="*/ 2147483647 w 670"/>
                <a:gd name="T24" fmla="*/ 2147483647 w 670"/>
                <a:gd name="T25" fmla="*/ 2147483647 w 670"/>
                <a:gd name="T26" fmla="*/ 2147483647 w 670"/>
                <a:gd name="T27" fmla="*/ 2147483647 w 670"/>
                <a:gd name="T28" fmla="*/ 2147483647 w 670"/>
                <a:gd name="T29" fmla="*/ 2147483647 w 670"/>
                <a:gd name="T30" fmla="*/ 2147483647 w 670"/>
                <a:gd name="T31" fmla="*/ 2147483647 w 670"/>
                <a:gd name="T32" fmla="*/ 2147483647 w 670"/>
                <a:gd name="T33" fmla="*/ 2147483647 w 670"/>
                <a:gd name="T34" fmla="*/ 2147483647 w 670"/>
                <a:gd name="T35" fmla="*/ 2147483647 w 670"/>
                <a:gd name="T36" fmla="*/ 2147483647 w 670"/>
                <a:gd name="T37" fmla="*/ 2147483647 w 670"/>
                <a:gd name="T38" fmla="*/ 2147483647 w 670"/>
                <a:gd name="T39" fmla="*/ 2147483647 w 670"/>
                <a:gd name="T40" fmla="*/ 2147483647 w 670"/>
                <a:gd name="T41" fmla="*/ 2147483647 w 6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0" t="0" r="r" b="b"/>
              <a:pathLst>
                <a:path w="670">
                  <a:moveTo>
                    <a:pt x="0" y="0"/>
                  </a:moveTo>
                  <a:lnTo>
                    <a:pt x="4" y="0"/>
                  </a:lnTo>
                  <a:lnTo>
                    <a:pt x="9" y="0"/>
                  </a:lnTo>
                  <a:lnTo>
                    <a:pt x="13" y="0"/>
                  </a:lnTo>
                  <a:lnTo>
                    <a:pt x="18" y="0"/>
                  </a:lnTo>
                  <a:lnTo>
                    <a:pt x="23" y="0"/>
                  </a:lnTo>
                  <a:lnTo>
                    <a:pt x="27" y="0"/>
                  </a:lnTo>
                  <a:lnTo>
                    <a:pt x="32" y="0"/>
                  </a:lnTo>
                  <a:lnTo>
                    <a:pt x="36" y="0"/>
                  </a:lnTo>
                  <a:lnTo>
                    <a:pt x="41" y="0"/>
                  </a:lnTo>
                  <a:lnTo>
                    <a:pt x="45" y="0"/>
                  </a:lnTo>
                  <a:lnTo>
                    <a:pt x="50" y="0"/>
                  </a:lnTo>
                  <a:lnTo>
                    <a:pt x="54" y="0"/>
                  </a:lnTo>
                  <a:lnTo>
                    <a:pt x="59" y="0"/>
                  </a:lnTo>
                  <a:lnTo>
                    <a:pt x="63" y="0"/>
                  </a:lnTo>
                  <a:lnTo>
                    <a:pt x="68" y="0"/>
                  </a:lnTo>
                  <a:lnTo>
                    <a:pt x="72" y="0"/>
                  </a:lnTo>
                  <a:lnTo>
                    <a:pt x="77" y="0"/>
                  </a:lnTo>
                  <a:lnTo>
                    <a:pt x="86" y="0"/>
                  </a:lnTo>
                  <a:lnTo>
                    <a:pt x="90" y="0"/>
                  </a:lnTo>
                  <a:lnTo>
                    <a:pt x="95" y="0"/>
                  </a:lnTo>
                  <a:lnTo>
                    <a:pt x="99" y="0"/>
                  </a:lnTo>
                  <a:lnTo>
                    <a:pt x="104" y="0"/>
                  </a:lnTo>
                  <a:lnTo>
                    <a:pt x="109" y="0"/>
                  </a:lnTo>
                  <a:lnTo>
                    <a:pt x="113" y="0"/>
                  </a:lnTo>
                  <a:lnTo>
                    <a:pt x="118" y="0"/>
                  </a:lnTo>
                  <a:lnTo>
                    <a:pt x="122" y="0"/>
                  </a:lnTo>
                  <a:lnTo>
                    <a:pt x="127" y="0"/>
                  </a:lnTo>
                  <a:lnTo>
                    <a:pt x="131" y="0"/>
                  </a:lnTo>
                  <a:lnTo>
                    <a:pt x="136" y="0"/>
                  </a:lnTo>
                  <a:lnTo>
                    <a:pt x="140" y="0"/>
                  </a:lnTo>
                  <a:lnTo>
                    <a:pt x="145" y="0"/>
                  </a:lnTo>
                  <a:lnTo>
                    <a:pt x="149" y="0"/>
                  </a:lnTo>
                  <a:lnTo>
                    <a:pt x="154" y="0"/>
                  </a:lnTo>
                  <a:lnTo>
                    <a:pt x="158" y="0"/>
                  </a:lnTo>
                  <a:lnTo>
                    <a:pt x="163" y="0"/>
                  </a:lnTo>
                  <a:lnTo>
                    <a:pt x="167" y="0"/>
                  </a:lnTo>
                  <a:lnTo>
                    <a:pt x="172" y="0"/>
                  </a:lnTo>
                  <a:lnTo>
                    <a:pt x="176" y="0"/>
                  </a:lnTo>
                  <a:lnTo>
                    <a:pt x="181" y="0"/>
                  </a:lnTo>
                  <a:lnTo>
                    <a:pt x="185" y="0"/>
                  </a:lnTo>
                  <a:lnTo>
                    <a:pt x="190" y="0"/>
                  </a:lnTo>
                  <a:lnTo>
                    <a:pt x="194" y="0"/>
                  </a:lnTo>
                  <a:lnTo>
                    <a:pt x="199" y="0"/>
                  </a:lnTo>
                  <a:lnTo>
                    <a:pt x="204" y="0"/>
                  </a:lnTo>
                  <a:lnTo>
                    <a:pt x="208" y="0"/>
                  </a:lnTo>
                  <a:lnTo>
                    <a:pt x="213" y="0"/>
                  </a:lnTo>
                  <a:lnTo>
                    <a:pt x="217" y="0"/>
                  </a:lnTo>
                  <a:lnTo>
                    <a:pt x="222" y="0"/>
                  </a:lnTo>
                  <a:lnTo>
                    <a:pt x="226" y="0"/>
                  </a:lnTo>
                  <a:lnTo>
                    <a:pt x="231" y="0"/>
                  </a:lnTo>
                  <a:lnTo>
                    <a:pt x="235" y="0"/>
                  </a:lnTo>
                  <a:lnTo>
                    <a:pt x="240" y="0"/>
                  </a:lnTo>
                  <a:lnTo>
                    <a:pt x="244" y="0"/>
                  </a:lnTo>
                  <a:lnTo>
                    <a:pt x="249" y="0"/>
                  </a:lnTo>
                  <a:lnTo>
                    <a:pt x="253" y="0"/>
                  </a:lnTo>
                  <a:lnTo>
                    <a:pt x="258" y="0"/>
                  </a:lnTo>
                  <a:lnTo>
                    <a:pt x="262" y="0"/>
                  </a:lnTo>
                  <a:lnTo>
                    <a:pt x="267" y="0"/>
                  </a:lnTo>
                  <a:lnTo>
                    <a:pt x="271" y="0"/>
                  </a:lnTo>
                  <a:lnTo>
                    <a:pt x="276" y="0"/>
                  </a:lnTo>
                  <a:lnTo>
                    <a:pt x="285" y="0"/>
                  </a:lnTo>
                  <a:lnTo>
                    <a:pt x="290" y="0"/>
                  </a:lnTo>
                  <a:lnTo>
                    <a:pt x="294" y="0"/>
                  </a:lnTo>
                  <a:lnTo>
                    <a:pt x="299" y="0"/>
                  </a:lnTo>
                  <a:lnTo>
                    <a:pt x="303" y="0"/>
                  </a:lnTo>
                  <a:lnTo>
                    <a:pt x="308" y="0"/>
                  </a:lnTo>
                  <a:lnTo>
                    <a:pt x="317" y="0"/>
                  </a:lnTo>
                  <a:lnTo>
                    <a:pt x="321" y="0"/>
                  </a:lnTo>
                  <a:lnTo>
                    <a:pt x="326" y="0"/>
                  </a:lnTo>
                  <a:lnTo>
                    <a:pt x="335" y="0"/>
                  </a:lnTo>
                  <a:lnTo>
                    <a:pt x="339" y="0"/>
                  </a:lnTo>
                  <a:lnTo>
                    <a:pt x="344" y="0"/>
                  </a:lnTo>
                  <a:lnTo>
                    <a:pt x="348" y="0"/>
                  </a:lnTo>
                  <a:lnTo>
                    <a:pt x="357" y="0"/>
                  </a:lnTo>
                  <a:lnTo>
                    <a:pt x="362" y="0"/>
                  </a:lnTo>
                  <a:lnTo>
                    <a:pt x="366" y="0"/>
                  </a:lnTo>
                  <a:lnTo>
                    <a:pt x="371" y="0"/>
                  </a:lnTo>
                  <a:lnTo>
                    <a:pt x="375" y="0"/>
                  </a:lnTo>
                  <a:lnTo>
                    <a:pt x="380" y="0"/>
                  </a:lnTo>
                  <a:lnTo>
                    <a:pt x="385" y="0"/>
                  </a:lnTo>
                  <a:lnTo>
                    <a:pt x="389" y="0"/>
                  </a:lnTo>
                  <a:lnTo>
                    <a:pt x="394" y="0"/>
                  </a:lnTo>
                  <a:lnTo>
                    <a:pt x="398" y="0"/>
                  </a:lnTo>
                  <a:lnTo>
                    <a:pt x="403" y="0"/>
                  </a:lnTo>
                  <a:lnTo>
                    <a:pt x="407" y="0"/>
                  </a:lnTo>
                  <a:lnTo>
                    <a:pt x="416" y="0"/>
                  </a:lnTo>
                  <a:lnTo>
                    <a:pt x="421" y="0"/>
                  </a:lnTo>
                  <a:lnTo>
                    <a:pt x="425" y="0"/>
                  </a:lnTo>
                  <a:lnTo>
                    <a:pt x="430" y="0"/>
                  </a:lnTo>
                  <a:lnTo>
                    <a:pt x="434" y="0"/>
                  </a:lnTo>
                  <a:lnTo>
                    <a:pt x="439" y="0"/>
                  </a:lnTo>
                  <a:lnTo>
                    <a:pt x="448" y="0"/>
                  </a:lnTo>
                  <a:lnTo>
                    <a:pt x="452" y="0"/>
                  </a:lnTo>
                  <a:lnTo>
                    <a:pt x="457" y="0"/>
                  </a:lnTo>
                  <a:lnTo>
                    <a:pt x="461" y="0"/>
                  </a:lnTo>
                  <a:lnTo>
                    <a:pt x="466" y="0"/>
                  </a:lnTo>
                  <a:lnTo>
                    <a:pt x="475" y="0"/>
                  </a:lnTo>
                  <a:lnTo>
                    <a:pt x="480" y="0"/>
                  </a:lnTo>
                  <a:lnTo>
                    <a:pt x="484" y="0"/>
                  </a:lnTo>
                  <a:lnTo>
                    <a:pt x="489" y="0"/>
                  </a:lnTo>
                  <a:lnTo>
                    <a:pt x="493" y="0"/>
                  </a:lnTo>
                  <a:lnTo>
                    <a:pt x="498" y="0"/>
                  </a:lnTo>
                  <a:lnTo>
                    <a:pt x="507" y="0"/>
                  </a:lnTo>
                  <a:lnTo>
                    <a:pt x="511" y="0"/>
                  </a:lnTo>
                  <a:lnTo>
                    <a:pt x="516" y="0"/>
                  </a:lnTo>
                  <a:lnTo>
                    <a:pt x="525" y="0"/>
                  </a:lnTo>
                  <a:lnTo>
                    <a:pt x="529" y="0"/>
                  </a:lnTo>
                  <a:lnTo>
                    <a:pt x="534" y="0"/>
                  </a:lnTo>
                  <a:lnTo>
                    <a:pt x="543" y="0"/>
                  </a:lnTo>
                  <a:lnTo>
                    <a:pt x="547" y="0"/>
                  </a:lnTo>
                  <a:lnTo>
                    <a:pt x="556" y="0"/>
                  </a:lnTo>
                  <a:lnTo>
                    <a:pt x="561" y="0"/>
                  </a:lnTo>
                  <a:lnTo>
                    <a:pt x="570" y="0"/>
                  </a:lnTo>
                  <a:lnTo>
                    <a:pt x="575" y="0"/>
                  </a:lnTo>
                  <a:lnTo>
                    <a:pt x="584" y="0"/>
                  </a:lnTo>
                  <a:lnTo>
                    <a:pt x="588" y="0"/>
                  </a:lnTo>
                  <a:lnTo>
                    <a:pt x="597" y="0"/>
                  </a:lnTo>
                  <a:lnTo>
                    <a:pt x="602" y="0"/>
                  </a:lnTo>
                  <a:lnTo>
                    <a:pt x="611" y="0"/>
                  </a:lnTo>
                  <a:lnTo>
                    <a:pt x="615" y="0"/>
                  </a:lnTo>
                  <a:lnTo>
                    <a:pt x="624" y="0"/>
                  </a:lnTo>
                  <a:lnTo>
                    <a:pt x="633" y="0"/>
                  </a:lnTo>
                  <a:lnTo>
                    <a:pt x="638" y="0"/>
                  </a:lnTo>
                  <a:lnTo>
                    <a:pt x="647" y="0"/>
                  </a:lnTo>
                  <a:lnTo>
                    <a:pt x="656" y="0"/>
                  </a:lnTo>
                  <a:lnTo>
                    <a:pt x="661" y="0"/>
                  </a:lnTo>
                  <a:lnTo>
                    <a:pt x="670" y="0"/>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5" name="Freeform 366"/>
            <p:cNvSpPr>
              <a:spLocks/>
            </p:cNvSpPr>
            <p:nvPr/>
          </p:nvSpPr>
          <p:spPr bwMode="auto">
            <a:xfrm>
              <a:off x="8382000" y="2881311"/>
              <a:ext cx="157162" cy="0"/>
            </a:xfrm>
            <a:custGeom>
              <a:avLst/>
              <a:gdLst>
                <a:gd name="T0" fmla="*/ 0 w 99"/>
                <a:gd name="T1" fmla="*/ 2147483647 w 99"/>
                <a:gd name="T2" fmla="*/ 2147483647 w 99"/>
                <a:gd name="T3" fmla="*/ 2147483647 w 99"/>
                <a:gd name="T4" fmla="*/ 2147483647 w 99"/>
                <a:gd name="T5" fmla="*/ 2147483647 w 99"/>
                <a:gd name="T6" fmla="*/ 2147483647 w 99"/>
                <a:gd name="T7" fmla="*/ 2147483647 w 99"/>
                <a:gd name="T8" fmla="*/ 2147483647 w 99"/>
                <a:gd name="T9" fmla="*/ 2147483647 w 99"/>
                <a:gd name="T10" fmla="*/ 2147483647 w 99"/>
                <a:gd name="T11" fmla="*/ 2147483647 w 99"/>
                <a:gd name="T12" fmla="*/ 2147483647 w 99"/>
                <a:gd name="T13" fmla="*/ 0 60000 65536"/>
                <a:gd name="T14" fmla="*/ 0 60000 65536"/>
                <a:gd name="T15" fmla="*/ 0 60000 65536"/>
                <a:gd name="T16" fmla="*/ 0 60000 65536"/>
                <a:gd name="T17" fmla="*/ 0 60000 65536"/>
                <a:gd name="T18" fmla="*/ 0 60000 65536"/>
                <a:gd name="T19" fmla="*/ 0 60000 65536"/>
                <a:gd name="T20" fmla="*/ 0 60000 65536"/>
                <a:gd name="T21" fmla="*/ 0 60000 65536"/>
                <a:gd name="T22" fmla="*/ 0 60000 65536"/>
                <a:gd name="T23" fmla="*/ 0 60000 65536"/>
                <a:gd name="T24" fmla="*/ 0 60000 65536"/>
                <a:gd name="T25" fmla="*/ 0 60000 65536"/>
              </a:gdLst>
              <a:ahLst/>
              <a:cxnLst>
                <a:cxn ang="T13">
                  <a:pos x="T0" y="0"/>
                </a:cxn>
                <a:cxn ang="T14">
                  <a:pos x="T1" y="0"/>
                </a:cxn>
                <a:cxn ang="T15">
                  <a:pos x="T2" y="0"/>
                </a:cxn>
                <a:cxn ang="T16">
                  <a:pos x="T3" y="0"/>
                </a:cxn>
                <a:cxn ang="T17">
                  <a:pos x="T4" y="0"/>
                </a:cxn>
                <a:cxn ang="T18">
                  <a:pos x="T5" y="0"/>
                </a:cxn>
                <a:cxn ang="T19">
                  <a:pos x="T6" y="0"/>
                </a:cxn>
                <a:cxn ang="T20">
                  <a:pos x="T7" y="0"/>
                </a:cxn>
                <a:cxn ang="T21">
                  <a:pos x="T8" y="0"/>
                </a:cxn>
                <a:cxn ang="T22">
                  <a:pos x="T9" y="0"/>
                </a:cxn>
                <a:cxn ang="T23">
                  <a:pos x="T10" y="0"/>
                </a:cxn>
                <a:cxn ang="T24">
                  <a:pos x="T11" y="0"/>
                </a:cxn>
                <a:cxn ang="T25">
                  <a:pos x="T12" y="0"/>
                </a:cxn>
              </a:cxnLst>
              <a:rect l="0" t="0" r="r" b="b"/>
              <a:pathLst>
                <a:path w="99">
                  <a:moveTo>
                    <a:pt x="0" y="0"/>
                  </a:moveTo>
                  <a:lnTo>
                    <a:pt x="9" y="0"/>
                  </a:lnTo>
                  <a:lnTo>
                    <a:pt x="13" y="0"/>
                  </a:lnTo>
                  <a:lnTo>
                    <a:pt x="22" y="0"/>
                  </a:lnTo>
                  <a:lnTo>
                    <a:pt x="31" y="0"/>
                  </a:lnTo>
                  <a:lnTo>
                    <a:pt x="40" y="0"/>
                  </a:lnTo>
                  <a:lnTo>
                    <a:pt x="49" y="0"/>
                  </a:lnTo>
                  <a:lnTo>
                    <a:pt x="54" y="0"/>
                  </a:lnTo>
                  <a:lnTo>
                    <a:pt x="63" y="0"/>
                  </a:lnTo>
                  <a:lnTo>
                    <a:pt x="72" y="0"/>
                  </a:lnTo>
                  <a:lnTo>
                    <a:pt x="81" y="0"/>
                  </a:lnTo>
                  <a:lnTo>
                    <a:pt x="90" y="0"/>
                  </a:lnTo>
                  <a:lnTo>
                    <a:pt x="99" y="0"/>
                  </a:lnTo>
                </a:path>
              </a:pathLst>
            </a:custGeom>
            <a:noFill/>
            <a:ln w="19050"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71" name="Group 270"/>
          <p:cNvGrpSpPr>
            <a:grpSpLocks/>
          </p:cNvGrpSpPr>
          <p:nvPr/>
        </p:nvGrpSpPr>
        <p:grpSpPr bwMode="auto">
          <a:xfrm>
            <a:off x="5594350" y="812800"/>
            <a:ext cx="2944813" cy="2068513"/>
            <a:chOff x="5594350" y="812800"/>
            <a:chExt cx="2944813" cy="2068513"/>
          </a:xfrm>
        </p:grpSpPr>
        <p:sp>
          <p:nvSpPr>
            <p:cNvPr id="20629" name="Freeform 370"/>
            <p:cNvSpPr>
              <a:spLocks/>
            </p:cNvSpPr>
            <p:nvPr/>
          </p:nvSpPr>
          <p:spPr bwMode="auto">
            <a:xfrm>
              <a:off x="5594350" y="812800"/>
              <a:ext cx="876300" cy="2054225"/>
            </a:xfrm>
            <a:custGeom>
              <a:avLst/>
              <a:gdLst>
                <a:gd name="T0" fmla="*/ 2147483647 w 552"/>
                <a:gd name="T1" fmla="*/ 2147483647 h 1294"/>
                <a:gd name="T2" fmla="*/ 2147483647 w 552"/>
                <a:gd name="T3" fmla="*/ 2147483647 h 1294"/>
                <a:gd name="T4" fmla="*/ 2147483647 w 552"/>
                <a:gd name="T5" fmla="*/ 2147483647 h 1294"/>
                <a:gd name="T6" fmla="*/ 2147483647 w 552"/>
                <a:gd name="T7" fmla="*/ 2147483647 h 1294"/>
                <a:gd name="T8" fmla="*/ 2147483647 w 552"/>
                <a:gd name="T9" fmla="*/ 2147483647 h 1294"/>
                <a:gd name="T10" fmla="*/ 2147483647 w 552"/>
                <a:gd name="T11" fmla="*/ 2147483647 h 1294"/>
                <a:gd name="T12" fmla="*/ 2147483647 w 552"/>
                <a:gd name="T13" fmla="*/ 2147483647 h 1294"/>
                <a:gd name="T14" fmla="*/ 2147483647 w 552"/>
                <a:gd name="T15" fmla="*/ 2147483647 h 1294"/>
                <a:gd name="T16" fmla="*/ 2147483647 w 552"/>
                <a:gd name="T17" fmla="*/ 2147483647 h 1294"/>
                <a:gd name="T18" fmla="*/ 2147483647 w 552"/>
                <a:gd name="T19" fmla="*/ 2147483647 h 1294"/>
                <a:gd name="T20" fmla="*/ 2147483647 w 552"/>
                <a:gd name="T21" fmla="*/ 2147483647 h 1294"/>
                <a:gd name="T22" fmla="*/ 2147483647 w 552"/>
                <a:gd name="T23" fmla="*/ 2147483647 h 1294"/>
                <a:gd name="T24" fmla="*/ 2147483647 w 552"/>
                <a:gd name="T25" fmla="*/ 2147483647 h 1294"/>
                <a:gd name="T26" fmla="*/ 2147483647 w 552"/>
                <a:gd name="T27" fmla="*/ 2147483647 h 1294"/>
                <a:gd name="T28" fmla="*/ 2147483647 w 552"/>
                <a:gd name="T29" fmla="*/ 2147483647 h 1294"/>
                <a:gd name="T30" fmla="*/ 2147483647 w 552"/>
                <a:gd name="T31" fmla="*/ 2147483647 h 1294"/>
                <a:gd name="T32" fmla="*/ 2147483647 w 552"/>
                <a:gd name="T33" fmla="*/ 2147483647 h 1294"/>
                <a:gd name="T34" fmla="*/ 2147483647 w 552"/>
                <a:gd name="T35" fmla="*/ 2147483647 h 1294"/>
                <a:gd name="T36" fmla="*/ 2147483647 w 552"/>
                <a:gd name="T37" fmla="*/ 2147483647 h 1294"/>
                <a:gd name="T38" fmla="*/ 2147483647 w 552"/>
                <a:gd name="T39" fmla="*/ 2147483647 h 1294"/>
                <a:gd name="T40" fmla="*/ 2147483647 w 552"/>
                <a:gd name="T41" fmla="*/ 2147483647 h 1294"/>
                <a:gd name="T42" fmla="*/ 2147483647 w 552"/>
                <a:gd name="T43" fmla="*/ 2147483647 h 1294"/>
                <a:gd name="T44" fmla="*/ 2147483647 w 552"/>
                <a:gd name="T45" fmla="*/ 2147483647 h 1294"/>
                <a:gd name="T46" fmla="*/ 2147483647 w 552"/>
                <a:gd name="T47" fmla="*/ 2147483647 h 1294"/>
                <a:gd name="T48" fmla="*/ 2147483647 w 552"/>
                <a:gd name="T49" fmla="*/ 2147483647 h 1294"/>
                <a:gd name="T50" fmla="*/ 2147483647 w 552"/>
                <a:gd name="T51" fmla="*/ 2147483647 h 1294"/>
                <a:gd name="T52" fmla="*/ 2147483647 w 552"/>
                <a:gd name="T53" fmla="*/ 2147483647 h 1294"/>
                <a:gd name="T54" fmla="*/ 2147483647 w 552"/>
                <a:gd name="T55" fmla="*/ 2147483647 h 1294"/>
                <a:gd name="T56" fmla="*/ 2147483647 w 552"/>
                <a:gd name="T57" fmla="*/ 2147483647 h 1294"/>
                <a:gd name="T58" fmla="*/ 2147483647 w 552"/>
                <a:gd name="T59" fmla="*/ 2147483647 h 1294"/>
                <a:gd name="T60" fmla="*/ 2147483647 w 552"/>
                <a:gd name="T61" fmla="*/ 2147483647 h 1294"/>
                <a:gd name="T62" fmla="*/ 2147483647 w 552"/>
                <a:gd name="T63" fmla="*/ 2147483647 h 1294"/>
                <a:gd name="T64" fmla="*/ 2147483647 w 552"/>
                <a:gd name="T65" fmla="*/ 2147483647 h 1294"/>
                <a:gd name="T66" fmla="*/ 2147483647 w 552"/>
                <a:gd name="T67" fmla="*/ 2147483647 h 1294"/>
                <a:gd name="T68" fmla="*/ 2147483647 w 552"/>
                <a:gd name="T69" fmla="*/ 2147483647 h 1294"/>
                <a:gd name="T70" fmla="*/ 2147483647 w 552"/>
                <a:gd name="T71" fmla="*/ 2147483647 h 1294"/>
                <a:gd name="T72" fmla="*/ 2147483647 w 552"/>
                <a:gd name="T73" fmla="*/ 2147483647 h 1294"/>
                <a:gd name="T74" fmla="*/ 2147483647 w 552"/>
                <a:gd name="T75" fmla="*/ 2147483647 h 1294"/>
                <a:gd name="T76" fmla="*/ 2147483647 w 552"/>
                <a:gd name="T77" fmla="*/ 2147483647 h 1294"/>
                <a:gd name="T78" fmla="*/ 2147483647 w 552"/>
                <a:gd name="T79" fmla="*/ 2147483647 h 1294"/>
                <a:gd name="T80" fmla="*/ 2147483647 w 552"/>
                <a:gd name="T81" fmla="*/ 2147483647 h 1294"/>
                <a:gd name="T82" fmla="*/ 2147483647 w 552"/>
                <a:gd name="T83" fmla="*/ 2147483647 h 12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52" h="1294">
                  <a:moveTo>
                    <a:pt x="0" y="0"/>
                  </a:moveTo>
                  <a:lnTo>
                    <a:pt x="140" y="0"/>
                  </a:lnTo>
                  <a:lnTo>
                    <a:pt x="140" y="45"/>
                  </a:lnTo>
                  <a:lnTo>
                    <a:pt x="145" y="49"/>
                  </a:lnTo>
                  <a:lnTo>
                    <a:pt x="145" y="163"/>
                  </a:lnTo>
                  <a:lnTo>
                    <a:pt x="149" y="167"/>
                  </a:lnTo>
                  <a:lnTo>
                    <a:pt x="149" y="253"/>
                  </a:lnTo>
                  <a:lnTo>
                    <a:pt x="154" y="258"/>
                  </a:lnTo>
                  <a:lnTo>
                    <a:pt x="154" y="330"/>
                  </a:lnTo>
                  <a:lnTo>
                    <a:pt x="158" y="334"/>
                  </a:lnTo>
                  <a:lnTo>
                    <a:pt x="158" y="398"/>
                  </a:lnTo>
                  <a:lnTo>
                    <a:pt x="163" y="402"/>
                  </a:lnTo>
                  <a:lnTo>
                    <a:pt x="163" y="457"/>
                  </a:lnTo>
                  <a:lnTo>
                    <a:pt x="167" y="461"/>
                  </a:lnTo>
                  <a:lnTo>
                    <a:pt x="167" y="506"/>
                  </a:lnTo>
                  <a:lnTo>
                    <a:pt x="172" y="511"/>
                  </a:lnTo>
                  <a:lnTo>
                    <a:pt x="172" y="552"/>
                  </a:lnTo>
                  <a:lnTo>
                    <a:pt x="176" y="556"/>
                  </a:lnTo>
                  <a:lnTo>
                    <a:pt x="176" y="597"/>
                  </a:lnTo>
                  <a:lnTo>
                    <a:pt x="181" y="602"/>
                  </a:lnTo>
                  <a:lnTo>
                    <a:pt x="181" y="638"/>
                  </a:lnTo>
                  <a:lnTo>
                    <a:pt x="185" y="642"/>
                  </a:lnTo>
                  <a:lnTo>
                    <a:pt x="185" y="674"/>
                  </a:lnTo>
                  <a:lnTo>
                    <a:pt x="190" y="678"/>
                  </a:lnTo>
                  <a:lnTo>
                    <a:pt x="190" y="706"/>
                  </a:lnTo>
                  <a:lnTo>
                    <a:pt x="194" y="710"/>
                  </a:lnTo>
                  <a:lnTo>
                    <a:pt x="194" y="737"/>
                  </a:lnTo>
                  <a:lnTo>
                    <a:pt x="199" y="742"/>
                  </a:lnTo>
                  <a:lnTo>
                    <a:pt x="199" y="769"/>
                  </a:lnTo>
                  <a:lnTo>
                    <a:pt x="204" y="774"/>
                  </a:lnTo>
                  <a:lnTo>
                    <a:pt x="204" y="796"/>
                  </a:lnTo>
                  <a:lnTo>
                    <a:pt x="208" y="801"/>
                  </a:lnTo>
                  <a:lnTo>
                    <a:pt x="208" y="823"/>
                  </a:lnTo>
                  <a:lnTo>
                    <a:pt x="213" y="828"/>
                  </a:lnTo>
                  <a:lnTo>
                    <a:pt x="213" y="846"/>
                  </a:lnTo>
                  <a:lnTo>
                    <a:pt x="217" y="850"/>
                  </a:lnTo>
                  <a:lnTo>
                    <a:pt x="217" y="869"/>
                  </a:lnTo>
                  <a:lnTo>
                    <a:pt x="222" y="873"/>
                  </a:lnTo>
                  <a:lnTo>
                    <a:pt x="222" y="891"/>
                  </a:lnTo>
                  <a:lnTo>
                    <a:pt x="226" y="896"/>
                  </a:lnTo>
                  <a:lnTo>
                    <a:pt x="226" y="914"/>
                  </a:lnTo>
                  <a:lnTo>
                    <a:pt x="231" y="918"/>
                  </a:lnTo>
                  <a:lnTo>
                    <a:pt x="231" y="936"/>
                  </a:lnTo>
                  <a:lnTo>
                    <a:pt x="235" y="941"/>
                  </a:lnTo>
                  <a:lnTo>
                    <a:pt x="235" y="955"/>
                  </a:lnTo>
                  <a:lnTo>
                    <a:pt x="240" y="959"/>
                  </a:lnTo>
                  <a:lnTo>
                    <a:pt x="240" y="973"/>
                  </a:lnTo>
                  <a:lnTo>
                    <a:pt x="244" y="977"/>
                  </a:lnTo>
                  <a:lnTo>
                    <a:pt x="244" y="986"/>
                  </a:lnTo>
                  <a:lnTo>
                    <a:pt x="249" y="991"/>
                  </a:lnTo>
                  <a:lnTo>
                    <a:pt x="249" y="1004"/>
                  </a:lnTo>
                  <a:lnTo>
                    <a:pt x="253" y="1009"/>
                  </a:lnTo>
                  <a:lnTo>
                    <a:pt x="253" y="1022"/>
                  </a:lnTo>
                  <a:lnTo>
                    <a:pt x="258" y="1027"/>
                  </a:lnTo>
                  <a:lnTo>
                    <a:pt x="258" y="1036"/>
                  </a:lnTo>
                  <a:lnTo>
                    <a:pt x="262" y="1041"/>
                  </a:lnTo>
                  <a:lnTo>
                    <a:pt x="262" y="1050"/>
                  </a:lnTo>
                  <a:lnTo>
                    <a:pt x="267" y="1054"/>
                  </a:lnTo>
                  <a:lnTo>
                    <a:pt x="267" y="1063"/>
                  </a:lnTo>
                  <a:lnTo>
                    <a:pt x="271" y="1068"/>
                  </a:lnTo>
                  <a:lnTo>
                    <a:pt x="271" y="1072"/>
                  </a:lnTo>
                  <a:lnTo>
                    <a:pt x="276" y="1077"/>
                  </a:lnTo>
                  <a:lnTo>
                    <a:pt x="276" y="1086"/>
                  </a:lnTo>
                  <a:lnTo>
                    <a:pt x="280" y="1090"/>
                  </a:lnTo>
                  <a:lnTo>
                    <a:pt x="280" y="1099"/>
                  </a:lnTo>
                  <a:lnTo>
                    <a:pt x="290" y="1108"/>
                  </a:lnTo>
                  <a:lnTo>
                    <a:pt x="290" y="1118"/>
                  </a:lnTo>
                  <a:lnTo>
                    <a:pt x="294" y="1122"/>
                  </a:lnTo>
                  <a:lnTo>
                    <a:pt x="294" y="1127"/>
                  </a:lnTo>
                  <a:lnTo>
                    <a:pt x="299" y="1131"/>
                  </a:lnTo>
                  <a:lnTo>
                    <a:pt x="299" y="1136"/>
                  </a:lnTo>
                  <a:lnTo>
                    <a:pt x="303" y="1140"/>
                  </a:lnTo>
                  <a:lnTo>
                    <a:pt x="303" y="1145"/>
                  </a:lnTo>
                  <a:lnTo>
                    <a:pt x="312" y="1154"/>
                  </a:lnTo>
                  <a:lnTo>
                    <a:pt x="312" y="1163"/>
                  </a:lnTo>
                  <a:lnTo>
                    <a:pt x="317" y="1167"/>
                  </a:lnTo>
                  <a:lnTo>
                    <a:pt x="326" y="1176"/>
                  </a:lnTo>
                  <a:lnTo>
                    <a:pt x="326" y="1181"/>
                  </a:lnTo>
                  <a:lnTo>
                    <a:pt x="335" y="1190"/>
                  </a:lnTo>
                  <a:lnTo>
                    <a:pt x="335" y="1194"/>
                  </a:lnTo>
                  <a:lnTo>
                    <a:pt x="339" y="1199"/>
                  </a:lnTo>
                  <a:lnTo>
                    <a:pt x="344" y="1204"/>
                  </a:lnTo>
                  <a:lnTo>
                    <a:pt x="353" y="1213"/>
                  </a:lnTo>
                  <a:lnTo>
                    <a:pt x="353" y="1217"/>
                  </a:lnTo>
                  <a:lnTo>
                    <a:pt x="357" y="1222"/>
                  </a:lnTo>
                  <a:lnTo>
                    <a:pt x="362" y="1226"/>
                  </a:lnTo>
                  <a:lnTo>
                    <a:pt x="366" y="1231"/>
                  </a:lnTo>
                  <a:lnTo>
                    <a:pt x="371" y="1231"/>
                  </a:lnTo>
                  <a:lnTo>
                    <a:pt x="375" y="1235"/>
                  </a:lnTo>
                  <a:lnTo>
                    <a:pt x="380" y="1240"/>
                  </a:lnTo>
                  <a:lnTo>
                    <a:pt x="385" y="1244"/>
                  </a:lnTo>
                  <a:lnTo>
                    <a:pt x="389" y="1244"/>
                  </a:lnTo>
                  <a:lnTo>
                    <a:pt x="394" y="1249"/>
                  </a:lnTo>
                  <a:lnTo>
                    <a:pt x="398" y="1253"/>
                  </a:lnTo>
                  <a:lnTo>
                    <a:pt x="403" y="1253"/>
                  </a:lnTo>
                  <a:lnTo>
                    <a:pt x="407" y="1258"/>
                  </a:lnTo>
                  <a:lnTo>
                    <a:pt x="412" y="1262"/>
                  </a:lnTo>
                  <a:lnTo>
                    <a:pt x="416" y="1262"/>
                  </a:lnTo>
                  <a:lnTo>
                    <a:pt x="421" y="1267"/>
                  </a:lnTo>
                  <a:lnTo>
                    <a:pt x="425" y="1267"/>
                  </a:lnTo>
                  <a:lnTo>
                    <a:pt x="430" y="1267"/>
                  </a:lnTo>
                  <a:lnTo>
                    <a:pt x="434" y="1271"/>
                  </a:lnTo>
                  <a:lnTo>
                    <a:pt x="439" y="1271"/>
                  </a:lnTo>
                  <a:lnTo>
                    <a:pt x="443" y="1276"/>
                  </a:lnTo>
                  <a:lnTo>
                    <a:pt x="448" y="1276"/>
                  </a:lnTo>
                  <a:lnTo>
                    <a:pt x="452" y="1276"/>
                  </a:lnTo>
                  <a:lnTo>
                    <a:pt x="457" y="1280"/>
                  </a:lnTo>
                  <a:lnTo>
                    <a:pt x="461" y="1280"/>
                  </a:lnTo>
                  <a:lnTo>
                    <a:pt x="466" y="1280"/>
                  </a:lnTo>
                  <a:lnTo>
                    <a:pt x="471" y="1280"/>
                  </a:lnTo>
                  <a:lnTo>
                    <a:pt x="475" y="1285"/>
                  </a:lnTo>
                  <a:lnTo>
                    <a:pt x="480" y="1285"/>
                  </a:lnTo>
                  <a:lnTo>
                    <a:pt x="484" y="1285"/>
                  </a:lnTo>
                  <a:lnTo>
                    <a:pt x="489" y="1285"/>
                  </a:lnTo>
                  <a:lnTo>
                    <a:pt x="493" y="1285"/>
                  </a:lnTo>
                  <a:lnTo>
                    <a:pt x="498" y="1290"/>
                  </a:lnTo>
                  <a:lnTo>
                    <a:pt x="502" y="1290"/>
                  </a:lnTo>
                  <a:lnTo>
                    <a:pt x="507" y="1290"/>
                  </a:lnTo>
                  <a:lnTo>
                    <a:pt x="511" y="1290"/>
                  </a:lnTo>
                  <a:lnTo>
                    <a:pt x="516" y="1290"/>
                  </a:lnTo>
                  <a:lnTo>
                    <a:pt x="520" y="1290"/>
                  </a:lnTo>
                  <a:lnTo>
                    <a:pt x="525" y="1294"/>
                  </a:lnTo>
                  <a:lnTo>
                    <a:pt x="529" y="1294"/>
                  </a:lnTo>
                  <a:lnTo>
                    <a:pt x="534" y="1294"/>
                  </a:lnTo>
                  <a:lnTo>
                    <a:pt x="538" y="1294"/>
                  </a:lnTo>
                  <a:lnTo>
                    <a:pt x="543" y="1294"/>
                  </a:lnTo>
                  <a:lnTo>
                    <a:pt x="547" y="1294"/>
                  </a:lnTo>
                  <a:lnTo>
                    <a:pt x="552" y="1294"/>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0" name="Freeform 371"/>
            <p:cNvSpPr>
              <a:spLocks/>
            </p:cNvSpPr>
            <p:nvPr/>
          </p:nvSpPr>
          <p:spPr bwMode="auto">
            <a:xfrm>
              <a:off x="6470650" y="2867025"/>
              <a:ext cx="919162" cy="14288"/>
            </a:xfrm>
            <a:custGeom>
              <a:avLst/>
              <a:gdLst>
                <a:gd name="T0" fmla="*/ 2147483647 w 579"/>
                <a:gd name="T1" fmla="*/ 0 h 9"/>
                <a:gd name="T2" fmla="*/ 2147483647 w 579"/>
                <a:gd name="T3" fmla="*/ 2147483647 h 9"/>
                <a:gd name="T4" fmla="*/ 2147483647 w 579"/>
                <a:gd name="T5" fmla="*/ 2147483647 h 9"/>
                <a:gd name="T6" fmla="*/ 2147483647 w 579"/>
                <a:gd name="T7" fmla="*/ 2147483647 h 9"/>
                <a:gd name="T8" fmla="*/ 2147483647 w 579"/>
                <a:gd name="T9" fmla="*/ 2147483647 h 9"/>
                <a:gd name="T10" fmla="*/ 2147483647 w 579"/>
                <a:gd name="T11" fmla="*/ 2147483647 h 9"/>
                <a:gd name="T12" fmla="*/ 2147483647 w 579"/>
                <a:gd name="T13" fmla="*/ 2147483647 h 9"/>
                <a:gd name="T14" fmla="*/ 2147483647 w 579"/>
                <a:gd name="T15" fmla="*/ 2147483647 h 9"/>
                <a:gd name="T16" fmla="*/ 2147483647 w 579"/>
                <a:gd name="T17" fmla="*/ 2147483647 h 9"/>
                <a:gd name="T18" fmla="*/ 2147483647 w 579"/>
                <a:gd name="T19" fmla="*/ 2147483647 h 9"/>
                <a:gd name="T20" fmla="*/ 2147483647 w 579"/>
                <a:gd name="T21" fmla="*/ 2147483647 h 9"/>
                <a:gd name="T22" fmla="*/ 2147483647 w 579"/>
                <a:gd name="T23" fmla="*/ 2147483647 h 9"/>
                <a:gd name="T24" fmla="*/ 2147483647 w 579"/>
                <a:gd name="T25" fmla="*/ 2147483647 h 9"/>
                <a:gd name="T26" fmla="*/ 2147483647 w 579"/>
                <a:gd name="T27" fmla="*/ 2147483647 h 9"/>
                <a:gd name="T28" fmla="*/ 2147483647 w 579"/>
                <a:gd name="T29" fmla="*/ 2147483647 h 9"/>
                <a:gd name="T30" fmla="*/ 2147483647 w 579"/>
                <a:gd name="T31" fmla="*/ 2147483647 h 9"/>
                <a:gd name="T32" fmla="*/ 2147483647 w 579"/>
                <a:gd name="T33" fmla="*/ 2147483647 h 9"/>
                <a:gd name="T34" fmla="*/ 2147483647 w 579"/>
                <a:gd name="T35" fmla="*/ 2147483647 h 9"/>
                <a:gd name="T36" fmla="*/ 2147483647 w 579"/>
                <a:gd name="T37" fmla="*/ 2147483647 h 9"/>
                <a:gd name="T38" fmla="*/ 2147483647 w 579"/>
                <a:gd name="T39" fmla="*/ 2147483647 h 9"/>
                <a:gd name="T40" fmla="*/ 2147483647 w 579"/>
                <a:gd name="T41" fmla="*/ 2147483647 h 9"/>
                <a:gd name="T42" fmla="*/ 2147483647 w 579"/>
                <a:gd name="T43" fmla="*/ 2147483647 h 9"/>
                <a:gd name="T44" fmla="*/ 2147483647 w 579"/>
                <a:gd name="T45" fmla="*/ 2147483647 h 9"/>
                <a:gd name="T46" fmla="*/ 2147483647 w 579"/>
                <a:gd name="T47" fmla="*/ 2147483647 h 9"/>
                <a:gd name="T48" fmla="*/ 2147483647 w 579"/>
                <a:gd name="T49" fmla="*/ 2147483647 h 9"/>
                <a:gd name="T50" fmla="*/ 2147483647 w 579"/>
                <a:gd name="T51" fmla="*/ 2147483647 h 9"/>
                <a:gd name="T52" fmla="*/ 2147483647 w 579"/>
                <a:gd name="T53" fmla="*/ 2147483647 h 9"/>
                <a:gd name="T54" fmla="*/ 2147483647 w 579"/>
                <a:gd name="T55" fmla="*/ 2147483647 h 9"/>
                <a:gd name="T56" fmla="*/ 2147483647 w 579"/>
                <a:gd name="T57" fmla="*/ 2147483647 h 9"/>
                <a:gd name="T58" fmla="*/ 2147483647 w 579"/>
                <a:gd name="T59" fmla="*/ 2147483647 h 9"/>
                <a:gd name="T60" fmla="*/ 2147483647 w 579"/>
                <a:gd name="T61" fmla="*/ 2147483647 h 9"/>
                <a:gd name="T62" fmla="*/ 2147483647 w 579"/>
                <a:gd name="T63" fmla="*/ 2147483647 h 9"/>
                <a:gd name="T64" fmla="*/ 2147483647 w 579"/>
                <a:gd name="T65" fmla="*/ 2147483647 h 9"/>
                <a:gd name="T66" fmla="*/ 2147483647 w 579"/>
                <a:gd name="T67" fmla="*/ 2147483647 h 9"/>
                <a:gd name="T68" fmla="*/ 2147483647 w 579"/>
                <a:gd name="T69" fmla="*/ 2147483647 h 9"/>
                <a:gd name="T70" fmla="*/ 2147483647 w 579"/>
                <a:gd name="T71" fmla="*/ 2147483647 h 9"/>
                <a:gd name="T72" fmla="*/ 2147483647 w 579"/>
                <a:gd name="T73" fmla="*/ 2147483647 h 9"/>
                <a:gd name="T74" fmla="*/ 2147483647 w 579"/>
                <a:gd name="T75" fmla="*/ 2147483647 h 9"/>
                <a:gd name="T76" fmla="*/ 2147483647 w 579"/>
                <a:gd name="T77" fmla="*/ 2147483647 h 9"/>
                <a:gd name="T78" fmla="*/ 2147483647 w 579"/>
                <a:gd name="T79" fmla="*/ 2147483647 h 9"/>
                <a:gd name="T80" fmla="*/ 2147483647 w 579"/>
                <a:gd name="T81" fmla="*/ 2147483647 h 9"/>
                <a:gd name="T82" fmla="*/ 2147483647 w 579"/>
                <a:gd name="T83" fmla="*/ 2147483647 h 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9" h="9">
                  <a:moveTo>
                    <a:pt x="0" y="0"/>
                  </a:moveTo>
                  <a:lnTo>
                    <a:pt x="4" y="0"/>
                  </a:lnTo>
                  <a:lnTo>
                    <a:pt x="9" y="0"/>
                  </a:lnTo>
                  <a:lnTo>
                    <a:pt x="14" y="5"/>
                  </a:lnTo>
                  <a:lnTo>
                    <a:pt x="18" y="5"/>
                  </a:lnTo>
                  <a:lnTo>
                    <a:pt x="23" y="5"/>
                  </a:lnTo>
                  <a:lnTo>
                    <a:pt x="27" y="5"/>
                  </a:lnTo>
                  <a:lnTo>
                    <a:pt x="32" y="5"/>
                  </a:lnTo>
                  <a:lnTo>
                    <a:pt x="36" y="5"/>
                  </a:lnTo>
                  <a:lnTo>
                    <a:pt x="41" y="5"/>
                  </a:lnTo>
                  <a:lnTo>
                    <a:pt x="45" y="5"/>
                  </a:lnTo>
                  <a:lnTo>
                    <a:pt x="50" y="5"/>
                  </a:lnTo>
                  <a:lnTo>
                    <a:pt x="54" y="5"/>
                  </a:lnTo>
                  <a:lnTo>
                    <a:pt x="59" y="5"/>
                  </a:lnTo>
                  <a:lnTo>
                    <a:pt x="63" y="5"/>
                  </a:lnTo>
                  <a:lnTo>
                    <a:pt x="68" y="5"/>
                  </a:lnTo>
                  <a:lnTo>
                    <a:pt x="72" y="5"/>
                  </a:lnTo>
                  <a:lnTo>
                    <a:pt x="77" y="5"/>
                  </a:lnTo>
                  <a:lnTo>
                    <a:pt x="81" y="5"/>
                  </a:lnTo>
                  <a:lnTo>
                    <a:pt x="86" y="5"/>
                  </a:lnTo>
                  <a:lnTo>
                    <a:pt x="90" y="5"/>
                  </a:lnTo>
                  <a:lnTo>
                    <a:pt x="95" y="9"/>
                  </a:lnTo>
                  <a:lnTo>
                    <a:pt x="100" y="9"/>
                  </a:lnTo>
                  <a:lnTo>
                    <a:pt x="104" y="9"/>
                  </a:lnTo>
                  <a:lnTo>
                    <a:pt x="109" y="9"/>
                  </a:lnTo>
                  <a:lnTo>
                    <a:pt x="113" y="9"/>
                  </a:lnTo>
                  <a:lnTo>
                    <a:pt x="118" y="9"/>
                  </a:lnTo>
                  <a:lnTo>
                    <a:pt x="122" y="9"/>
                  </a:lnTo>
                  <a:lnTo>
                    <a:pt x="127" y="9"/>
                  </a:lnTo>
                  <a:lnTo>
                    <a:pt x="131" y="9"/>
                  </a:lnTo>
                  <a:lnTo>
                    <a:pt x="136" y="9"/>
                  </a:lnTo>
                  <a:lnTo>
                    <a:pt x="140" y="9"/>
                  </a:lnTo>
                  <a:lnTo>
                    <a:pt x="145" y="9"/>
                  </a:lnTo>
                  <a:lnTo>
                    <a:pt x="149" y="9"/>
                  </a:lnTo>
                  <a:lnTo>
                    <a:pt x="154" y="9"/>
                  </a:lnTo>
                  <a:lnTo>
                    <a:pt x="158" y="9"/>
                  </a:lnTo>
                  <a:lnTo>
                    <a:pt x="163" y="9"/>
                  </a:lnTo>
                  <a:lnTo>
                    <a:pt x="167" y="9"/>
                  </a:lnTo>
                  <a:lnTo>
                    <a:pt x="172" y="9"/>
                  </a:lnTo>
                  <a:lnTo>
                    <a:pt x="176" y="9"/>
                  </a:lnTo>
                  <a:lnTo>
                    <a:pt x="181" y="9"/>
                  </a:lnTo>
                  <a:lnTo>
                    <a:pt x="185" y="9"/>
                  </a:lnTo>
                  <a:lnTo>
                    <a:pt x="190" y="9"/>
                  </a:lnTo>
                  <a:lnTo>
                    <a:pt x="195" y="9"/>
                  </a:lnTo>
                  <a:lnTo>
                    <a:pt x="199" y="9"/>
                  </a:lnTo>
                  <a:lnTo>
                    <a:pt x="204" y="9"/>
                  </a:lnTo>
                  <a:lnTo>
                    <a:pt x="208" y="9"/>
                  </a:lnTo>
                  <a:lnTo>
                    <a:pt x="213" y="9"/>
                  </a:lnTo>
                  <a:lnTo>
                    <a:pt x="217" y="9"/>
                  </a:lnTo>
                  <a:lnTo>
                    <a:pt x="222" y="9"/>
                  </a:lnTo>
                  <a:lnTo>
                    <a:pt x="226" y="9"/>
                  </a:lnTo>
                  <a:lnTo>
                    <a:pt x="231" y="9"/>
                  </a:lnTo>
                  <a:lnTo>
                    <a:pt x="235" y="9"/>
                  </a:lnTo>
                  <a:lnTo>
                    <a:pt x="240" y="9"/>
                  </a:lnTo>
                  <a:lnTo>
                    <a:pt x="244" y="9"/>
                  </a:lnTo>
                  <a:lnTo>
                    <a:pt x="249" y="9"/>
                  </a:lnTo>
                  <a:lnTo>
                    <a:pt x="253" y="9"/>
                  </a:lnTo>
                  <a:lnTo>
                    <a:pt x="258" y="9"/>
                  </a:lnTo>
                  <a:lnTo>
                    <a:pt x="262" y="9"/>
                  </a:lnTo>
                  <a:lnTo>
                    <a:pt x="267" y="9"/>
                  </a:lnTo>
                  <a:lnTo>
                    <a:pt x="271" y="9"/>
                  </a:lnTo>
                  <a:lnTo>
                    <a:pt x="276" y="9"/>
                  </a:lnTo>
                  <a:lnTo>
                    <a:pt x="281" y="9"/>
                  </a:lnTo>
                  <a:lnTo>
                    <a:pt x="285" y="9"/>
                  </a:lnTo>
                  <a:lnTo>
                    <a:pt x="290" y="9"/>
                  </a:lnTo>
                  <a:lnTo>
                    <a:pt x="294" y="9"/>
                  </a:lnTo>
                  <a:lnTo>
                    <a:pt x="299" y="9"/>
                  </a:lnTo>
                  <a:lnTo>
                    <a:pt x="303" y="9"/>
                  </a:lnTo>
                  <a:lnTo>
                    <a:pt x="308" y="9"/>
                  </a:lnTo>
                  <a:lnTo>
                    <a:pt x="312" y="9"/>
                  </a:lnTo>
                  <a:lnTo>
                    <a:pt x="317" y="9"/>
                  </a:lnTo>
                  <a:lnTo>
                    <a:pt x="321" y="9"/>
                  </a:lnTo>
                  <a:lnTo>
                    <a:pt x="326" y="9"/>
                  </a:lnTo>
                  <a:lnTo>
                    <a:pt x="330" y="9"/>
                  </a:lnTo>
                  <a:lnTo>
                    <a:pt x="335" y="9"/>
                  </a:lnTo>
                  <a:lnTo>
                    <a:pt x="339" y="9"/>
                  </a:lnTo>
                  <a:lnTo>
                    <a:pt x="344" y="9"/>
                  </a:lnTo>
                  <a:lnTo>
                    <a:pt x="348" y="9"/>
                  </a:lnTo>
                  <a:lnTo>
                    <a:pt x="353" y="9"/>
                  </a:lnTo>
                  <a:lnTo>
                    <a:pt x="357" y="9"/>
                  </a:lnTo>
                  <a:lnTo>
                    <a:pt x="362" y="9"/>
                  </a:lnTo>
                  <a:lnTo>
                    <a:pt x="366" y="9"/>
                  </a:lnTo>
                  <a:lnTo>
                    <a:pt x="371" y="9"/>
                  </a:lnTo>
                  <a:lnTo>
                    <a:pt x="376" y="9"/>
                  </a:lnTo>
                  <a:lnTo>
                    <a:pt x="380" y="9"/>
                  </a:lnTo>
                  <a:lnTo>
                    <a:pt x="385" y="9"/>
                  </a:lnTo>
                  <a:lnTo>
                    <a:pt x="389" y="9"/>
                  </a:lnTo>
                  <a:lnTo>
                    <a:pt x="394" y="9"/>
                  </a:lnTo>
                  <a:lnTo>
                    <a:pt x="398" y="9"/>
                  </a:lnTo>
                  <a:lnTo>
                    <a:pt x="403" y="9"/>
                  </a:lnTo>
                  <a:lnTo>
                    <a:pt x="407" y="9"/>
                  </a:lnTo>
                  <a:lnTo>
                    <a:pt x="412" y="9"/>
                  </a:lnTo>
                  <a:lnTo>
                    <a:pt x="416" y="9"/>
                  </a:lnTo>
                  <a:lnTo>
                    <a:pt x="421" y="9"/>
                  </a:lnTo>
                  <a:lnTo>
                    <a:pt x="425" y="9"/>
                  </a:lnTo>
                  <a:lnTo>
                    <a:pt x="430" y="9"/>
                  </a:lnTo>
                  <a:lnTo>
                    <a:pt x="434" y="9"/>
                  </a:lnTo>
                  <a:lnTo>
                    <a:pt x="439" y="9"/>
                  </a:lnTo>
                  <a:lnTo>
                    <a:pt x="443" y="9"/>
                  </a:lnTo>
                  <a:lnTo>
                    <a:pt x="448" y="9"/>
                  </a:lnTo>
                  <a:lnTo>
                    <a:pt x="452" y="9"/>
                  </a:lnTo>
                  <a:lnTo>
                    <a:pt x="457" y="9"/>
                  </a:lnTo>
                  <a:lnTo>
                    <a:pt x="462" y="9"/>
                  </a:lnTo>
                  <a:lnTo>
                    <a:pt x="466" y="9"/>
                  </a:lnTo>
                  <a:lnTo>
                    <a:pt x="471" y="9"/>
                  </a:lnTo>
                  <a:lnTo>
                    <a:pt x="475" y="9"/>
                  </a:lnTo>
                  <a:lnTo>
                    <a:pt x="480" y="9"/>
                  </a:lnTo>
                  <a:lnTo>
                    <a:pt x="484" y="9"/>
                  </a:lnTo>
                  <a:lnTo>
                    <a:pt x="489" y="9"/>
                  </a:lnTo>
                  <a:lnTo>
                    <a:pt x="493" y="9"/>
                  </a:lnTo>
                  <a:lnTo>
                    <a:pt x="498" y="9"/>
                  </a:lnTo>
                  <a:lnTo>
                    <a:pt x="502" y="9"/>
                  </a:lnTo>
                  <a:lnTo>
                    <a:pt x="507" y="9"/>
                  </a:lnTo>
                  <a:lnTo>
                    <a:pt x="511" y="9"/>
                  </a:lnTo>
                  <a:lnTo>
                    <a:pt x="516" y="9"/>
                  </a:lnTo>
                  <a:lnTo>
                    <a:pt x="520" y="9"/>
                  </a:lnTo>
                  <a:lnTo>
                    <a:pt x="525" y="9"/>
                  </a:lnTo>
                  <a:lnTo>
                    <a:pt x="529" y="9"/>
                  </a:lnTo>
                  <a:lnTo>
                    <a:pt x="534" y="9"/>
                  </a:lnTo>
                  <a:lnTo>
                    <a:pt x="538" y="9"/>
                  </a:lnTo>
                  <a:lnTo>
                    <a:pt x="543" y="9"/>
                  </a:lnTo>
                  <a:lnTo>
                    <a:pt x="547" y="9"/>
                  </a:lnTo>
                  <a:lnTo>
                    <a:pt x="552" y="9"/>
                  </a:lnTo>
                  <a:lnTo>
                    <a:pt x="557" y="9"/>
                  </a:lnTo>
                  <a:lnTo>
                    <a:pt x="566" y="9"/>
                  </a:lnTo>
                  <a:lnTo>
                    <a:pt x="570" y="9"/>
                  </a:lnTo>
                  <a:lnTo>
                    <a:pt x="575" y="9"/>
                  </a:lnTo>
                  <a:lnTo>
                    <a:pt x="579" y="9"/>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1" name="Freeform 372"/>
            <p:cNvSpPr>
              <a:spLocks/>
            </p:cNvSpPr>
            <p:nvPr/>
          </p:nvSpPr>
          <p:spPr bwMode="auto">
            <a:xfrm>
              <a:off x="7389813" y="2881311"/>
              <a:ext cx="1149350" cy="0"/>
            </a:xfrm>
            <a:custGeom>
              <a:avLst/>
              <a:gdLst>
                <a:gd name="T0" fmla="*/ 2147483647 w 724"/>
                <a:gd name="T1" fmla="*/ 2147483647 w 724"/>
                <a:gd name="T2" fmla="*/ 2147483647 w 724"/>
                <a:gd name="T3" fmla="*/ 2147483647 w 724"/>
                <a:gd name="T4" fmla="*/ 2147483647 w 724"/>
                <a:gd name="T5" fmla="*/ 2147483647 w 724"/>
                <a:gd name="T6" fmla="*/ 2147483647 w 724"/>
                <a:gd name="T7" fmla="*/ 2147483647 w 724"/>
                <a:gd name="T8" fmla="*/ 2147483647 w 724"/>
                <a:gd name="T9" fmla="*/ 2147483647 w 724"/>
                <a:gd name="T10" fmla="*/ 2147483647 w 724"/>
                <a:gd name="T11" fmla="*/ 2147483647 w 724"/>
                <a:gd name="T12" fmla="*/ 2147483647 w 724"/>
                <a:gd name="T13" fmla="*/ 2147483647 w 724"/>
                <a:gd name="T14" fmla="*/ 2147483647 w 724"/>
                <a:gd name="T15" fmla="*/ 2147483647 w 724"/>
                <a:gd name="T16" fmla="*/ 2147483647 w 724"/>
                <a:gd name="T17" fmla="*/ 2147483647 w 724"/>
                <a:gd name="T18" fmla="*/ 2147483647 w 724"/>
                <a:gd name="T19" fmla="*/ 2147483647 w 724"/>
                <a:gd name="T20" fmla="*/ 2147483647 w 724"/>
                <a:gd name="T21" fmla="*/ 2147483647 w 724"/>
                <a:gd name="T22" fmla="*/ 2147483647 w 724"/>
                <a:gd name="T23" fmla="*/ 2147483647 w 724"/>
                <a:gd name="T24" fmla="*/ 2147483647 w 724"/>
                <a:gd name="T25" fmla="*/ 2147483647 w 724"/>
                <a:gd name="T26" fmla="*/ 2147483647 w 724"/>
                <a:gd name="T27" fmla="*/ 2147483647 w 724"/>
                <a:gd name="T28" fmla="*/ 2147483647 w 724"/>
                <a:gd name="T29" fmla="*/ 2147483647 w 724"/>
                <a:gd name="T30" fmla="*/ 2147483647 w 724"/>
                <a:gd name="T31" fmla="*/ 2147483647 w 724"/>
                <a:gd name="T32" fmla="*/ 2147483647 w 724"/>
                <a:gd name="T33" fmla="*/ 2147483647 w 724"/>
                <a:gd name="T34" fmla="*/ 2147483647 w 724"/>
                <a:gd name="T35" fmla="*/ 2147483647 w 724"/>
                <a:gd name="T36" fmla="*/ 2147483647 w 724"/>
                <a:gd name="T37" fmla="*/ 2147483647 w 724"/>
                <a:gd name="T38" fmla="*/ 2147483647 w 724"/>
                <a:gd name="T39" fmla="*/ 2147483647 w 724"/>
                <a:gd name="T40" fmla="*/ 2147483647 w 724"/>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Lst>
              <a:ahLst/>
              <a:cxnLst>
                <a:cxn ang="T41">
                  <a:pos x="T0" y="0"/>
                </a:cxn>
                <a:cxn ang="T42">
                  <a:pos x="T1" y="0"/>
                </a:cxn>
                <a:cxn ang="T43">
                  <a:pos x="T2" y="0"/>
                </a:cxn>
                <a:cxn ang="T44">
                  <a:pos x="T3" y="0"/>
                </a:cxn>
                <a:cxn ang="T45">
                  <a:pos x="T4" y="0"/>
                </a:cxn>
                <a:cxn ang="T46">
                  <a:pos x="T5" y="0"/>
                </a:cxn>
                <a:cxn ang="T47">
                  <a:pos x="T6" y="0"/>
                </a:cxn>
                <a:cxn ang="T48">
                  <a:pos x="T7" y="0"/>
                </a:cxn>
                <a:cxn ang="T49">
                  <a:pos x="T8" y="0"/>
                </a:cxn>
                <a:cxn ang="T50">
                  <a:pos x="T9" y="0"/>
                </a:cxn>
                <a:cxn ang="T51">
                  <a:pos x="T10" y="0"/>
                </a:cxn>
                <a:cxn ang="T52">
                  <a:pos x="T11" y="0"/>
                </a:cxn>
                <a:cxn ang="T53">
                  <a:pos x="T12" y="0"/>
                </a:cxn>
                <a:cxn ang="T54">
                  <a:pos x="T13" y="0"/>
                </a:cxn>
                <a:cxn ang="T55">
                  <a:pos x="T14" y="0"/>
                </a:cxn>
                <a:cxn ang="T56">
                  <a:pos x="T15" y="0"/>
                </a:cxn>
                <a:cxn ang="T57">
                  <a:pos x="T16" y="0"/>
                </a:cxn>
                <a:cxn ang="T58">
                  <a:pos x="T17" y="0"/>
                </a:cxn>
                <a:cxn ang="T59">
                  <a:pos x="T18" y="0"/>
                </a:cxn>
                <a:cxn ang="T60">
                  <a:pos x="T19" y="0"/>
                </a:cxn>
                <a:cxn ang="T61">
                  <a:pos x="T20" y="0"/>
                </a:cxn>
                <a:cxn ang="T62">
                  <a:pos x="T21" y="0"/>
                </a:cxn>
                <a:cxn ang="T63">
                  <a:pos x="T22" y="0"/>
                </a:cxn>
                <a:cxn ang="T64">
                  <a:pos x="T23" y="0"/>
                </a:cxn>
                <a:cxn ang="T65">
                  <a:pos x="T24" y="0"/>
                </a:cxn>
                <a:cxn ang="T66">
                  <a:pos x="T25" y="0"/>
                </a:cxn>
                <a:cxn ang="T67">
                  <a:pos x="T26" y="0"/>
                </a:cxn>
                <a:cxn ang="T68">
                  <a:pos x="T27" y="0"/>
                </a:cxn>
                <a:cxn ang="T69">
                  <a:pos x="T28" y="0"/>
                </a:cxn>
                <a:cxn ang="T70">
                  <a:pos x="T29" y="0"/>
                </a:cxn>
                <a:cxn ang="T71">
                  <a:pos x="T30" y="0"/>
                </a:cxn>
                <a:cxn ang="T72">
                  <a:pos x="T31" y="0"/>
                </a:cxn>
                <a:cxn ang="T73">
                  <a:pos x="T32" y="0"/>
                </a:cxn>
                <a:cxn ang="T74">
                  <a:pos x="T33" y="0"/>
                </a:cxn>
                <a:cxn ang="T75">
                  <a:pos x="T34" y="0"/>
                </a:cxn>
                <a:cxn ang="T76">
                  <a:pos x="T35" y="0"/>
                </a:cxn>
                <a:cxn ang="T77">
                  <a:pos x="T36" y="0"/>
                </a:cxn>
                <a:cxn ang="T78">
                  <a:pos x="T37" y="0"/>
                </a:cxn>
                <a:cxn ang="T79">
                  <a:pos x="T38" y="0"/>
                </a:cxn>
                <a:cxn ang="T80">
                  <a:pos x="T39" y="0"/>
                </a:cxn>
                <a:cxn ang="T81">
                  <a:pos x="T40" y="0"/>
                </a:cxn>
              </a:cxnLst>
              <a:rect l="0" t="0" r="r" b="b"/>
              <a:pathLst>
                <a:path w="724">
                  <a:moveTo>
                    <a:pt x="0" y="0"/>
                  </a:moveTo>
                  <a:lnTo>
                    <a:pt x="5" y="0"/>
                  </a:lnTo>
                  <a:lnTo>
                    <a:pt x="14" y="0"/>
                  </a:lnTo>
                  <a:lnTo>
                    <a:pt x="18" y="0"/>
                  </a:lnTo>
                  <a:lnTo>
                    <a:pt x="23" y="0"/>
                  </a:lnTo>
                  <a:lnTo>
                    <a:pt x="32" y="0"/>
                  </a:lnTo>
                  <a:lnTo>
                    <a:pt x="36" y="0"/>
                  </a:lnTo>
                  <a:lnTo>
                    <a:pt x="41" y="0"/>
                  </a:lnTo>
                  <a:lnTo>
                    <a:pt x="50" y="0"/>
                  </a:lnTo>
                  <a:lnTo>
                    <a:pt x="54" y="0"/>
                  </a:lnTo>
                  <a:lnTo>
                    <a:pt x="59" y="0"/>
                  </a:lnTo>
                  <a:lnTo>
                    <a:pt x="64" y="0"/>
                  </a:lnTo>
                  <a:lnTo>
                    <a:pt x="73" y="0"/>
                  </a:lnTo>
                  <a:lnTo>
                    <a:pt x="77" y="0"/>
                  </a:lnTo>
                  <a:lnTo>
                    <a:pt x="82" y="0"/>
                  </a:lnTo>
                  <a:lnTo>
                    <a:pt x="91" y="0"/>
                  </a:lnTo>
                  <a:lnTo>
                    <a:pt x="95" y="0"/>
                  </a:lnTo>
                  <a:lnTo>
                    <a:pt x="100" y="0"/>
                  </a:lnTo>
                  <a:lnTo>
                    <a:pt x="109" y="0"/>
                  </a:lnTo>
                  <a:lnTo>
                    <a:pt x="113" y="0"/>
                  </a:lnTo>
                  <a:lnTo>
                    <a:pt x="118" y="0"/>
                  </a:lnTo>
                  <a:lnTo>
                    <a:pt x="127" y="0"/>
                  </a:lnTo>
                  <a:lnTo>
                    <a:pt x="131" y="0"/>
                  </a:lnTo>
                  <a:lnTo>
                    <a:pt x="140" y="0"/>
                  </a:lnTo>
                  <a:lnTo>
                    <a:pt x="145" y="0"/>
                  </a:lnTo>
                  <a:lnTo>
                    <a:pt x="149" y="0"/>
                  </a:lnTo>
                  <a:lnTo>
                    <a:pt x="159" y="0"/>
                  </a:lnTo>
                  <a:lnTo>
                    <a:pt x="163" y="0"/>
                  </a:lnTo>
                  <a:lnTo>
                    <a:pt x="172" y="0"/>
                  </a:lnTo>
                  <a:lnTo>
                    <a:pt x="181" y="0"/>
                  </a:lnTo>
                  <a:lnTo>
                    <a:pt x="186" y="0"/>
                  </a:lnTo>
                  <a:lnTo>
                    <a:pt x="195" y="0"/>
                  </a:lnTo>
                  <a:lnTo>
                    <a:pt x="199" y="0"/>
                  </a:lnTo>
                  <a:lnTo>
                    <a:pt x="208" y="0"/>
                  </a:lnTo>
                  <a:lnTo>
                    <a:pt x="213" y="0"/>
                  </a:lnTo>
                  <a:lnTo>
                    <a:pt x="222" y="0"/>
                  </a:lnTo>
                  <a:lnTo>
                    <a:pt x="231" y="0"/>
                  </a:lnTo>
                  <a:lnTo>
                    <a:pt x="240" y="0"/>
                  </a:lnTo>
                  <a:lnTo>
                    <a:pt x="249" y="0"/>
                  </a:lnTo>
                  <a:lnTo>
                    <a:pt x="254" y="0"/>
                  </a:lnTo>
                  <a:lnTo>
                    <a:pt x="263" y="0"/>
                  </a:lnTo>
                  <a:lnTo>
                    <a:pt x="272" y="0"/>
                  </a:lnTo>
                  <a:lnTo>
                    <a:pt x="281" y="0"/>
                  </a:lnTo>
                  <a:lnTo>
                    <a:pt x="290" y="0"/>
                  </a:lnTo>
                  <a:lnTo>
                    <a:pt x="299" y="0"/>
                  </a:lnTo>
                  <a:lnTo>
                    <a:pt x="308" y="0"/>
                  </a:lnTo>
                  <a:lnTo>
                    <a:pt x="317" y="0"/>
                  </a:lnTo>
                  <a:lnTo>
                    <a:pt x="326" y="0"/>
                  </a:lnTo>
                  <a:lnTo>
                    <a:pt x="335" y="0"/>
                  </a:lnTo>
                  <a:lnTo>
                    <a:pt x="344" y="0"/>
                  </a:lnTo>
                  <a:lnTo>
                    <a:pt x="353" y="0"/>
                  </a:lnTo>
                  <a:lnTo>
                    <a:pt x="362" y="0"/>
                  </a:lnTo>
                  <a:lnTo>
                    <a:pt x="371" y="0"/>
                  </a:lnTo>
                  <a:lnTo>
                    <a:pt x="380" y="0"/>
                  </a:lnTo>
                  <a:lnTo>
                    <a:pt x="389" y="0"/>
                  </a:lnTo>
                  <a:lnTo>
                    <a:pt x="398" y="0"/>
                  </a:lnTo>
                  <a:lnTo>
                    <a:pt x="412" y="0"/>
                  </a:lnTo>
                  <a:lnTo>
                    <a:pt x="421" y="0"/>
                  </a:lnTo>
                  <a:lnTo>
                    <a:pt x="430" y="0"/>
                  </a:lnTo>
                  <a:lnTo>
                    <a:pt x="439" y="0"/>
                  </a:lnTo>
                  <a:lnTo>
                    <a:pt x="448" y="0"/>
                  </a:lnTo>
                  <a:lnTo>
                    <a:pt x="457" y="0"/>
                  </a:lnTo>
                  <a:lnTo>
                    <a:pt x="471" y="0"/>
                  </a:lnTo>
                  <a:lnTo>
                    <a:pt x="480" y="0"/>
                  </a:lnTo>
                  <a:lnTo>
                    <a:pt x="489" y="0"/>
                  </a:lnTo>
                  <a:lnTo>
                    <a:pt x="498" y="0"/>
                  </a:lnTo>
                  <a:lnTo>
                    <a:pt x="511" y="0"/>
                  </a:lnTo>
                  <a:lnTo>
                    <a:pt x="525" y="0"/>
                  </a:lnTo>
                  <a:lnTo>
                    <a:pt x="534" y="0"/>
                  </a:lnTo>
                  <a:lnTo>
                    <a:pt x="548" y="0"/>
                  </a:lnTo>
                  <a:lnTo>
                    <a:pt x="561" y="0"/>
                  </a:lnTo>
                  <a:lnTo>
                    <a:pt x="575" y="0"/>
                  </a:lnTo>
                  <a:lnTo>
                    <a:pt x="588" y="0"/>
                  </a:lnTo>
                  <a:lnTo>
                    <a:pt x="602" y="0"/>
                  </a:lnTo>
                  <a:lnTo>
                    <a:pt x="616" y="0"/>
                  </a:lnTo>
                  <a:lnTo>
                    <a:pt x="629" y="0"/>
                  </a:lnTo>
                  <a:lnTo>
                    <a:pt x="647" y="0"/>
                  </a:lnTo>
                  <a:lnTo>
                    <a:pt x="661" y="0"/>
                  </a:lnTo>
                  <a:lnTo>
                    <a:pt x="679" y="0"/>
                  </a:lnTo>
                  <a:lnTo>
                    <a:pt x="697" y="0"/>
                  </a:lnTo>
                  <a:lnTo>
                    <a:pt x="715" y="0"/>
                  </a:lnTo>
                  <a:lnTo>
                    <a:pt x="724" y="0"/>
                  </a:lnTo>
                </a:path>
              </a:pathLst>
            </a:custGeom>
            <a:noFill/>
            <a:ln w="19050" cap="flat">
              <a:solidFill>
                <a:srgbClr val="BF00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75" name="Group 274"/>
          <p:cNvGrpSpPr>
            <a:grpSpLocks/>
          </p:cNvGrpSpPr>
          <p:nvPr/>
        </p:nvGrpSpPr>
        <p:grpSpPr bwMode="auto">
          <a:xfrm>
            <a:off x="5594350" y="812800"/>
            <a:ext cx="2944813" cy="2068513"/>
            <a:chOff x="5594350" y="812800"/>
            <a:chExt cx="2944812" cy="2068513"/>
          </a:xfrm>
        </p:grpSpPr>
        <p:sp>
          <p:nvSpPr>
            <p:cNvPr id="20626" name="Freeform 373"/>
            <p:cNvSpPr>
              <a:spLocks/>
            </p:cNvSpPr>
            <p:nvPr/>
          </p:nvSpPr>
          <p:spPr bwMode="auto">
            <a:xfrm>
              <a:off x="5594350" y="812800"/>
              <a:ext cx="890587" cy="2062163"/>
            </a:xfrm>
            <a:custGeom>
              <a:avLst/>
              <a:gdLst>
                <a:gd name="T0" fmla="*/ 2147483647 w 561"/>
                <a:gd name="T1" fmla="*/ 2147483647 h 1299"/>
                <a:gd name="T2" fmla="*/ 2147483647 w 561"/>
                <a:gd name="T3" fmla="*/ 2147483647 h 1299"/>
                <a:gd name="T4" fmla="*/ 2147483647 w 561"/>
                <a:gd name="T5" fmla="*/ 2147483647 h 1299"/>
                <a:gd name="T6" fmla="*/ 2147483647 w 561"/>
                <a:gd name="T7" fmla="*/ 2147483647 h 1299"/>
                <a:gd name="T8" fmla="*/ 2147483647 w 561"/>
                <a:gd name="T9" fmla="*/ 2147483647 h 1299"/>
                <a:gd name="T10" fmla="*/ 2147483647 w 561"/>
                <a:gd name="T11" fmla="*/ 2147483647 h 1299"/>
                <a:gd name="T12" fmla="*/ 2147483647 w 561"/>
                <a:gd name="T13" fmla="*/ 2147483647 h 1299"/>
                <a:gd name="T14" fmla="*/ 2147483647 w 561"/>
                <a:gd name="T15" fmla="*/ 2147483647 h 1299"/>
                <a:gd name="T16" fmla="*/ 2147483647 w 561"/>
                <a:gd name="T17" fmla="*/ 2147483647 h 1299"/>
                <a:gd name="T18" fmla="*/ 2147483647 w 561"/>
                <a:gd name="T19" fmla="*/ 2147483647 h 1299"/>
                <a:gd name="T20" fmla="*/ 2147483647 w 561"/>
                <a:gd name="T21" fmla="*/ 2147483647 h 1299"/>
                <a:gd name="T22" fmla="*/ 2147483647 w 561"/>
                <a:gd name="T23" fmla="*/ 2147483647 h 1299"/>
                <a:gd name="T24" fmla="*/ 2147483647 w 561"/>
                <a:gd name="T25" fmla="*/ 2147483647 h 1299"/>
                <a:gd name="T26" fmla="*/ 2147483647 w 561"/>
                <a:gd name="T27" fmla="*/ 2147483647 h 1299"/>
                <a:gd name="T28" fmla="*/ 2147483647 w 561"/>
                <a:gd name="T29" fmla="*/ 2147483647 h 1299"/>
                <a:gd name="T30" fmla="*/ 2147483647 w 561"/>
                <a:gd name="T31" fmla="*/ 2147483647 h 1299"/>
                <a:gd name="T32" fmla="*/ 2147483647 w 561"/>
                <a:gd name="T33" fmla="*/ 2147483647 h 1299"/>
                <a:gd name="T34" fmla="*/ 2147483647 w 561"/>
                <a:gd name="T35" fmla="*/ 2147483647 h 1299"/>
                <a:gd name="T36" fmla="*/ 2147483647 w 561"/>
                <a:gd name="T37" fmla="*/ 2147483647 h 1299"/>
                <a:gd name="T38" fmla="*/ 2147483647 w 561"/>
                <a:gd name="T39" fmla="*/ 2147483647 h 1299"/>
                <a:gd name="T40" fmla="*/ 2147483647 w 561"/>
                <a:gd name="T41" fmla="*/ 2147483647 h 1299"/>
                <a:gd name="T42" fmla="*/ 2147483647 w 561"/>
                <a:gd name="T43" fmla="*/ 2147483647 h 1299"/>
                <a:gd name="T44" fmla="*/ 2147483647 w 561"/>
                <a:gd name="T45" fmla="*/ 2147483647 h 1299"/>
                <a:gd name="T46" fmla="*/ 2147483647 w 561"/>
                <a:gd name="T47" fmla="*/ 2147483647 h 1299"/>
                <a:gd name="T48" fmla="*/ 2147483647 w 561"/>
                <a:gd name="T49" fmla="*/ 2147483647 h 1299"/>
                <a:gd name="T50" fmla="*/ 2147483647 w 561"/>
                <a:gd name="T51" fmla="*/ 2147483647 h 1299"/>
                <a:gd name="T52" fmla="*/ 2147483647 w 561"/>
                <a:gd name="T53" fmla="*/ 2147483647 h 1299"/>
                <a:gd name="T54" fmla="*/ 2147483647 w 561"/>
                <a:gd name="T55" fmla="*/ 2147483647 h 1299"/>
                <a:gd name="T56" fmla="*/ 2147483647 w 561"/>
                <a:gd name="T57" fmla="*/ 2147483647 h 1299"/>
                <a:gd name="T58" fmla="*/ 2147483647 w 561"/>
                <a:gd name="T59" fmla="*/ 2147483647 h 1299"/>
                <a:gd name="T60" fmla="*/ 2147483647 w 561"/>
                <a:gd name="T61" fmla="*/ 2147483647 h 1299"/>
                <a:gd name="T62" fmla="*/ 2147483647 w 561"/>
                <a:gd name="T63" fmla="*/ 2147483647 h 1299"/>
                <a:gd name="T64" fmla="*/ 2147483647 w 561"/>
                <a:gd name="T65" fmla="*/ 2147483647 h 1299"/>
                <a:gd name="T66" fmla="*/ 2147483647 w 561"/>
                <a:gd name="T67" fmla="*/ 2147483647 h 1299"/>
                <a:gd name="T68" fmla="*/ 2147483647 w 561"/>
                <a:gd name="T69" fmla="*/ 2147483647 h 1299"/>
                <a:gd name="T70" fmla="*/ 2147483647 w 561"/>
                <a:gd name="T71" fmla="*/ 2147483647 h 1299"/>
                <a:gd name="T72" fmla="*/ 2147483647 w 561"/>
                <a:gd name="T73" fmla="*/ 2147483647 h 1299"/>
                <a:gd name="T74" fmla="*/ 2147483647 w 561"/>
                <a:gd name="T75" fmla="*/ 2147483647 h 1299"/>
                <a:gd name="T76" fmla="*/ 2147483647 w 561"/>
                <a:gd name="T77" fmla="*/ 2147483647 h 1299"/>
                <a:gd name="T78" fmla="*/ 2147483647 w 561"/>
                <a:gd name="T79" fmla="*/ 2147483647 h 1299"/>
                <a:gd name="T80" fmla="*/ 2147483647 w 561"/>
                <a:gd name="T81" fmla="*/ 2147483647 h 1299"/>
                <a:gd name="T82" fmla="*/ 2147483647 w 561"/>
                <a:gd name="T83" fmla="*/ 2147483647 h 12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1" h="1299">
                  <a:moveTo>
                    <a:pt x="0" y="0"/>
                  </a:moveTo>
                  <a:lnTo>
                    <a:pt x="140" y="0"/>
                  </a:lnTo>
                  <a:lnTo>
                    <a:pt x="140" y="49"/>
                  </a:lnTo>
                  <a:lnTo>
                    <a:pt x="145" y="54"/>
                  </a:lnTo>
                  <a:lnTo>
                    <a:pt x="145" y="176"/>
                  </a:lnTo>
                  <a:lnTo>
                    <a:pt x="149" y="181"/>
                  </a:lnTo>
                  <a:lnTo>
                    <a:pt x="149" y="276"/>
                  </a:lnTo>
                  <a:lnTo>
                    <a:pt x="154" y="280"/>
                  </a:lnTo>
                  <a:lnTo>
                    <a:pt x="154" y="357"/>
                  </a:lnTo>
                  <a:lnTo>
                    <a:pt x="158" y="362"/>
                  </a:lnTo>
                  <a:lnTo>
                    <a:pt x="158" y="425"/>
                  </a:lnTo>
                  <a:lnTo>
                    <a:pt x="163" y="430"/>
                  </a:lnTo>
                  <a:lnTo>
                    <a:pt x="163" y="488"/>
                  </a:lnTo>
                  <a:lnTo>
                    <a:pt x="167" y="493"/>
                  </a:lnTo>
                  <a:lnTo>
                    <a:pt x="167" y="538"/>
                  </a:lnTo>
                  <a:lnTo>
                    <a:pt x="172" y="543"/>
                  </a:lnTo>
                  <a:lnTo>
                    <a:pt x="172" y="588"/>
                  </a:lnTo>
                  <a:lnTo>
                    <a:pt x="176" y="592"/>
                  </a:lnTo>
                  <a:lnTo>
                    <a:pt x="176" y="633"/>
                  </a:lnTo>
                  <a:lnTo>
                    <a:pt x="181" y="638"/>
                  </a:lnTo>
                  <a:lnTo>
                    <a:pt x="181" y="669"/>
                  </a:lnTo>
                  <a:lnTo>
                    <a:pt x="185" y="674"/>
                  </a:lnTo>
                  <a:lnTo>
                    <a:pt x="185" y="710"/>
                  </a:lnTo>
                  <a:lnTo>
                    <a:pt x="190" y="715"/>
                  </a:lnTo>
                  <a:lnTo>
                    <a:pt x="190" y="742"/>
                  </a:lnTo>
                  <a:lnTo>
                    <a:pt x="194" y="746"/>
                  </a:lnTo>
                  <a:lnTo>
                    <a:pt x="194" y="774"/>
                  </a:lnTo>
                  <a:lnTo>
                    <a:pt x="199" y="778"/>
                  </a:lnTo>
                  <a:lnTo>
                    <a:pt x="199" y="805"/>
                  </a:lnTo>
                  <a:lnTo>
                    <a:pt x="204" y="810"/>
                  </a:lnTo>
                  <a:lnTo>
                    <a:pt x="204" y="832"/>
                  </a:lnTo>
                  <a:lnTo>
                    <a:pt x="208" y="837"/>
                  </a:lnTo>
                  <a:lnTo>
                    <a:pt x="208" y="860"/>
                  </a:lnTo>
                  <a:lnTo>
                    <a:pt x="213" y="864"/>
                  </a:lnTo>
                  <a:lnTo>
                    <a:pt x="213" y="882"/>
                  </a:lnTo>
                  <a:lnTo>
                    <a:pt x="217" y="887"/>
                  </a:lnTo>
                  <a:lnTo>
                    <a:pt x="217" y="905"/>
                  </a:lnTo>
                  <a:lnTo>
                    <a:pt x="222" y="909"/>
                  </a:lnTo>
                  <a:lnTo>
                    <a:pt x="222" y="927"/>
                  </a:lnTo>
                  <a:lnTo>
                    <a:pt x="226" y="932"/>
                  </a:lnTo>
                  <a:lnTo>
                    <a:pt x="226" y="950"/>
                  </a:lnTo>
                  <a:lnTo>
                    <a:pt x="231" y="955"/>
                  </a:lnTo>
                  <a:lnTo>
                    <a:pt x="231" y="968"/>
                  </a:lnTo>
                  <a:lnTo>
                    <a:pt x="235" y="973"/>
                  </a:lnTo>
                  <a:lnTo>
                    <a:pt x="235" y="986"/>
                  </a:lnTo>
                  <a:lnTo>
                    <a:pt x="240" y="991"/>
                  </a:lnTo>
                  <a:lnTo>
                    <a:pt x="240" y="1004"/>
                  </a:lnTo>
                  <a:lnTo>
                    <a:pt x="244" y="1009"/>
                  </a:lnTo>
                  <a:lnTo>
                    <a:pt x="244" y="1018"/>
                  </a:lnTo>
                  <a:lnTo>
                    <a:pt x="249" y="1022"/>
                  </a:lnTo>
                  <a:lnTo>
                    <a:pt x="249" y="1036"/>
                  </a:lnTo>
                  <a:lnTo>
                    <a:pt x="253" y="1041"/>
                  </a:lnTo>
                  <a:lnTo>
                    <a:pt x="253" y="1050"/>
                  </a:lnTo>
                  <a:lnTo>
                    <a:pt x="258" y="1054"/>
                  </a:lnTo>
                  <a:lnTo>
                    <a:pt x="258" y="1063"/>
                  </a:lnTo>
                  <a:lnTo>
                    <a:pt x="262" y="1068"/>
                  </a:lnTo>
                  <a:lnTo>
                    <a:pt x="262" y="1077"/>
                  </a:lnTo>
                  <a:lnTo>
                    <a:pt x="267" y="1081"/>
                  </a:lnTo>
                  <a:lnTo>
                    <a:pt x="267" y="1090"/>
                  </a:lnTo>
                  <a:lnTo>
                    <a:pt x="271" y="1095"/>
                  </a:lnTo>
                  <a:lnTo>
                    <a:pt x="271" y="1099"/>
                  </a:lnTo>
                  <a:lnTo>
                    <a:pt x="276" y="1104"/>
                  </a:lnTo>
                  <a:lnTo>
                    <a:pt x="276" y="1113"/>
                  </a:lnTo>
                  <a:lnTo>
                    <a:pt x="285" y="1122"/>
                  </a:lnTo>
                  <a:lnTo>
                    <a:pt x="285" y="1131"/>
                  </a:lnTo>
                  <a:lnTo>
                    <a:pt x="290" y="1136"/>
                  </a:lnTo>
                  <a:lnTo>
                    <a:pt x="290" y="1140"/>
                  </a:lnTo>
                  <a:lnTo>
                    <a:pt x="294" y="1145"/>
                  </a:lnTo>
                  <a:lnTo>
                    <a:pt x="294" y="1149"/>
                  </a:lnTo>
                  <a:lnTo>
                    <a:pt x="303" y="1158"/>
                  </a:lnTo>
                  <a:lnTo>
                    <a:pt x="303" y="1167"/>
                  </a:lnTo>
                  <a:lnTo>
                    <a:pt x="312" y="1176"/>
                  </a:lnTo>
                  <a:lnTo>
                    <a:pt x="312" y="1181"/>
                  </a:lnTo>
                  <a:lnTo>
                    <a:pt x="321" y="1190"/>
                  </a:lnTo>
                  <a:lnTo>
                    <a:pt x="321" y="1194"/>
                  </a:lnTo>
                  <a:lnTo>
                    <a:pt x="326" y="1199"/>
                  </a:lnTo>
                  <a:lnTo>
                    <a:pt x="335" y="1208"/>
                  </a:lnTo>
                  <a:lnTo>
                    <a:pt x="335" y="1213"/>
                  </a:lnTo>
                  <a:lnTo>
                    <a:pt x="339" y="1217"/>
                  </a:lnTo>
                  <a:lnTo>
                    <a:pt x="344" y="1222"/>
                  </a:lnTo>
                  <a:lnTo>
                    <a:pt x="348" y="1226"/>
                  </a:lnTo>
                  <a:lnTo>
                    <a:pt x="353" y="1231"/>
                  </a:lnTo>
                  <a:lnTo>
                    <a:pt x="357" y="1235"/>
                  </a:lnTo>
                  <a:lnTo>
                    <a:pt x="362" y="1240"/>
                  </a:lnTo>
                  <a:lnTo>
                    <a:pt x="366" y="1240"/>
                  </a:lnTo>
                  <a:lnTo>
                    <a:pt x="371" y="1244"/>
                  </a:lnTo>
                  <a:lnTo>
                    <a:pt x="375" y="1249"/>
                  </a:lnTo>
                  <a:lnTo>
                    <a:pt x="380" y="1249"/>
                  </a:lnTo>
                  <a:lnTo>
                    <a:pt x="385" y="1253"/>
                  </a:lnTo>
                  <a:lnTo>
                    <a:pt x="389" y="1258"/>
                  </a:lnTo>
                  <a:lnTo>
                    <a:pt x="394" y="1258"/>
                  </a:lnTo>
                  <a:lnTo>
                    <a:pt x="398" y="1262"/>
                  </a:lnTo>
                  <a:lnTo>
                    <a:pt x="403" y="1262"/>
                  </a:lnTo>
                  <a:lnTo>
                    <a:pt x="407" y="1267"/>
                  </a:lnTo>
                  <a:lnTo>
                    <a:pt x="412" y="1267"/>
                  </a:lnTo>
                  <a:lnTo>
                    <a:pt x="416" y="1271"/>
                  </a:lnTo>
                  <a:lnTo>
                    <a:pt x="421" y="1271"/>
                  </a:lnTo>
                  <a:lnTo>
                    <a:pt x="425" y="1276"/>
                  </a:lnTo>
                  <a:lnTo>
                    <a:pt x="430" y="1276"/>
                  </a:lnTo>
                  <a:lnTo>
                    <a:pt x="434" y="1276"/>
                  </a:lnTo>
                  <a:lnTo>
                    <a:pt x="439" y="1280"/>
                  </a:lnTo>
                  <a:lnTo>
                    <a:pt x="443" y="1280"/>
                  </a:lnTo>
                  <a:lnTo>
                    <a:pt x="448" y="1280"/>
                  </a:lnTo>
                  <a:lnTo>
                    <a:pt x="452" y="1280"/>
                  </a:lnTo>
                  <a:lnTo>
                    <a:pt x="457" y="1285"/>
                  </a:lnTo>
                  <a:lnTo>
                    <a:pt x="461" y="1285"/>
                  </a:lnTo>
                  <a:lnTo>
                    <a:pt x="466" y="1285"/>
                  </a:lnTo>
                  <a:lnTo>
                    <a:pt x="471" y="1285"/>
                  </a:lnTo>
                  <a:lnTo>
                    <a:pt x="475" y="1290"/>
                  </a:lnTo>
                  <a:lnTo>
                    <a:pt x="480" y="1290"/>
                  </a:lnTo>
                  <a:lnTo>
                    <a:pt x="484" y="1290"/>
                  </a:lnTo>
                  <a:lnTo>
                    <a:pt x="489" y="1290"/>
                  </a:lnTo>
                  <a:lnTo>
                    <a:pt x="493" y="1290"/>
                  </a:lnTo>
                  <a:lnTo>
                    <a:pt x="498" y="1290"/>
                  </a:lnTo>
                  <a:lnTo>
                    <a:pt x="502" y="1294"/>
                  </a:lnTo>
                  <a:lnTo>
                    <a:pt x="507" y="1294"/>
                  </a:lnTo>
                  <a:lnTo>
                    <a:pt x="511" y="1294"/>
                  </a:lnTo>
                  <a:lnTo>
                    <a:pt x="516" y="1294"/>
                  </a:lnTo>
                  <a:lnTo>
                    <a:pt x="520" y="1294"/>
                  </a:lnTo>
                  <a:lnTo>
                    <a:pt x="525" y="1294"/>
                  </a:lnTo>
                  <a:lnTo>
                    <a:pt x="529" y="1294"/>
                  </a:lnTo>
                  <a:lnTo>
                    <a:pt x="534" y="1294"/>
                  </a:lnTo>
                  <a:lnTo>
                    <a:pt x="538" y="1299"/>
                  </a:lnTo>
                  <a:lnTo>
                    <a:pt x="543" y="1299"/>
                  </a:lnTo>
                  <a:lnTo>
                    <a:pt x="547" y="1299"/>
                  </a:lnTo>
                  <a:lnTo>
                    <a:pt x="552" y="1299"/>
                  </a:lnTo>
                  <a:lnTo>
                    <a:pt x="556" y="1299"/>
                  </a:lnTo>
                  <a:lnTo>
                    <a:pt x="561" y="1299"/>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27" name="Freeform 374"/>
            <p:cNvSpPr>
              <a:spLocks/>
            </p:cNvSpPr>
            <p:nvPr/>
          </p:nvSpPr>
          <p:spPr bwMode="auto">
            <a:xfrm>
              <a:off x="6484938" y="2874963"/>
              <a:ext cx="947737" cy="6350"/>
            </a:xfrm>
            <a:custGeom>
              <a:avLst/>
              <a:gdLst>
                <a:gd name="T0" fmla="*/ 2147483647 w 597"/>
                <a:gd name="T1" fmla="*/ 0 h 4"/>
                <a:gd name="T2" fmla="*/ 2147483647 w 597"/>
                <a:gd name="T3" fmla="*/ 0 h 4"/>
                <a:gd name="T4" fmla="*/ 2147483647 w 597"/>
                <a:gd name="T5" fmla="*/ 0 h 4"/>
                <a:gd name="T6" fmla="*/ 2147483647 w 597"/>
                <a:gd name="T7" fmla="*/ 0 h 4"/>
                <a:gd name="T8" fmla="*/ 2147483647 w 597"/>
                <a:gd name="T9" fmla="*/ 2147483647 h 4"/>
                <a:gd name="T10" fmla="*/ 2147483647 w 597"/>
                <a:gd name="T11" fmla="*/ 2147483647 h 4"/>
                <a:gd name="T12" fmla="*/ 2147483647 w 597"/>
                <a:gd name="T13" fmla="*/ 2147483647 h 4"/>
                <a:gd name="T14" fmla="*/ 2147483647 w 597"/>
                <a:gd name="T15" fmla="*/ 2147483647 h 4"/>
                <a:gd name="T16" fmla="*/ 2147483647 w 597"/>
                <a:gd name="T17" fmla="*/ 2147483647 h 4"/>
                <a:gd name="T18" fmla="*/ 2147483647 w 597"/>
                <a:gd name="T19" fmla="*/ 2147483647 h 4"/>
                <a:gd name="T20" fmla="*/ 2147483647 w 597"/>
                <a:gd name="T21" fmla="*/ 2147483647 h 4"/>
                <a:gd name="T22" fmla="*/ 2147483647 w 597"/>
                <a:gd name="T23" fmla="*/ 2147483647 h 4"/>
                <a:gd name="T24" fmla="*/ 2147483647 w 597"/>
                <a:gd name="T25" fmla="*/ 2147483647 h 4"/>
                <a:gd name="T26" fmla="*/ 2147483647 w 597"/>
                <a:gd name="T27" fmla="*/ 2147483647 h 4"/>
                <a:gd name="T28" fmla="*/ 2147483647 w 597"/>
                <a:gd name="T29" fmla="*/ 2147483647 h 4"/>
                <a:gd name="T30" fmla="*/ 2147483647 w 597"/>
                <a:gd name="T31" fmla="*/ 2147483647 h 4"/>
                <a:gd name="T32" fmla="*/ 2147483647 w 597"/>
                <a:gd name="T33" fmla="*/ 2147483647 h 4"/>
                <a:gd name="T34" fmla="*/ 2147483647 w 597"/>
                <a:gd name="T35" fmla="*/ 2147483647 h 4"/>
                <a:gd name="T36" fmla="*/ 2147483647 w 597"/>
                <a:gd name="T37" fmla="*/ 2147483647 h 4"/>
                <a:gd name="T38" fmla="*/ 2147483647 w 597"/>
                <a:gd name="T39" fmla="*/ 2147483647 h 4"/>
                <a:gd name="T40" fmla="*/ 2147483647 w 597"/>
                <a:gd name="T41" fmla="*/ 2147483647 h 4"/>
                <a:gd name="T42" fmla="*/ 2147483647 w 597"/>
                <a:gd name="T43" fmla="*/ 2147483647 h 4"/>
                <a:gd name="T44" fmla="*/ 2147483647 w 597"/>
                <a:gd name="T45" fmla="*/ 2147483647 h 4"/>
                <a:gd name="T46" fmla="*/ 2147483647 w 597"/>
                <a:gd name="T47" fmla="*/ 2147483647 h 4"/>
                <a:gd name="T48" fmla="*/ 2147483647 w 597"/>
                <a:gd name="T49" fmla="*/ 2147483647 h 4"/>
                <a:gd name="T50" fmla="*/ 2147483647 w 597"/>
                <a:gd name="T51" fmla="*/ 2147483647 h 4"/>
                <a:gd name="T52" fmla="*/ 2147483647 w 597"/>
                <a:gd name="T53" fmla="*/ 2147483647 h 4"/>
                <a:gd name="T54" fmla="*/ 2147483647 w 597"/>
                <a:gd name="T55" fmla="*/ 2147483647 h 4"/>
                <a:gd name="T56" fmla="*/ 2147483647 w 597"/>
                <a:gd name="T57" fmla="*/ 2147483647 h 4"/>
                <a:gd name="T58" fmla="*/ 2147483647 w 597"/>
                <a:gd name="T59" fmla="*/ 2147483647 h 4"/>
                <a:gd name="T60" fmla="*/ 2147483647 w 597"/>
                <a:gd name="T61" fmla="*/ 2147483647 h 4"/>
                <a:gd name="T62" fmla="*/ 2147483647 w 597"/>
                <a:gd name="T63" fmla="*/ 2147483647 h 4"/>
                <a:gd name="T64" fmla="*/ 2147483647 w 597"/>
                <a:gd name="T65" fmla="*/ 2147483647 h 4"/>
                <a:gd name="T66" fmla="*/ 2147483647 w 597"/>
                <a:gd name="T67" fmla="*/ 2147483647 h 4"/>
                <a:gd name="T68" fmla="*/ 2147483647 w 597"/>
                <a:gd name="T69" fmla="*/ 2147483647 h 4"/>
                <a:gd name="T70" fmla="*/ 2147483647 w 597"/>
                <a:gd name="T71" fmla="*/ 2147483647 h 4"/>
                <a:gd name="T72" fmla="*/ 2147483647 w 597"/>
                <a:gd name="T73" fmla="*/ 2147483647 h 4"/>
                <a:gd name="T74" fmla="*/ 2147483647 w 597"/>
                <a:gd name="T75" fmla="*/ 2147483647 h 4"/>
                <a:gd name="T76" fmla="*/ 2147483647 w 597"/>
                <a:gd name="T77" fmla="*/ 2147483647 h 4"/>
                <a:gd name="T78" fmla="*/ 2147483647 w 597"/>
                <a:gd name="T79" fmla="*/ 2147483647 h 4"/>
                <a:gd name="T80" fmla="*/ 2147483647 w 597"/>
                <a:gd name="T81" fmla="*/ 2147483647 h 4"/>
                <a:gd name="T82" fmla="*/ 2147483647 w 597"/>
                <a:gd name="T83" fmla="*/ 2147483647 h 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7" h="4">
                  <a:moveTo>
                    <a:pt x="0" y="0"/>
                  </a:moveTo>
                  <a:lnTo>
                    <a:pt x="5" y="0"/>
                  </a:lnTo>
                  <a:lnTo>
                    <a:pt x="9" y="0"/>
                  </a:lnTo>
                  <a:lnTo>
                    <a:pt x="14" y="0"/>
                  </a:lnTo>
                  <a:lnTo>
                    <a:pt x="18" y="0"/>
                  </a:lnTo>
                  <a:lnTo>
                    <a:pt x="23" y="0"/>
                  </a:lnTo>
                  <a:lnTo>
                    <a:pt x="27" y="0"/>
                  </a:lnTo>
                  <a:lnTo>
                    <a:pt x="32" y="0"/>
                  </a:lnTo>
                  <a:lnTo>
                    <a:pt x="36" y="0"/>
                  </a:lnTo>
                  <a:lnTo>
                    <a:pt x="41" y="0"/>
                  </a:lnTo>
                  <a:lnTo>
                    <a:pt x="45" y="0"/>
                  </a:lnTo>
                  <a:lnTo>
                    <a:pt x="50" y="0"/>
                  </a:lnTo>
                  <a:lnTo>
                    <a:pt x="54" y="4"/>
                  </a:lnTo>
                  <a:lnTo>
                    <a:pt x="59" y="4"/>
                  </a:lnTo>
                  <a:lnTo>
                    <a:pt x="63" y="4"/>
                  </a:lnTo>
                  <a:lnTo>
                    <a:pt x="68" y="4"/>
                  </a:lnTo>
                  <a:lnTo>
                    <a:pt x="72" y="4"/>
                  </a:lnTo>
                  <a:lnTo>
                    <a:pt x="77" y="4"/>
                  </a:lnTo>
                  <a:lnTo>
                    <a:pt x="81" y="4"/>
                  </a:lnTo>
                  <a:lnTo>
                    <a:pt x="86" y="4"/>
                  </a:lnTo>
                  <a:lnTo>
                    <a:pt x="91" y="4"/>
                  </a:lnTo>
                  <a:lnTo>
                    <a:pt x="95" y="4"/>
                  </a:lnTo>
                  <a:lnTo>
                    <a:pt x="100" y="4"/>
                  </a:lnTo>
                  <a:lnTo>
                    <a:pt x="104" y="4"/>
                  </a:lnTo>
                  <a:lnTo>
                    <a:pt x="109" y="4"/>
                  </a:lnTo>
                  <a:lnTo>
                    <a:pt x="113" y="4"/>
                  </a:lnTo>
                  <a:lnTo>
                    <a:pt x="118" y="4"/>
                  </a:lnTo>
                  <a:lnTo>
                    <a:pt x="122" y="4"/>
                  </a:lnTo>
                  <a:lnTo>
                    <a:pt x="127" y="4"/>
                  </a:lnTo>
                  <a:lnTo>
                    <a:pt x="131" y="4"/>
                  </a:lnTo>
                  <a:lnTo>
                    <a:pt x="136" y="4"/>
                  </a:lnTo>
                  <a:lnTo>
                    <a:pt x="140" y="4"/>
                  </a:lnTo>
                  <a:lnTo>
                    <a:pt x="145" y="4"/>
                  </a:lnTo>
                  <a:lnTo>
                    <a:pt x="149" y="4"/>
                  </a:lnTo>
                  <a:lnTo>
                    <a:pt x="154" y="4"/>
                  </a:lnTo>
                  <a:lnTo>
                    <a:pt x="158" y="4"/>
                  </a:lnTo>
                  <a:lnTo>
                    <a:pt x="163" y="4"/>
                  </a:lnTo>
                  <a:lnTo>
                    <a:pt x="167" y="4"/>
                  </a:lnTo>
                  <a:lnTo>
                    <a:pt x="172" y="4"/>
                  </a:lnTo>
                  <a:lnTo>
                    <a:pt x="176" y="4"/>
                  </a:lnTo>
                  <a:lnTo>
                    <a:pt x="181" y="4"/>
                  </a:lnTo>
                  <a:lnTo>
                    <a:pt x="186" y="4"/>
                  </a:lnTo>
                  <a:lnTo>
                    <a:pt x="190" y="4"/>
                  </a:lnTo>
                  <a:lnTo>
                    <a:pt x="195" y="4"/>
                  </a:lnTo>
                  <a:lnTo>
                    <a:pt x="199" y="4"/>
                  </a:lnTo>
                  <a:lnTo>
                    <a:pt x="204" y="4"/>
                  </a:lnTo>
                  <a:lnTo>
                    <a:pt x="208" y="4"/>
                  </a:lnTo>
                  <a:lnTo>
                    <a:pt x="213" y="4"/>
                  </a:lnTo>
                  <a:lnTo>
                    <a:pt x="217" y="4"/>
                  </a:lnTo>
                  <a:lnTo>
                    <a:pt x="222" y="4"/>
                  </a:lnTo>
                  <a:lnTo>
                    <a:pt x="226" y="4"/>
                  </a:lnTo>
                  <a:lnTo>
                    <a:pt x="231" y="4"/>
                  </a:lnTo>
                  <a:lnTo>
                    <a:pt x="235" y="4"/>
                  </a:lnTo>
                  <a:lnTo>
                    <a:pt x="240" y="4"/>
                  </a:lnTo>
                  <a:lnTo>
                    <a:pt x="244" y="4"/>
                  </a:lnTo>
                  <a:lnTo>
                    <a:pt x="249" y="4"/>
                  </a:lnTo>
                  <a:lnTo>
                    <a:pt x="253" y="4"/>
                  </a:lnTo>
                  <a:lnTo>
                    <a:pt x="258" y="4"/>
                  </a:lnTo>
                  <a:lnTo>
                    <a:pt x="262" y="4"/>
                  </a:lnTo>
                  <a:lnTo>
                    <a:pt x="267" y="4"/>
                  </a:lnTo>
                  <a:lnTo>
                    <a:pt x="272" y="4"/>
                  </a:lnTo>
                  <a:lnTo>
                    <a:pt x="276" y="4"/>
                  </a:lnTo>
                  <a:lnTo>
                    <a:pt x="281" y="4"/>
                  </a:lnTo>
                  <a:lnTo>
                    <a:pt x="285" y="4"/>
                  </a:lnTo>
                  <a:lnTo>
                    <a:pt x="290" y="4"/>
                  </a:lnTo>
                  <a:lnTo>
                    <a:pt x="294" y="4"/>
                  </a:lnTo>
                  <a:lnTo>
                    <a:pt x="299" y="4"/>
                  </a:lnTo>
                  <a:lnTo>
                    <a:pt x="303" y="4"/>
                  </a:lnTo>
                  <a:lnTo>
                    <a:pt x="308" y="4"/>
                  </a:lnTo>
                  <a:lnTo>
                    <a:pt x="312" y="4"/>
                  </a:lnTo>
                  <a:lnTo>
                    <a:pt x="317" y="4"/>
                  </a:lnTo>
                  <a:lnTo>
                    <a:pt x="321" y="4"/>
                  </a:lnTo>
                  <a:lnTo>
                    <a:pt x="326" y="4"/>
                  </a:lnTo>
                  <a:lnTo>
                    <a:pt x="330" y="4"/>
                  </a:lnTo>
                  <a:lnTo>
                    <a:pt x="335" y="4"/>
                  </a:lnTo>
                  <a:lnTo>
                    <a:pt x="339" y="4"/>
                  </a:lnTo>
                  <a:lnTo>
                    <a:pt x="344" y="4"/>
                  </a:lnTo>
                  <a:lnTo>
                    <a:pt x="348" y="4"/>
                  </a:lnTo>
                  <a:lnTo>
                    <a:pt x="353" y="4"/>
                  </a:lnTo>
                  <a:lnTo>
                    <a:pt x="357" y="4"/>
                  </a:lnTo>
                  <a:lnTo>
                    <a:pt x="362" y="4"/>
                  </a:lnTo>
                  <a:lnTo>
                    <a:pt x="367" y="4"/>
                  </a:lnTo>
                  <a:lnTo>
                    <a:pt x="371" y="4"/>
                  </a:lnTo>
                  <a:lnTo>
                    <a:pt x="376" y="4"/>
                  </a:lnTo>
                  <a:lnTo>
                    <a:pt x="380" y="4"/>
                  </a:lnTo>
                  <a:lnTo>
                    <a:pt x="385" y="4"/>
                  </a:lnTo>
                  <a:lnTo>
                    <a:pt x="389" y="4"/>
                  </a:lnTo>
                  <a:lnTo>
                    <a:pt x="394" y="4"/>
                  </a:lnTo>
                  <a:lnTo>
                    <a:pt x="398" y="4"/>
                  </a:lnTo>
                  <a:lnTo>
                    <a:pt x="403" y="4"/>
                  </a:lnTo>
                  <a:lnTo>
                    <a:pt x="407" y="4"/>
                  </a:lnTo>
                  <a:lnTo>
                    <a:pt x="412" y="4"/>
                  </a:lnTo>
                  <a:lnTo>
                    <a:pt x="416" y="4"/>
                  </a:lnTo>
                  <a:lnTo>
                    <a:pt x="421" y="4"/>
                  </a:lnTo>
                  <a:lnTo>
                    <a:pt x="425" y="4"/>
                  </a:lnTo>
                  <a:lnTo>
                    <a:pt x="430" y="4"/>
                  </a:lnTo>
                  <a:lnTo>
                    <a:pt x="434" y="4"/>
                  </a:lnTo>
                  <a:lnTo>
                    <a:pt x="439" y="4"/>
                  </a:lnTo>
                  <a:lnTo>
                    <a:pt x="443" y="4"/>
                  </a:lnTo>
                  <a:lnTo>
                    <a:pt x="448" y="4"/>
                  </a:lnTo>
                  <a:lnTo>
                    <a:pt x="457" y="4"/>
                  </a:lnTo>
                  <a:lnTo>
                    <a:pt x="462" y="4"/>
                  </a:lnTo>
                  <a:lnTo>
                    <a:pt x="466" y="4"/>
                  </a:lnTo>
                  <a:lnTo>
                    <a:pt x="471" y="4"/>
                  </a:lnTo>
                  <a:lnTo>
                    <a:pt x="475" y="4"/>
                  </a:lnTo>
                  <a:lnTo>
                    <a:pt x="480" y="4"/>
                  </a:lnTo>
                  <a:lnTo>
                    <a:pt x="484" y="4"/>
                  </a:lnTo>
                  <a:lnTo>
                    <a:pt x="489" y="4"/>
                  </a:lnTo>
                  <a:lnTo>
                    <a:pt x="493" y="4"/>
                  </a:lnTo>
                  <a:lnTo>
                    <a:pt x="498" y="4"/>
                  </a:lnTo>
                  <a:lnTo>
                    <a:pt x="502" y="4"/>
                  </a:lnTo>
                  <a:lnTo>
                    <a:pt x="507" y="4"/>
                  </a:lnTo>
                  <a:lnTo>
                    <a:pt x="516" y="4"/>
                  </a:lnTo>
                  <a:lnTo>
                    <a:pt x="520" y="4"/>
                  </a:lnTo>
                  <a:lnTo>
                    <a:pt x="525" y="4"/>
                  </a:lnTo>
                  <a:lnTo>
                    <a:pt x="529" y="4"/>
                  </a:lnTo>
                  <a:lnTo>
                    <a:pt x="534" y="4"/>
                  </a:lnTo>
                  <a:lnTo>
                    <a:pt x="538" y="4"/>
                  </a:lnTo>
                  <a:lnTo>
                    <a:pt x="548" y="4"/>
                  </a:lnTo>
                  <a:lnTo>
                    <a:pt x="552" y="4"/>
                  </a:lnTo>
                  <a:lnTo>
                    <a:pt x="557" y="4"/>
                  </a:lnTo>
                  <a:lnTo>
                    <a:pt x="561" y="4"/>
                  </a:lnTo>
                  <a:lnTo>
                    <a:pt x="570" y="4"/>
                  </a:lnTo>
                  <a:lnTo>
                    <a:pt x="575" y="4"/>
                  </a:lnTo>
                  <a:lnTo>
                    <a:pt x="579" y="4"/>
                  </a:lnTo>
                  <a:lnTo>
                    <a:pt x="584" y="4"/>
                  </a:lnTo>
                  <a:lnTo>
                    <a:pt x="593" y="4"/>
                  </a:lnTo>
                  <a:lnTo>
                    <a:pt x="597" y="4"/>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28" name="Freeform 375"/>
            <p:cNvSpPr>
              <a:spLocks/>
            </p:cNvSpPr>
            <p:nvPr/>
          </p:nvSpPr>
          <p:spPr bwMode="auto">
            <a:xfrm>
              <a:off x="7432675" y="2881311"/>
              <a:ext cx="1106487" cy="0"/>
            </a:xfrm>
            <a:custGeom>
              <a:avLst/>
              <a:gdLst>
                <a:gd name="T0" fmla="*/ 2147483647 w 697"/>
                <a:gd name="T1" fmla="*/ 2147483647 w 697"/>
                <a:gd name="T2" fmla="*/ 2147483647 w 697"/>
                <a:gd name="T3" fmla="*/ 2147483647 w 697"/>
                <a:gd name="T4" fmla="*/ 2147483647 w 697"/>
                <a:gd name="T5" fmla="*/ 2147483647 w 697"/>
                <a:gd name="T6" fmla="*/ 2147483647 w 697"/>
                <a:gd name="T7" fmla="*/ 2147483647 w 697"/>
                <a:gd name="T8" fmla="*/ 2147483647 w 697"/>
                <a:gd name="T9" fmla="*/ 2147483647 w 697"/>
                <a:gd name="T10" fmla="*/ 2147483647 w 697"/>
                <a:gd name="T11" fmla="*/ 2147483647 w 697"/>
                <a:gd name="T12" fmla="*/ 2147483647 w 697"/>
                <a:gd name="T13" fmla="*/ 2147483647 w 697"/>
                <a:gd name="T14" fmla="*/ 2147483647 w 697"/>
                <a:gd name="T15" fmla="*/ 2147483647 w 697"/>
                <a:gd name="T16" fmla="*/ 2147483647 w 697"/>
                <a:gd name="T17" fmla="*/ 2147483647 w 697"/>
                <a:gd name="T18" fmla="*/ 2147483647 w 697"/>
                <a:gd name="T19" fmla="*/ 2147483647 w 697"/>
                <a:gd name="T20" fmla="*/ 2147483647 w 697"/>
                <a:gd name="T21" fmla="*/ 2147483647 w 697"/>
                <a:gd name="T22" fmla="*/ 2147483647 w 697"/>
                <a:gd name="T23" fmla="*/ 2147483647 w 697"/>
                <a:gd name="T24" fmla="*/ 2147483647 w 697"/>
                <a:gd name="T25" fmla="*/ 2147483647 w 697"/>
                <a:gd name="T26" fmla="*/ 2147483647 w 697"/>
                <a:gd name="T27" fmla="*/ 2147483647 w 697"/>
                <a:gd name="T28" fmla="*/ 2147483647 w 697"/>
                <a:gd name="T29" fmla="*/ 2147483647 w 697"/>
                <a:gd name="T30" fmla="*/ 2147483647 w 697"/>
                <a:gd name="T31" fmla="*/ 2147483647 w 697"/>
                <a:gd name="T32" fmla="*/ 2147483647 w 697"/>
                <a:gd name="T33" fmla="*/ 2147483647 w 697"/>
                <a:gd name="T34" fmla="*/ 2147483647 w 697"/>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Lst>
              <a:ahLst/>
              <a:cxnLst>
                <a:cxn ang="T35">
                  <a:pos x="T0" y="0"/>
                </a:cxn>
                <a:cxn ang="T36">
                  <a:pos x="T1" y="0"/>
                </a:cxn>
                <a:cxn ang="T37">
                  <a:pos x="T2" y="0"/>
                </a:cxn>
                <a:cxn ang="T38">
                  <a:pos x="T3" y="0"/>
                </a:cxn>
                <a:cxn ang="T39">
                  <a:pos x="T4" y="0"/>
                </a:cxn>
                <a:cxn ang="T40">
                  <a:pos x="T5" y="0"/>
                </a:cxn>
                <a:cxn ang="T41">
                  <a:pos x="T6" y="0"/>
                </a:cxn>
                <a:cxn ang="T42">
                  <a:pos x="T7" y="0"/>
                </a:cxn>
                <a:cxn ang="T43">
                  <a:pos x="T8" y="0"/>
                </a:cxn>
                <a:cxn ang="T44">
                  <a:pos x="T9" y="0"/>
                </a:cxn>
                <a:cxn ang="T45">
                  <a:pos x="T10" y="0"/>
                </a:cxn>
                <a:cxn ang="T46">
                  <a:pos x="T11" y="0"/>
                </a:cxn>
                <a:cxn ang="T47">
                  <a:pos x="T12" y="0"/>
                </a:cxn>
                <a:cxn ang="T48">
                  <a:pos x="T13" y="0"/>
                </a:cxn>
                <a:cxn ang="T49">
                  <a:pos x="T14" y="0"/>
                </a:cxn>
                <a:cxn ang="T50">
                  <a:pos x="T15" y="0"/>
                </a:cxn>
                <a:cxn ang="T51">
                  <a:pos x="T16" y="0"/>
                </a:cxn>
                <a:cxn ang="T52">
                  <a:pos x="T17" y="0"/>
                </a:cxn>
                <a:cxn ang="T53">
                  <a:pos x="T18" y="0"/>
                </a:cxn>
                <a:cxn ang="T54">
                  <a:pos x="T19" y="0"/>
                </a:cxn>
                <a:cxn ang="T55">
                  <a:pos x="T20" y="0"/>
                </a:cxn>
                <a:cxn ang="T56">
                  <a:pos x="T21" y="0"/>
                </a:cxn>
                <a:cxn ang="T57">
                  <a:pos x="T22" y="0"/>
                </a:cxn>
                <a:cxn ang="T58">
                  <a:pos x="T23" y="0"/>
                </a:cxn>
                <a:cxn ang="T59">
                  <a:pos x="T24" y="0"/>
                </a:cxn>
                <a:cxn ang="T60">
                  <a:pos x="T25" y="0"/>
                </a:cxn>
                <a:cxn ang="T61">
                  <a:pos x="T26" y="0"/>
                </a:cxn>
                <a:cxn ang="T62">
                  <a:pos x="T27" y="0"/>
                </a:cxn>
                <a:cxn ang="T63">
                  <a:pos x="T28" y="0"/>
                </a:cxn>
                <a:cxn ang="T64">
                  <a:pos x="T29" y="0"/>
                </a:cxn>
                <a:cxn ang="T65">
                  <a:pos x="T30" y="0"/>
                </a:cxn>
                <a:cxn ang="T66">
                  <a:pos x="T31" y="0"/>
                </a:cxn>
                <a:cxn ang="T67">
                  <a:pos x="T32" y="0"/>
                </a:cxn>
                <a:cxn ang="T68">
                  <a:pos x="T33" y="0"/>
                </a:cxn>
                <a:cxn ang="T69">
                  <a:pos x="T34" y="0"/>
                </a:cxn>
              </a:cxnLst>
              <a:rect l="0" t="0" r="r" b="b"/>
              <a:pathLst>
                <a:path w="697">
                  <a:moveTo>
                    <a:pt x="0" y="0"/>
                  </a:moveTo>
                  <a:lnTo>
                    <a:pt x="5" y="0"/>
                  </a:lnTo>
                  <a:lnTo>
                    <a:pt x="14" y="0"/>
                  </a:lnTo>
                  <a:lnTo>
                    <a:pt x="18" y="0"/>
                  </a:lnTo>
                  <a:lnTo>
                    <a:pt x="23" y="0"/>
                  </a:lnTo>
                  <a:lnTo>
                    <a:pt x="27" y="0"/>
                  </a:lnTo>
                  <a:lnTo>
                    <a:pt x="37" y="0"/>
                  </a:lnTo>
                  <a:lnTo>
                    <a:pt x="41" y="0"/>
                  </a:lnTo>
                  <a:lnTo>
                    <a:pt x="46" y="0"/>
                  </a:lnTo>
                  <a:lnTo>
                    <a:pt x="55" y="0"/>
                  </a:lnTo>
                  <a:lnTo>
                    <a:pt x="59" y="0"/>
                  </a:lnTo>
                  <a:lnTo>
                    <a:pt x="64" y="0"/>
                  </a:lnTo>
                  <a:lnTo>
                    <a:pt x="73" y="0"/>
                  </a:lnTo>
                  <a:lnTo>
                    <a:pt x="77" y="0"/>
                  </a:lnTo>
                  <a:lnTo>
                    <a:pt x="82" y="0"/>
                  </a:lnTo>
                  <a:lnTo>
                    <a:pt x="91" y="0"/>
                  </a:lnTo>
                  <a:lnTo>
                    <a:pt x="95" y="0"/>
                  </a:lnTo>
                  <a:lnTo>
                    <a:pt x="104" y="0"/>
                  </a:lnTo>
                  <a:lnTo>
                    <a:pt x="113" y="0"/>
                  </a:lnTo>
                  <a:lnTo>
                    <a:pt x="118" y="0"/>
                  </a:lnTo>
                  <a:lnTo>
                    <a:pt x="127" y="0"/>
                  </a:lnTo>
                  <a:lnTo>
                    <a:pt x="136" y="0"/>
                  </a:lnTo>
                  <a:lnTo>
                    <a:pt x="141" y="0"/>
                  </a:lnTo>
                  <a:lnTo>
                    <a:pt x="150" y="0"/>
                  </a:lnTo>
                  <a:lnTo>
                    <a:pt x="159" y="0"/>
                  </a:lnTo>
                  <a:lnTo>
                    <a:pt x="168" y="0"/>
                  </a:lnTo>
                  <a:lnTo>
                    <a:pt x="177" y="0"/>
                  </a:lnTo>
                  <a:lnTo>
                    <a:pt x="186" y="0"/>
                  </a:lnTo>
                  <a:lnTo>
                    <a:pt x="195" y="0"/>
                  </a:lnTo>
                  <a:lnTo>
                    <a:pt x="204" y="0"/>
                  </a:lnTo>
                  <a:lnTo>
                    <a:pt x="213" y="0"/>
                  </a:lnTo>
                  <a:lnTo>
                    <a:pt x="222" y="0"/>
                  </a:lnTo>
                  <a:lnTo>
                    <a:pt x="231" y="0"/>
                  </a:lnTo>
                  <a:lnTo>
                    <a:pt x="240" y="0"/>
                  </a:lnTo>
                  <a:lnTo>
                    <a:pt x="249" y="0"/>
                  </a:lnTo>
                  <a:lnTo>
                    <a:pt x="258" y="0"/>
                  </a:lnTo>
                  <a:lnTo>
                    <a:pt x="267" y="0"/>
                  </a:lnTo>
                  <a:lnTo>
                    <a:pt x="276" y="0"/>
                  </a:lnTo>
                  <a:lnTo>
                    <a:pt x="285" y="0"/>
                  </a:lnTo>
                  <a:lnTo>
                    <a:pt x="294" y="0"/>
                  </a:lnTo>
                  <a:lnTo>
                    <a:pt x="308" y="0"/>
                  </a:lnTo>
                  <a:lnTo>
                    <a:pt x="317" y="0"/>
                  </a:lnTo>
                  <a:lnTo>
                    <a:pt x="326" y="0"/>
                  </a:lnTo>
                  <a:lnTo>
                    <a:pt x="335" y="0"/>
                  </a:lnTo>
                  <a:lnTo>
                    <a:pt x="344" y="0"/>
                  </a:lnTo>
                  <a:lnTo>
                    <a:pt x="358" y="0"/>
                  </a:lnTo>
                  <a:lnTo>
                    <a:pt x="367" y="0"/>
                  </a:lnTo>
                  <a:lnTo>
                    <a:pt x="376" y="0"/>
                  </a:lnTo>
                  <a:lnTo>
                    <a:pt x="385" y="0"/>
                  </a:lnTo>
                  <a:lnTo>
                    <a:pt x="399" y="0"/>
                  </a:lnTo>
                  <a:lnTo>
                    <a:pt x="408" y="0"/>
                  </a:lnTo>
                  <a:lnTo>
                    <a:pt x="417" y="0"/>
                  </a:lnTo>
                  <a:lnTo>
                    <a:pt x="430" y="0"/>
                  </a:lnTo>
                  <a:lnTo>
                    <a:pt x="439" y="0"/>
                  </a:lnTo>
                  <a:lnTo>
                    <a:pt x="448" y="0"/>
                  </a:lnTo>
                  <a:lnTo>
                    <a:pt x="462" y="0"/>
                  </a:lnTo>
                  <a:lnTo>
                    <a:pt x="471" y="0"/>
                  </a:lnTo>
                  <a:lnTo>
                    <a:pt x="484" y="0"/>
                  </a:lnTo>
                  <a:lnTo>
                    <a:pt x="498" y="0"/>
                  </a:lnTo>
                  <a:lnTo>
                    <a:pt x="516" y="0"/>
                  </a:lnTo>
                  <a:lnTo>
                    <a:pt x="530" y="0"/>
                  </a:lnTo>
                  <a:lnTo>
                    <a:pt x="543" y="0"/>
                  </a:lnTo>
                  <a:lnTo>
                    <a:pt x="557" y="0"/>
                  </a:lnTo>
                  <a:lnTo>
                    <a:pt x="575" y="0"/>
                  </a:lnTo>
                  <a:lnTo>
                    <a:pt x="593" y="0"/>
                  </a:lnTo>
                  <a:lnTo>
                    <a:pt x="607" y="0"/>
                  </a:lnTo>
                  <a:lnTo>
                    <a:pt x="625" y="0"/>
                  </a:lnTo>
                  <a:lnTo>
                    <a:pt x="643" y="0"/>
                  </a:lnTo>
                  <a:lnTo>
                    <a:pt x="661" y="0"/>
                  </a:lnTo>
                  <a:lnTo>
                    <a:pt x="684" y="0"/>
                  </a:lnTo>
                  <a:lnTo>
                    <a:pt x="697" y="0"/>
                  </a:lnTo>
                </a:path>
              </a:pathLst>
            </a:custGeom>
            <a:noFill/>
            <a:ln w="19050" cap="flat">
              <a:solidFill>
                <a:srgbClr val="A27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79" name="Group 278"/>
          <p:cNvGrpSpPr>
            <a:grpSpLocks/>
          </p:cNvGrpSpPr>
          <p:nvPr/>
        </p:nvGrpSpPr>
        <p:grpSpPr bwMode="auto">
          <a:xfrm>
            <a:off x="5595938" y="812800"/>
            <a:ext cx="2944812" cy="2068513"/>
            <a:chOff x="5594350" y="812800"/>
            <a:chExt cx="2944812" cy="2068513"/>
          </a:xfrm>
        </p:grpSpPr>
        <p:sp>
          <p:nvSpPr>
            <p:cNvPr id="20623" name="Freeform 376"/>
            <p:cNvSpPr>
              <a:spLocks/>
            </p:cNvSpPr>
            <p:nvPr/>
          </p:nvSpPr>
          <p:spPr bwMode="auto">
            <a:xfrm>
              <a:off x="5594350" y="812800"/>
              <a:ext cx="898525" cy="2062163"/>
            </a:xfrm>
            <a:custGeom>
              <a:avLst/>
              <a:gdLst>
                <a:gd name="T0" fmla="*/ 2147483647 w 566"/>
                <a:gd name="T1" fmla="*/ 2147483647 h 1299"/>
                <a:gd name="T2" fmla="*/ 2147483647 w 566"/>
                <a:gd name="T3" fmla="*/ 2147483647 h 1299"/>
                <a:gd name="T4" fmla="*/ 2147483647 w 566"/>
                <a:gd name="T5" fmla="*/ 2147483647 h 1299"/>
                <a:gd name="T6" fmla="*/ 2147483647 w 566"/>
                <a:gd name="T7" fmla="*/ 2147483647 h 1299"/>
                <a:gd name="T8" fmla="*/ 2147483647 w 566"/>
                <a:gd name="T9" fmla="*/ 2147483647 h 1299"/>
                <a:gd name="T10" fmla="*/ 2147483647 w 566"/>
                <a:gd name="T11" fmla="*/ 2147483647 h 1299"/>
                <a:gd name="T12" fmla="*/ 2147483647 w 566"/>
                <a:gd name="T13" fmla="*/ 2147483647 h 1299"/>
                <a:gd name="T14" fmla="*/ 2147483647 w 566"/>
                <a:gd name="T15" fmla="*/ 2147483647 h 1299"/>
                <a:gd name="T16" fmla="*/ 2147483647 w 566"/>
                <a:gd name="T17" fmla="*/ 2147483647 h 1299"/>
                <a:gd name="T18" fmla="*/ 2147483647 w 566"/>
                <a:gd name="T19" fmla="*/ 2147483647 h 1299"/>
                <a:gd name="T20" fmla="*/ 2147483647 w 566"/>
                <a:gd name="T21" fmla="*/ 2147483647 h 1299"/>
                <a:gd name="T22" fmla="*/ 2147483647 w 566"/>
                <a:gd name="T23" fmla="*/ 2147483647 h 1299"/>
                <a:gd name="T24" fmla="*/ 2147483647 w 566"/>
                <a:gd name="T25" fmla="*/ 2147483647 h 1299"/>
                <a:gd name="T26" fmla="*/ 2147483647 w 566"/>
                <a:gd name="T27" fmla="*/ 2147483647 h 1299"/>
                <a:gd name="T28" fmla="*/ 2147483647 w 566"/>
                <a:gd name="T29" fmla="*/ 2147483647 h 1299"/>
                <a:gd name="T30" fmla="*/ 2147483647 w 566"/>
                <a:gd name="T31" fmla="*/ 2147483647 h 1299"/>
                <a:gd name="T32" fmla="*/ 2147483647 w 566"/>
                <a:gd name="T33" fmla="*/ 2147483647 h 1299"/>
                <a:gd name="T34" fmla="*/ 2147483647 w 566"/>
                <a:gd name="T35" fmla="*/ 2147483647 h 1299"/>
                <a:gd name="T36" fmla="*/ 2147483647 w 566"/>
                <a:gd name="T37" fmla="*/ 2147483647 h 1299"/>
                <a:gd name="T38" fmla="*/ 2147483647 w 566"/>
                <a:gd name="T39" fmla="*/ 2147483647 h 1299"/>
                <a:gd name="T40" fmla="*/ 2147483647 w 566"/>
                <a:gd name="T41" fmla="*/ 2147483647 h 1299"/>
                <a:gd name="T42" fmla="*/ 2147483647 w 566"/>
                <a:gd name="T43" fmla="*/ 2147483647 h 1299"/>
                <a:gd name="T44" fmla="*/ 2147483647 w 566"/>
                <a:gd name="T45" fmla="*/ 2147483647 h 1299"/>
                <a:gd name="T46" fmla="*/ 2147483647 w 566"/>
                <a:gd name="T47" fmla="*/ 2147483647 h 1299"/>
                <a:gd name="T48" fmla="*/ 2147483647 w 566"/>
                <a:gd name="T49" fmla="*/ 2147483647 h 1299"/>
                <a:gd name="T50" fmla="*/ 2147483647 w 566"/>
                <a:gd name="T51" fmla="*/ 2147483647 h 1299"/>
                <a:gd name="T52" fmla="*/ 2147483647 w 566"/>
                <a:gd name="T53" fmla="*/ 2147483647 h 1299"/>
                <a:gd name="T54" fmla="*/ 2147483647 w 566"/>
                <a:gd name="T55" fmla="*/ 2147483647 h 1299"/>
                <a:gd name="T56" fmla="*/ 2147483647 w 566"/>
                <a:gd name="T57" fmla="*/ 2147483647 h 1299"/>
                <a:gd name="T58" fmla="*/ 2147483647 w 566"/>
                <a:gd name="T59" fmla="*/ 2147483647 h 1299"/>
                <a:gd name="T60" fmla="*/ 2147483647 w 566"/>
                <a:gd name="T61" fmla="*/ 2147483647 h 1299"/>
                <a:gd name="T62" fmla="*/ 2147483647 w 566"/>
                <a:gd name="T63" fmla="*/ 2147483647 h 1299"/>
                <a:gd name="T64" fmla="*/ 2147483647 w 566"/>
                <a:gd name="T65" fmla="*/ 2147483647 h 1299"/>
                <a:gd name="T66" fmla="*/ 2147483647 w 566"/>
                <a:gd name="T67" fmla="*/ 2147483647 h 1299"/>
                <a:gd name="T68" fmla="*/ 2147483647 w 566"/>
                <a:gd name="T69" fmla="*/ 2147483647 h 1299"/>
                <a:gd name="T70" fmla="*/ 2147483647 w 566"/>
                <a:gd name="T71" fmla="*/ 2147483647 h 1299"/>
                <a:gd name="T72" fmla="*/ 2147483647 w 566"/>
                <a:gd name="T73" fmla="*/ 2147483647 h 1299"/>
                <a:gd name="T74" fmla="*/ 2147483647 w 566"/>
                <a:gd name="T75" fmla="*/ 2147483647 h 1299"/>
                <a:gd name="T76" fmla="*/ 2147483647 w 566"/>
                <a:gd name="T77" fmla="*/ 2147483647 h 1299"/>
                <a:gd name="T78" fmla="*/ 2147483647 w 566"/>
                <a:gd name="T79" fmla="*/ 2147483647 h 1299"/>
                <a:gd name="T80" fmla="*/ 2147483647 w 566"/>
                <a:gd name="T81" fmla="*/ 2147483647 h 1299"/>
                <a:gd name="T82" fmla="*/ 2147483647 w 566"/>
                <a:gd name="T83" fmla="*/ 2147483647 h 12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6" h="1299">
                  <a:moveTo>
                    <a:pt x="0" y="0"/>
                  </a:moveTo>
                  <a:lnTo>
                    <a:pt x="140" y="0"/>
                  </a:lnTo>
                  <a:lnTo>
                    <a:pt x="140" y="58"/>
                  </a:lnTo>
                  <a:lnTo>
                    <a:pt x="145" y="63"/>
                  </a:lnTo>
                  <a:lnTo>
                    <a:pt x="145" y="190"/>
                  </a:lnTo>
                  <a:lnTo>
                    <a:pt x="149" y="194"/>
                  </a:lnTo>
                  <a:lnTo>
                    <a:pt x="149" y="294"/>
                  </a:lnTo>
                  <a:lnTo>
                    <a:pt x="154" y="298"/>
                  </a:lnTo>
                  <a:lnTo>
                    <a:pt x="154" y="380"/>
                  </a:lnTo>
                  <a:lnTo>
                    <a:pt x="158" y="384"/>
                  </a:lnTo>
                  <a:lnTo>
                    <a:pt x="158" y="452"/>
                  </a:lnTo>
                  <a:lnTo>
                    <a:pt x="163" y="457"/>
                  </a:lnTo>
                  <a:lnTo>
                    <a:pt x="163" y="516"/>
                  </a:lnTo>
                  <a:lnTo>
                    <a:pt x="167" y="520"/>
                  </a:lnTo>
                  <a:lnTo>
                    <a:pt x="167" y="570"/>
                  </a:lnTo>
                  <a:lnTo>
                    <a:pt x="172" y="574"/>
                  </a:lnTo>
                  <a:lnTo>
                    <a:pt x="172" y="620"/>
                  </a:lnTo>
                  <a:lnTo>
                    <a:pt x="176" y="624"/>
                  </a:lnTo>
                  <a:lnTo>
                    <a:pt x="176" y="665"/>
                  </a:lnTo>
                  <a:lnTo>
                    <a:pt x="181" y="669"/>
                  </a:lnTo>
                  <a:lnTo>
                    <a:pt x="181" y="706"/>
                  </a:lnTo>
                  <a:lnTo>
                    <a:pt x="185" y="710"/>
                  </a:lnTo>
                  <a:lnTo>
                    <a:pt x="185" y="742"/>
                  </a:lnTo>
                  <a:lnTo>
                    <a:pt x="190" y="746"/>
                  </a:lnTo>
                  <a:lnTo>
                    <a:pt x="190" y="774"/>
                  </a:lnTo>
                  <a:lnTo>
                    <a:pt x="194" y="778"/>
                  </a:lnTo>
                  <a:lnTo>
                    <a:pt x="194" y="805"/>
                  </a:lnTo>
                  <a:lnTo>
                    <a:pt x="199" y="810"/>
                  </a:lnTo>
                  <a:lnTo>
                    <a:pt x="199" y="837"/>
                  </a:lnTo>
                  <a:lnTo>
                    <a:pt x="204" y="841"/>
                  </a:lnTo>
                  <a:lnTo>
                    <a:pt x="204" y="864"/>
                  </a:lnTo>
                  <a:lnTo>
                    <a:pt x="208" y="869"/>
                  </a:lnTo>
                  <a:lnTo>
                    <a:pt x="208" y="891"/>
                  </a:lnTo>
                  <a:lnTo>
                    <a:pt x="213" y="896"/>
                  </a:lnTo>
                  <a:lnTo>
                    <a:pt x="213" y="914"/>
                  </a:lnTo>
                  <a:lnTo>
                    <a:pt x="217" y="918"/>
                  </a:lnTo>
                  <a:lnTo>
                    <a:pt x="217" y="936"/>
                  </a:lnTo>
                  <a:lnTo>
                    <a:pt x="222" y="941"/>
                  </a:lnTo>
                  <a:lnTo>
                    <a:pt x="222" y="955"/>
                  </a:lnTo>
                  <a:lnTo>
                    <a:pt x="226" y="959"/>
                  </a:lnTo>
                  <a:lnTo>
                    <a:pt x="226" y="977"/>
                  </a:lnTo>
                  <a:lnTo>
                    <a:pt x="231" y="982"/>
                  </a:lnTo>
                  <a:lnTo>
                    <a:pt x="231" y="995"/>
                  </a:lnTo>
                  <a:lnTo>
                    <a:pt x="235" y="1000"/>
                  </a:lnTo>
                  <a:lnTo>
                    <a:pt x="235" y="1013"/>
                  </a:lnTo>
                  <a:lnTo>
                    <a:pt x="240" y="1018"/>
                  </a:lnTo>
                  <a:lnTo>
                    <a:pt x="240" y="1032"/>
                  </a:lnTo>
                  <a:lnTo>
                    <a:pt x="244" y="1036"/>
                  </a:lnTo>
                  <a:lnTo>
                    <a:pt x="244" y="1045"/>
                  </a:lnTo>
                  <a:lnTo>
                    <a:pt x="249" y="1050"/>
                  </a:lnTo>
                  <a:lnTo>
                    <a:pt x="249" y="1059"/>
                  </a:lnTo>
                  <a:lnTo>
                    <a:pt x="253" y="1063"/>
                  </a:lnTo>
                  <a:lnTo>
                    <a:pt x="253" y="1072"/>
                  </a:lnTo>
                  <a:lnTo>
                    <a:pt x="258" y="1077"/>
                  </a:lnTo>
                  <a:lnTo>
                    <a:pt x="258" y="1086"/>
                  </a:lnTo>
                  <a:lnTo>
                    <a:pt x="262" y="1090"/>
                  </a:lnTo>
                  <a:lnTo>
                    <a:pt x="262" y="1099"/>
                  </a:lnTo>
                  <a:lnTo>
                    <a:pt x="267" y="1104"/>
                  </a:lnTo>
                  <a:lnTo>
                    <a:pt x="267" y="1113"/>
                  </a:lnTo>
                  <a:lnTo>
                    <a:pt x="276" y="1122"/>
                  </a:lnTo>
                  <a:lnTo>
                    <a:pt x="276" y="1131"/>
                  </a:lnTo>
                  <a:lnTo>
                    <a:pt x="280" y="1136"/>
                  </a:lnTo>
                  <a:lnTo>
                    <a:pt x="280" y="1145"/>
                  </a:lnTo>
                  <a:lnTo>
                    <a:pt x="285" y="1149"/>
                  </a:lnTo>
                  <a:lnTo>
                    <a:pt x="290" y="1154"/>
                  </a:lnTo>
                  <a:lnTo>
                    <a:pt x="290" y="1158"/>
                  </a:lnTo>
                  <a:lnTo>
                    <a:pt x="294" y="1163"/>
                  </a:lnTo>
                  <a:lnTo>
                    <a:pt x="294" y="1167"/>
                  </a:lnTo>
                  <a:lnTo>
                    <a:pt x="303" y="1176"/>
                  </a:lnTo>
                  <a:lnTo>
                    <a:pt x="303" y="1185"/>
                  </a:lnTo>
                  <a:lnTo>
                    <a:pt x="308" y="1190"/>
                  </a:lnTo>
                  <a:lnTo>
                    <a:pt x="317" y="1199"/>
                  </a:lnTo>
                  <a:lnTo>
                    <a:pt x="317" y="1204"/>
                  </a:lnTo>
                  <a:lnTo>
                    <a:pt x="321" y="1208"/>
                  </a:lnTo>
                  <a:lnTo>
                    <a:pt x="326" y="1213"/>
                  </a:lnTo>
                  <a:lnTo>
                    <a:pt x="335" y="1222"/>
                  </a:lnTo>
                  <a:lnTo>
                    <a:pt x="335" y="1226"/>
                  </a:lnTo>
                  <a:lnTo>
                    <a:pt x="339" y="1231"/>
                  </a:lnTo>
                  <a:lnTo>
                    <a:pt x="344" y="1235"/>
                  </a:lnTo>
                  <a:lnTo>
                    <a:pt x="348" y="1235"/>
                  </a:lnTo>
                  <a:lnTo>
                    <a:pt x="353" y="1240"/>
                  </a:lnTo>
                  <a:lnTo>
                    <a:pt x="357" y="1244"/>
                  </a:lnTo>
                  <a:lnTo>
                    <a:pt x="362" y="1249"/>
                  </a:lnTo>
                  <a:lnTo>
                    <a:pt x="366" y="1253"/>
                  </a:lnTo>
                  <a:lnTo>
                    <a:pt x="371" y="1253"/>
                  </a:lnTo>
                  <a:lnTo>
                    <a:pt x="375" y="1258"/>
                  </a:lnTo>
                  <a:lnTo>
                    <a:pt x="380" y="1262"/>
                  </a:lnTo>
                  <a:lnTo>
                    <a:pt x="385" y="1262"/>
                  </a:lnTo>
                  <a:lnTo>
                    <a:pt x="389" y="1267"/>
                  </a:lnTo>
                  <a:lnTo>
                    <a:pt x="394" y="1267"/>
                  </a:lnTo>
                  <a:lnTo>
                    <a:pt x="398" y="1267"/>
                  </a:lnTo>
                  <a:lnTo>
                    <a:pt x="403" y="1271"/>
                  </a:lnTo>
                  <a:lnTo>
                    <a:pt x="407" y="1271"/>
                  </a:lnTo>
                  <a:lnTo>
                    <a:pt x="412" y="1276"/>
                  </a:lnTo>
                  <a:lnTo>
                    <a:pt x="416" y="1276"/>
                  </a:lnTo>
                  <a:lnTo>
                    <a:pt x="421" y="1276"/>
                  </a:lnTo>
                  <a:lnTo>
                    <a:pt x="425" y="1280"/>
                  </a:lnTo>
                  <a:lnTo>
                    <a:pt x="430" y="1280"/>
                  </a:lnTo>
                  <a:lnTo>
                    <a:pt x="434" y="1280"/>
                  </a:lnTo>
                  <a:lnTo>
                    <a:pt x="439" y="1285"/>
                  </a:lnTo>
                  <a:lnTo>
                    <a:pt x="443" y="1285"/>
                  </a:lnTo>
                  <a:lnTo>
                    <a:pt x="448" y="1285"/>
                  </a:lnTo>
                  <a:lnTo>
                    <a:pt x="452" y="1285"/>
                  </a:lnTo>
                  <a:lnTo>
                    <a:pt x="457" y="1290"/>
                  </a:lnTo>
                  <a:lnTo>
                    <a:pt x="461" y="1290"/>
                  </a:lnTo>
                  <a:lnTo>
                    <a:pt x="466" y="1290"/>
                  </a:lnTo>
                  <a:lnTo>
                    <a:pt x="471" y="1290"/>
                  </a:lnTo>
                  <a:lnTo>
                    <a:pt x="475" y="1290"/>
                  </a:lnTo>
                  <a:lnTo>
                    <a:pt x="480" y="1294"/>
                  </a:lnTo>
                  <a:lnTo>
                    <a:pt x="484" y="1294"/>
                  </a:lnTo>
                  <a:lnTo>
                    <a:pt x="489" y="1294"/>
                  </a:lnTo>
                  <a:lnTo>
                    <a:pt x="493" y="1294"/>
                  </a:lnTo>
                  <a:lnTo>
                    <a:pt x="498" y="1294"/>
                  </a:lnTo>
                  <a:lnTo>
                    <a:pt x="502" y="1294"/>
                  </a:lnTo>
                  <a:lnTo>
                    <a:pt x="507" y="1294"/>
                  </a:lnTo>
                  <a:lnTo>
                    <a:pt x="511" y="1294"/>
                  </a:lnTo>
                  <a:lnTo>
                    <a:pt x="516" y="1294"/>
                  </a:lnTo>
                  <a:lnTo>
                    <a:pt x="520" y="1299"/>
                  </a:lnTo>
                  <a:lnTo>
                    <a:pt x="525" y="1299"/>
                  </a:lnTo>
                  <a:lnTo>
                    <a:pt x="529" y="1299"/>
                  </a:lnTo>
                  <a:lnTo>
                    <a:pt x="534" y="1299"/>
                  </a:lnTo>
                  <a:lnTo>
                    <a:pt x="538" y="1299"/>
                  </a:lnTo>
                  <a:lnTo>
                    <a:pt x="543" y="1299"/>
                  </a:lnTo>
                  <a:lnTo>
                    <a:pt x="547" y="1299"/>
                  </a:lnTo>
                  <a:lnTo>
                    <a:pt x="552" y="1299"/>
                  </a:lnTo>
                  <a:lnTo>
                    <a:pt x="556" y="1299"/>
                  </a:lnTo>
                  <a:lnTo>
                    <a:pt x="561" y="1299"/>
                  </a:lnTo>
                  <a:lnTo>
                    <a:pt x="566" y="1299"/>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24" name="Freeform 377"/>
            <p:cNvSpPr>
              <a:spLocks/>
            </p:cNvSpPr>
            <p:nvPr/>
          </p:nvSpPr>
          <p:spPr bwMode="auto">
            <a:xfrm>
              <a:off x="6492875" y="2874963"/>
              <a:ext cx="962025" cy="6350"/>
            </a:xfrm>
            <a:custGeom>
              <a:avLst/>
              <a:gdLst>
                <a:gd name="T0" fmla="*/ 2147483647 w 606"/>
                <a:gd name="T1" fmla="*/ 0 h 4"/>
                <a:gd name="T2" fmla="*/ 2147483647 w 606"/>
                <a:gd name="T3" fmla="*/ 0 h 4"/>
                <a:gd name="T4" fmla="*/ 2147483647 w 606"/>
                <a:gd name="T5" fmla="*/ 2147483647 h 4"/>
                <a:gd name="T6" fmla="*/ 2147483647 w 606"/>
                <a:gd name="T7" fmla="*/ 2147483647 h 4"/>
                <a:gd name="T8" fmla="*/ 2147483647 w 606"/>
                <a:gd name="T9" fmla="*/ 2147483647 h 4"/>
                <a:gd name="T10" fmla="*/ 2147483647 w 606"/>
                <a:gd name="T11" fmla="*/ 2147483647 h 4"/>
                <a:gd name="T12" fmla="*/ 2147483647 w 606"/>
                <a:gd name="T13" fmla="*/ 2147483647 h 4"/>
                <a:gd name="T14" fmla="*/ 2147483647 w 606"/>
                <a:gd name="T15" fmla="*/ 2147483647 h 4"/>
                <a:gd name="T16" fmla="*/ 2147483647 w 606"/>
                <a:gd name="T17" fmla="*/ 2147483647 h 4"/>
                <a:gd name="T18" fmla="*/ 2147483647 w 606"/>
                <a:gd name="T19" fmla="*/ 2147483647 h 4"/>
                <a:gd name="T20" fmla="*/ 2147483647 w 606"/>
                <a:gd name="T21" fmla="*/ 2147483647 h 4"/>
                <a:gd name="T22" fmla="*/ 2147483647 w 606"/>
                <a:gd name="T23" fmla="*/ 2147483647 h 4"/>
                <a:gd name="T24" fmla="*/ 2147483647 w 606"/>
                <a:gd name="T25" fmla="*/ 2147483647 h 4"/>
                <a:gd name="T26" fmla="*/ 2147483647 w 606"/>
                <a:gd name="T27" fmla="*/ 2147483647 h 4"/>
                <a:gd name="T28" fmla="*/ 2147483647 w 606"/>
                <a:gd name="T29" fmla="*/ 2147483647 h 4"/>
                <a:gd name="T30" fmla="*/ 2147483647 w 606"/>
                <a:gd name="T31" fmla="*/ 2147483647 h 4"/>
                <a:gd name="T32" fmla="*/ 2147483647 w 606"/>
                <a:gd name="T33" fmla="*/ 2147483647 h 4"/>
                <a:gd name="T34" fmla="*/ 2147483647 w 606"/>
                <a:gd name="T35" fmla="*/ 2147483647 h 4"/>
                <a:gd name="T36" fmla="*/ 2147483647 w 606"/>
                <a:gd name="T37" fmla="*/ 2147483647 h 4"/>
                <a:gd name="T38" fmla="*/ 2147483647 w 606"/>
                <a:gd name="T39" fmla="*/ 2147483647 h 4"/>
                <a:gd name="T40" fmla="*/ 2147483647 w 606"/>
                <a:gd name="T41" fmla="*/ 2147483647 h 4"/>
                <a:gd name="T42" fmla="*/ 2147483647 w 606"/>
                <a:gd name="T43" fmla="*/ 2147483647 h 4"/>
                <a:gd name="T44" fmla="*/ 2147483647 w 606"/>
                <a:gd name="T45" fmla="*/ 2147483647 h 4"/>
                <a:gd name="T46" fmla="*/ 2147483647 w 606"/>
                <a:gd name="T47" fmla="*/ 2147483647 h 4"/>
                <a:gd name="T48" fmla="*/ 2147483647 w 606"/>
                <a:gd name="T49" fmla="*/ 2147483647 h 4"/>
                <a:gd name="T50" fmla="*/ 2147483647 w 606"/>
                <a:gd name="T51" fmla="*/ 2147483647 h 4"/>
                <a:gd name="T52" fmla="*/ 2147483647 w 606"/>
                <a:gd name="T53" fmla="*/ 2147483647 h 4"/>
                <a:gd name="T54" fmla="*/ 2147483647 w 606"/>
                <a:gd name="T55" fmla="*/ 2147483647 h 4"/>
                <a:gd name="T56" fmla="*/ 2147483647 w 606"/>
                <a:gd name="T57" fmla="*/ 2147483647 h 4"/>
                <a:gd name="T58" fmla="*/ 2147483647 w 606"/>
                <a:gd name="T59" fmla="*/ 2147483647 h 4"/>
                <a:gd name="T60" fmla="*/ 2147483647 w 606"/>
                <a:gd name="T61" fmla="*/ 2147483647 h 4"/>
                <a:gd name="T62" fmla="*/ 2147483647 w 606"/>
                <a:gd name="T63" fmla="*/ 2147483647 h 4"/>
                <a:gd name="T64" fmla="*/ 2147483647 w 606"/>
                <a:gd name="T65" fmla="*/ 2147483647 h 4"/>
                <a:gd name="T66" fmla="*/ 2147483647 w 606"/>
                <a:gd name="T67" fmla="*/ 2147483647 h 4"/>
                <a:gd name="T68" fmla="*/ 2147483647 w 606"/>
                <a:gd name="T69" fmla="*/ 2147483647 h 4"/>
                <a:gd name="T70" fmla="*/ 2147483647 w 606"/>
                <a:gd name="T71" fmla="*/ 2147483647 h 4"/>
                <a:gd name="T72" fmla="*/ 2147483647 w 606"/>
                <a:gd name="T73" fmla="*/ 2147483647 h 4"/>
                <a:gd name="T74" fmla="*/ 2147483647 w 606"/>
                <a:gd name="T75" fmla="*/ 2147483647 h 4"/>
                <a:gd name="T76" fmla="*/ 2147483647 w 606"/>
                <a:gd name="T77" fmla="*/ 2147483647 h 4"/>
                <a:gd name="T78" fmla="*/ 2147483647 w 606"/>
                <a:gd name="T79" fmla="*/ 2147483647 h 4"/>
                <a:gd name="T80" fmla="*/ 2147483647 w 606"/>
                <a:gd name="T81" fmla="*/ 2147483647 h 4"/>
                <a:gd name="T82" fmla="*/ 2147483647 w 606"/>
                <a:gd name="T83" fmla="*/ 2147483647 h 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6" h="4">
                  <a:moveTo>
                    <a:pt x="0" y="0"/>
                  </a:moveTo>
                  <a:lnTo>
                    <a:pt x="4" y="0"/>
                  </a:lnTo>
                  <a:lnTo>
                    <a:pt x="9" y="0"/>
                  </a:lnTo>
                  <a:lnTo>
                    <a:pt x="13" y="0"/>
                  </a:lnTo>
                  <a:lnTo>
                    <a:pt x="18" y="0"/>
                  </a:lnTo>
                  <a:lnTo>
                    <a:pt x="22" y="0"/>
                  </a:lnTo>
                  <a:lnTo>
                    <a:pt x="27" y="4"/>
                  </a:lnTo>
                  <a:lnTo>
                    <a:pt x="31" y="4"/>
                  </a:lnTo>
                  <a:lnTo>
                    <a:pt x="36" y="4"/>
                  </a:lnTo>
                  <a:lnTo>
                    <a:pt x="40" y="4"/>
                  </a:lnTo>
                  <a:lnTo>
                    <a:pt x="45" y="4"/>
                  </a:lnTo>
                  <a:lnTo>
                    <a:pt x="49" y="4"/>
                  </a:lnTo>
                  <a:lnTo>
                    <a:pt x="54" y="4"/>
                  </a:lnTo>
                  <a:lnTo>
                    <a:pt x="58" y="4"/>
                  </a:lnTo>
                  <a:lnTo>
                    <a:pt x="63" y="4"/>
                  </a:lnTo>
                  <a:lnTo>
                    <a:pt x="67" y="4"/>
                  </a:lnTo>
                  <a:lnTo>
                    <a:pt x="72" y="4"/>
                  </a:lnTo>
                  <a:lnTo>
                    <a:pt x="76" y="4"/>
                  </a:lnTo>
                  <a:lnTo>
                    <a:pt x="81" y="4"/>
                  </a:lnTo>
                  <a:lnTo>
                    <a:pt x="86" y="4"/>
                  </a:lnTo>
                  <a:lnTo>
                    <a:pt x="90" y="4"/>
                  </a:lnTo>
                  <a:lnTo>
                    <a:pt x="95" y="4"/>
                  </a:lnTo>
                  <a:lnTo>
                    <a:pt x="99" y="4"/>
                  </a:lnTo>
                  <a:lnTo>
                    <a:pt x="104" y="4"/>
                  </a:lnTo>
                  <a:lnTo>
                    <a:pt x="108" y="4"/>
                  </a:lnTo>
                  <a:lnTo>
                    <a:pt x="113" y="4"/>
                  </a:lnTo>
                  <a:lnTo>
                    <a:pt x="117" y="4"/>
                  </a:lnTo>
                  <a:lnTo>
                    <a:pt x="122" y="4"/>
                  </a:lnTo>
                  <a:lnTo>
                    <a:pt x="126" y="4"/>
                  </a:lnTo>
                  <a:lnTo>
                    <a:pt x="131" y="4"/>
                  </a:lnTo>
                  <a:lnTo>
                    <a:pt x="135" y="4"/>
                  </a:lnTo>
                  <a:lnTo>
                    <a:pt x="140" y="4"/>
                  </a:lnTo>
                  <a:lnTo>
                    <a:pt x="144" y="4"/>
                  </a:lnTo>
                  <a:lnTo>
                    <a:pt x="149" y="4"/>
                  </a:lnTo>
                  <a:lnTo>
                    <a:pt x="153" y="4"/>
                  </a:lnTo>
                  <a:lnTo>
                    <a:pt x="158" y="4"/>
                  </a:lnTo>
                  <a:lnTo>
                    <a:pt x="162" y="4"/>
                  </a:lnTo>
                  <a:lnTo>
                    <a:pt x="167" y="4"/>
                  </a:lnTo>
                  <a:lnTo>
                    <a:pt x="171" y="4"/>
                  </a:lnTo>
                  <a:lnTo>
                    <a:pt x="176" y="4"/>
                  </a:lnTo>
                  <a:lnTo>
                    <a:pt x="181" y="4"/>
                  </a:lnTo>
                  <a:lnTo>
                    <a:pt x="185" y="4"/>
                  </a:lnTo>
                  <a:lnTo>
                    <a:pt x="190" y="4"/>
                  </a:lnTo>
                  <a:lnTo>
                    <a:pt x="194" y="4"/>
                  </a:lnTo>
                  <a:lnTo>
                    <a:pt x="199" y="4"/>
                  </a:lnTo>
                  <a:lnTo>
                    <a:pt x="203" y="4"/>
                  </a:lnTo>
                  <a:lnTo>
                    <a:pt x="208" y="4"/>
                  </a:lnTo>
                  <a:lnTo>
                    <a:pt x="212" y="4"/>
                  </a:lnTo>
                  <a:lnTo>
                    <a:pt x="217" y="4"/>
                  </a:lnTo>
                  <a:lnTo>
                    <a:pt x="221" y="4"/>
                  </a:lnTo>
                  <a:lnTo>
                    <a:pt x="226" y="4"/>
                  </a:lnTo>
                  <a:lnTo>
                    <a:pt x="230" y="4"/>
                  </a:lnTo>
                  <a:lnTo>
                    <a:pt x="235" y="4"/>
                  </a:lnTo>
                  <a:lnTo>
                    <a:pt x="239" y="4"/>
                  </a:lnTo>
                  <a:lnTo>
                    <a:pt x="244" y="4"/>
                  </a:lnTo>
                  <a:lnTo>
                    <a:pt x="248" y="4"/>
                  </a:lnTo>
                  <a:lnTo>
                    <a:pt x="253" y="4"/>
                  </a:lnTo>
                  <a:lnTo>
                    <a:pt x="257" y="4"/>
                  </a:lnTo>
                  <a:lnTo>
                    <a:pt x="262" y="4"/>
                  </a:lnTo>
                  <a:lnTo>
                    <a:pt x="267" y="4"/>
                  </a:lnTo>
                  <a:lnTo>
                    <a:pt x="271" y="4"/>
                  </a:lnTo>
                  <a:lnTo>
                    <a:pt x="276" y="4"/>
                  </a:lnTo>
                  <a:lnTo>
                    <a:pt x="280" y="4"/>
                  </a:lnTo>
                  <a:lnTo>
                    <a:pt x="285" y="4"/>
                  </a:lnTo>
                  <a:lnTo>
                    <a:pt x="289" y="4"/>
                  </a:lnTo>
                  <a:lnTo>
                    <a:pt x="294" y="4"/>
                  </a:lnTo>
                  <a:lnTo>
                    <a:pt x="298" y="4"/>
                  </a:lnTo>
                  <a:lnTo>
                    <a:pt x="303" y="4"/>
                  </a:lnTo>
                  <a:lnTo>
                    <a:pt x="307" y="4"/>
                  </a:lnTo>
                  <a:lnTo>
                    <a:pt x="312" y="4"/>
                  </a:lnTo>
                  <a:lnTo>
                    <a:pt x="316" y="4"/>
                  </a:lnTo>
                  <a:lnTo>
                    <a:pt x="321" y="4"/>
                  </a:lnTo>
                  <a:lnTo>
                    <a:pt x="325" y="4"/>
                  </a:lnTo>
                  <a:lnTo>
                    <a:pt x="330" y="4"/>
                  </a:lnTo>
                  <a:lnTo>
                    <a:pt x="334" y="4"/>
                  </a:lnTo>
                  <a:lnTo>
                    <a:pt x="339" y="4"/>
                  </a:lnTo>
                  <a:lnTo>
                    <a:pt x="343" y="4"/>
                  </a:lnTo>
                  <a:lnTo>
                    <a:pt x="348" y="4"/>
                  </a:lnTo>
                  <a:lnTo>
                    <a:pt x="352" y="4"/>
                  </a:lnTo>
                  <a:lnTo>
                    <a:pt x="357" y="4"/>
                  </a:lnTo>
                  <a:lnTo>
                    <a:pt x="362" y="4"/>
                  </a:lnTo>
                  <a:lnTo>
                    <a:pt x="366" y="4"/>
                  </a:lnTo>
                  <a:lnTo>
                    <a:pt x="371" y="4"/>
                  </a:lnTo>
                  <a:lnTo>
                    <a:pt x="375" y="4"/>
                  </a:lnTo>
                  <a:lnTo>
                    <a:pt x="380" y="4"/>
                  </a:lnTo>
                  <a:lnTo>
                    <a:pt x="384" y="4"/>
                  </a:lnTo>
                  <a:lnTo>
                    <a:pt x="389" y="4"/>
                  </a:lnTo>
                  <a:lnTo>
                    <a:pt x="393" y="4"/>
                  </a:lnTo>
                  <a:lnTo>
                    <a:pt x="398" y="4"/>
                  </a:lnTo>
                  <a:lnTo>
                    <a:pt x="402" y="4"/>
                  </a:lnTo>
                  <a:lnTo>
                    <a:pt x="407" y="4"/>
                  </a:lnTo>
                  <a:lnTo>
                    <a:pt x="411" y="4"/>
                  </a:lnTo>
                  <a:lnTo>
                    <a:pt x="416" y="4"/>
                  </a:lnTo>
                  <a:lnTo>
                    <a:pt x="420" y="4"/>
                  </a:lnTo>
                  <a:lnTo>
                    <a:pt x="425" y="4"/>
                  </a:lnTo>
                  <a:lnTo>
                    <a:pt x="429" y="4"/>
                  </a:lnTo>
                  <a:lnTo>
                    <a:pt x="434" y="4"/>
                  </a:lnTo>
                  <a:lnTo>
                    <a:pt x="438" y="4"/>
                  </a:lnTo>
                  <a:lnTo>
                    <a:pt x="443" y="4"/>
                  </a:lnTo>
                  <a:lnTo>
                    <a:pt x="448" y="4"/>
                  </a:lnTo>
                  <a:lnTo>
                    <a:pt x="452" y="4"/>
                  </a:lnTo>
                  <a:lnTo>
                    <a:pt x="457" y="4"/>
                  </a:lnTo>
                  <a:lnTo>
                    <a:pt x="461" y="4"/>
                  </a:lnTo>
                  <a:lnTo>
                    <a:pt x="466" y="4"/>
                  </a:lnTo>
                  <a:lnTo>
                    <a:pt x="470" y="4"/>
                  </a:lnTo>
                  <a:lnTo>
                    <a:pt x="479" y="4"/>
                  </a:lnTo>
                  <a:lnTo>
                    <a:pt x="484" y="4"/>
                  </a:lnTo>
                  <a:lnTo>
                    <a:pt x="488" y="4"/>
                  </a:lnTo>
                  <a:lnTo>
                    <a:pt x="493" y="4"/>
                  </a:lnTo>
                  <a:lnTo>
                    <a:pt x="497" y="4"/>
                  </a:lnTo>
                  <a:lnTo>
                    <a:pt x="502" y="4"/>
                  </a:lnTo>
                  <a:lnTo>
                    <a:pt x="511" y="4"/>
                  </a:lnTo>
                  <a:lnTo>
                    <a:pt x="515" y="4"/>
                  </a:lnTo>
                  <a:lnTo>
                    <a:pt x="520" y="4"/>
                  </a:lnTo>
                  <a:lnTo>
                    <a:pt x="524" y="4"/>
                  </a:lnTo>
                  <a:lnTo>
                    <a:pt x="529" y="4"/>
                  </a:lnTo>
                  <a:lnTo>
                    <a:pt x="538" y="4"/>
                  </a:lnTo>
                  <a:lnTo>
                    <a:pt x="543" y="4"/>
                  </a:lnTo>
                  <a:lnTo>
                    <a:pt x="547" y="4"/>
                  </a:lnTo>
                  <a:lnTo>
                    <a:pt x="556" y="4"/>
                  </a:lnTo>
                  <a:lnTo>
                    <a:pt x="561" y="4"/>
                  </a:lnTo>
                  <a:lnTo>
                    <a:pt x="565" y="4"/>
                  </a:lnTo>
                  <a:lnTo>
                    <a:pt x="574" y="4"/>
                  </a:lnTo>
                  <a:lnTo>
                    <a:pt x="579" y="4"/>
                  </a:lnTo>
                  <a:lnTo>
                    <a:pt x="583" y="4"/>
                  </a:lnTo>
                  <a:lnTo>
                    <a:pt x="592" y="4"/>
                  </a:lnTo>
                  <a:lnTo>
                    <a:pt x="597" y="4"/>
                  </a:lnTo>
                  <a:lnTo>
                    <a:pt x="606" y="4"/>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25" name="Freeform 378"/>
            <p:cNvSpPr>
              <a:spLocks/>
            </p:cNvSpPr>
            <p:nvPr/>
          </p:nvSpPr>
          <p:spPr bwMode="auto">
            <a:xfrm>
              <a:off x="7454900" y="2881311"/>
              <a:ext cx="1084262" cy="0"/>
            </a:xfrm>
            <a:custGeom>
              <a:avLst/>
              <a:gdLst>
                <a:gd name="T0" fmla="*/ 0 w 683"/>
                <a:gd name="T1" fmla="*/ 2147483647 w 683"/>
                <a:gd name="T2" fmla="*/ 2147483647 w 683"/>
                <a:gd name="T3" fmla="*/ 2147483647 w 683"/>
                <a:gd name="T4" fmla="*/ 2147483647 w 683"/>
                <a:gd name="T5" fmla="*/ 2147483647 w 683"/>
                <a:gd name="T6" fmla="*/ 2147483647 w 683"/>
                <a:gd name="T7" fmla="*/ 2147483647 w 683"/>
                <a:gd name="T8" fmla="*/ 2147483647 w 683"/>
                <a:gd name="T9" fmla="*/ 2147483647 w 683"/>
                <a:gd name="T10" fmla="*/ 2147483647 w 683"/>
                <a:gd name="T11" fmla="*/ 2147483647 w 683"/>
                <a:gd name="T12" fmla="*/ 2147483647 w 683"/>
                <a:gd name="T13" fmla="*/ 2147483647 w 683"/>
                <a:gd name="T14" fmla="*/ 2147483647 w 683"/>
                <a:gd name="T15" fmla="*/ 2147483647 w 683"/>
                <a:gd name="T16" fmla="*/ 2147483647 w 683"/>
                <a:gd name="T17" fmla="*/ 2147483647 w 683"/>
                <a:gd name="T18" fmla="*/ 2147483647 w 683"/>
                <a:gd name="T19" fmla="*/ 2147483647 w 683"/>
                <a:gd name="T20" fmla="*/ 2147483647 w 683"/>
                <a:gd name="T21" fmla="*/ 2147483647 w 683"/>
                <a:gd name="T22" fmla="*/ 2147483647 w 683"/>
                <a:gd name="T23" fmla="*/ 2147483647 w 683"/>
                <a:gd name="T24" fmla="*/ 2147483647 w 683"/>
                <a:gd name="T25" fmla="*/ 2147483647 w 683"/>
                <a:gd name="T26" fmla="*/ 2147483647 w 683"/>
                <a:gd name="T27" fmla="*/ 2147483647 w 683"/>
                <a:gd name="T28" fmla="*/ 2147483647 w 683"/>
                <a:gd name="T29" fmla="*/ 2147483647 w 683"/>
                <a:gd name="T30" fmla="*/ 2147483647 w 683"/>
                <a:gd name="T31" fmla="*/ 2147483647 w 683"/>
                <a:gd name="T32" fmla="*/ 2147483647 w 683"/>
                <a:gd name="T33" fmla="*/ 2147483647 w 683"/>
                <a:gd name="T34" fmla="*/ 2147483647 w 683"/>
                <a:gd name="T35" fmla="*/ 2147483647 w 683"/>
                <a:gd name="T36" fmla="*/ 2147483647 w 683"/>
                <a:gd name="T37" fmla="*/ 2147483647 w 683"/>
                <a:gd name="T38" fmla="*/ 2147483647 w 683"/>
                <a:gd name="T39" fmla="*/ 2147483647 w 683"/>
                <a:gd name="T40" fmla="*/ 2147483647 w 683"/>
                <a:gd name="T41" fmla="*/ 2147483647 w 683"/>
                <a:gd name="T42" fmla="*/ 2147483647 w 683"/>
                <a:gd name="T43" fmla="*/ 2147483647 w 683"/>
                <a:gd name="T44" fmla="*/ 2147483647 w 683"/>
                <a:gd name="T45" fmla="*/ 2147483647 w 683"/>
                <a:gd name="T46" fmla="*/ 2147483647 w 683"/>
                <a:gd name="T47" fmla="*/ 2147483647 w 683"/>
                <a:gd name="T48" fmla="*/ 2147483647 w 683"/>
                <a:gd name="T49" fmla="*/ 2147483647 w 683"/>
                <a:gd name="T50" fmla="*/ 2147483647 w 683"/>
                <a:gd name="T51" fmla="*/ 2147483647 w 683"/>
                <a:gd name="T52" fmla="*/ 2147483647 w 683"/>
                <a:gd name="T53" fmla="*/ 2147483647 w 683"/>
                <a:gd name="T54" fmla="*/ 2147483647 w 683"/>
                <a:gd name="T55" fmla="*/ 2147483647 w 683"/>
                <a:gd name="T56" fmla="*/ 2147483647 w 683"/>
                <a:gd name="T57" fmla="*/ 2147483647 w 683"/>
                <a:gd name="T58" fmla="*/ 2147483647 w 683"/>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Lst>
              <a:ahLst/>
              <a:cxnLst>
                <a:cxn ang="T59">
                  <a:pos x="T0" y="0"/>
                </a:cxn>
                <a:cxn ang="T60">
                  <a:pos x="T1" y="0"/>
                </a:cxn>
                <a:cxn ang="T61">
                  <a:pos x="T2" y="0"/>
                </a:cxn>
                <a:cxn ang="T62">
                  <a:pos x="T3" y="0"/>
                </a:cxn>
                <a:cxn ang="T63">
                  <a:pos x="T4" y="0"/>
                </a:cxn>
                <a:cxn ang="T64">
                  <a:pos x="T5" y="0"/>
                </a:cxn>
                <a:cxn ang="T65">
                  <a:pos x="T6" y="0"/>
                </a:cxn>
                <a:cxn ang="T66">
                  <a:pos x="T7" y="0"/>
                </a:cxn>
                <a:cxn ang="T67">
                  <a:pos x="T8" y="0"/>
                </a:cxn>
                <a:cxn ang="T68">
                  <a:pos x="T9" y="0"/>
                </a:cxn>
                <a:cxn ang="T69">
                  <a:pos x="T10" y="0"/>
                </a:cxn>
                <a:cxn ang="T70">
                  <a:pos x="T11" y="0"/>
                </a:cxn>
                <a:cxn ang="T71">
                  <a:pos x="T12" y="0"/>
                </a:cxn>
                <a:cxn ang="T72">
                  <a:pos x="T13" y="0"/>
                </a:cxn>
                <a:cxn ang="T73">
                  <a:pos x="T14" y="0"/>
                </a:cxn>
                <a:cxn ang="T74">
                  <a:pos x="T15" y="0"/>
                </a:cxn>
                <a:cxn ang="T75">
                  <a:pos x="T16" y="0"/>
                </a:cxn>
                <a:cxn ang="T76">
                  <a:pos x="T17" y="0"/>
                </a:cxn>
                <a:cxn ang="T77">
                  <a:pos x="T18" y="0"/>
                </a:cxn>
                <a:cxn ang="T78">
                  <a:pos x="T19" y="0"/>
                </a:cxn>
                <a:cxn ang="T79">
                  <a:pos x="T20" y="0"/>
                </a:cxn>
                <a:cxn ang="T80">
                  <a:pos x="T21" y="0"/>
                </a:cxn>
                <a:cxn ang="T81">
                  <a:pos x="T22" y="0"/>
                </a:cxn>
                <a:cxn ang="T82">
                  <a:pos x="T23" y="0"/>
                </a:cxn>
                <a:cxn ang="T83">
                  <a:pos x="T24" y="0"/>
                </a:cxn>
                <a:cxn ang="T84">
                  <a:pos x="T25" y="0"/>
                </a:cxn>
                <a:cxn ang="T85">
                  <a:pos x="T26" y="0"/>
                </a:cxn>
                <a:cxn ang="T86">
                  <a:pos x="T27" y="0"/>
                </a:cxn>
                <a:cxn ang="T87">
                  <a:pos x="T28" y="0"/>
                </a:cxn>
                <a:cxn ang="T88">
                  <a:pos x="T29" y="0"/>
                </a:cxn>
                <a:cxn ang="T89">
                  <a:pos x="T30" y="0"/>
                </a:cxn>
                <a:cxn ang="T90">
                  <a:pos x="T31" y="0"/>
                </a:cxn>
                <a:cxn ang="T91">
                  <a:pos x="T32" y="0"/>
                </a:cxn>
                <a:cxn ang="T92">
                  <a:pos x="T33" y="0"/>
                </a:cxn>
                <a:cxn ang="T93">
                  <a:pos x="T34" y="0"/>
                </a:cxn>
                <a:cxn ang="T94">
                  <a:pos x="T35" y="0"/>
                </a:cxn>
                <a:cxn ang="T95">
                  <a:pos x="T36" y="0"/>
                </a:cxn>
                <a:cxn ang="T96">
                  <a:pos x="T37" y="0"/>
                </a:cxn>
                <a:cxn ang="T97">
                  <a:pos x="T38" y="0"/>
                </a:cxn>
                <a:cxn ang="T98">
                  <a:pos x="T39" y="0"/>
                </a:cxn>
                <a:cxn ang="T99">
                  <a:pos x="T40" y="0"/>
                </a:cxn>
                <a:cxn ang="T100">
                  <a:pos x="T41" y="0"/>
                </a:cxn>
                <a:cxn ang="T101">
                  <a:pos x="T42" y="0"/>
                </a:cxn>
                <a:cxn ang="T102">
                  <a:pos x="T43" y="0"/>
                </a:cxn>
                <a:cxn ang="T103">
                  <a:pos x="T44" y="0"/>
                </a:cxn>
                <a:cxn ang="T104">
                  <a:pos x="T45" y="0"/>
                </a:cxn>
                <a:cxn ang="T105">
                  <a:pos x="T46" y="0"/>
                </a:cxn>
                <a:cxn ang="T106">
                  <a:pos x="T47" y="0"/>
                </a:cxn>
                <a:cxn ang="T107">
                  <a:pos x="T48" y="0"/>
                </a:cxn>
                <a:cxn ang="T108">
                  <a:pos x="T49" y="0"/>
                </a:cxn>
                <a:cxn ang="T109">
                  <a:pos x="T50" y="0"/>
                </a:cxn>
                <a:cxn ang="T110">
                  <a:pos x="T51" y="0"/>
                </a:cxn>
                <a:cxn ang="T111">
                  <a:pos x="T52" y="0"/>
                </a:cxn>
                <a:cxn ang="T112">
                  <a:pos x="T53" y="0"/>
                </a:cxn>
                <a:cxn ang="T113">
                  <a:pos x="T54" y="0"/>
                </a:cxn>
                <a:cxn ang="T114">
                  <a:pos x="T55" y="0"/>
                </a:cxn>
                <a:cxn ang="T115">
                  <a:pos x="T56" y="0"/>
                </a:cxn>
                <a:cxn ang="T116">
                  <a:pos x="T57" y="0"/>
                </a:cxn>
                <a:cxn ang="T117">
                  <a:pos x="T58" y="0"/>
                </a:cxn>
              </a:cxnLst>
              <a:rect l="0" t="0" r="r" b="b"/>
              <a:pathLst>
                <a:path w="683">
                  <a:moveTo>
                    <a:pt x="0" y="0"/>
                  </a:moveTo>
                  <a:lnTo>
                    <a:pt x="4" y="0"/>
                  </a:lnTo>
                  <a:lnTo>
                    <a:pt x="13" y="0"/>
                  </a:lnTo>
                  <a:lnTo>
                    <a:pt x="18" y="0"/>
                  </a:lnTo>
                  <a:lnTo>
                    <a:pt x="23" y="0"/>
                  </a:lnTo>
                  <a:lnTo>
                    <a:pt x="32" y="0"/>
                  </a:lnTo>
                  <a:lnTo>
                    <a:pt x="41" y="0"/>
                  </a:lnTo>
                  <a:lnTo>
                    <a:pt x="45" y="0"/>
                  </a:lnTo>
                  <a:lnTo>
                    <a:pt x="54" y="0"/>
                  </a:lnTo>
                  <a:lnTo>
                    <a:pt x="63" y="0"/>
                  </a:lnTo>
                  <a:lnTo>
                    <a:pt x="68" y="0"/>
                  </a:lnTo>
                  <a:lnTo>
                    <a:pt x="77" y="0"/>
                  </a:lnTo>
                  <a:lnTo>
                    <a:pt x="86" y="0"/>
                  </a:lnTo>
                  <a:lnTo>
                    <a:pt x="90" y="0"/>
                  </a:lnTo>
                  <a:lnTo>
                    <a:pt x="99" y="0"/>
                  </a:lnTo>
                  <a:lnTo>
                    <a:pt x="108" y="0"/>
                  </a:lnTo>
                  <a:lnTo>
                    <a:pt x="118" y="0"/>
                  </a:lnTo>
                  <a:lnTo>
                    <a:pt x="127" y="0"/>
                  </a:lnTo>
                  <a:lnTo>
                    <a:pt x="131" y="0"/>
                  </a:lnTo>
                  <a:lnTo>
                    <a:pt x="140" y="0"/>
                  </a:lnTo>
                  <a:lnTo>
                    <a:pt x="154" y="0"/>
                  </a:lnTo>
                  <a:lnTo>
                    <a:pt x="163" y="0"/>
                  </a:lnTo>
                  <a:lnTo>
                    <a:pt x="172" y="0"/>
                  </a:lnTo>
                  <a:lnTo>
                    <a:pt x="181" y="0"/>
                  </a:lnTo>
                  <a:lnTo>
                    <a:pt x="190" y="0"/>
                  </a:lnTo>
                  <a:lnTo>
                    <a:pt x="199" y="0"/>
                  </a:lnTo>
                  <a:lnTo>
                    <a:pt x="208" y="0"/>
                  </a:lnTo>
                  <a:lnTo>
                    <a:pt x="217" y="0"/>
                  </a:lnTo>
                  <a:lnTo>
                    <a:pt x="231" y="0"/>
                  </a:lnTo>
                  <a:lnTo>
                    <a:pt x="240" y="0"/>
                  </a:lnTo>
                  <a:lnTo>
                    <a:pt x="249" y="0"/>
                  </a:lnTo>
                  <a:lnTo>
                    <a:pt x="262" y="0"/>
                  </a:lnTo>
                  <a:lnTo>
                    <a:pt x="271" y="0"/>
                  </a:lnTo>
                  <a:lnTo>
                    <a:pt x="285" y="0"/>
                  </a:lnTo>
                  <a:lnTo>
                    <a:pt x="294" y="0"/>
                  </a:lnTo>
                  <a:lnTo>
                    <a:pt x="308" y="0"/>
                  </a:lnTo>
                  <a:lnTo>
                    <a:pt x="321" y="0"/>
                  </a:lnTo>
                  <a:lnTo>
                    <a:pt x="335" y="0"/>
                  </a:lnTo>
                  <a:lnTo>
                    <a:pt x="344" y="0"/>
                  </a:lnTo>
                  <a:lnTo>
                    <a:pt x="357" y="0"/>
                  </a:lnTo>
                  <a:lnTo>
                    <a:pt x="371" y="0"/>
                  </a:lnTo>
                  <a:lnTo>
                    <a:pt x="385" y="0"/>
                  </a:lnTo>
                  <a:lnTo>
                    <a:pt x="398" y="0"/>
                  </a:lnTo>
                  <a:lnTo>
                    <a:pt x="416" y="0"/>
                  </a:lnTo>
                  <a:lnTo>
                    <a:pt x="430" y="0"/>
                  </a:lnTo>
                  <a:lnTo>
                    <a:pt x="443" y="0"/>
                  </a:lnTo>
                  <a:lnTo>
                    <a:pt x="457" y="0"/>
                  </a:lnTo>
                  <a:lnTo>
                    <a:pt x="475" y="0"/>
                  </a:lnTo>
                  <a:lnTo>
                    <a:pt x="493" y="0"/>
                  </a:lnTo>
                  <a:lnTo>
                    <a:pt x="511" y="0"/>
                  </a:lnTo>
                  <a:lnTo>
                    <a:pt x="529" y="0"/>
                  </a:lnTo>
                  <a:lnTo>
                    <a:pt x="547" y="0"/>
                  </a:lnTo>
                  <a:lnTo>
                    <a:pt x="566" y="0"/>
                  </a:lnTo>
                  <a:lnTo>
                    <a:pt x="584" y="0"/>
                  </a:lnTo>
                  <a:lnTo>
                    <a:pt x="606" y="0"/>
                  </a:lnTo>
                  <a:lnTo>
                    <a:pt x="629" y="0"/>
                  </a:lnTo>
                  <a:lnTo>
                    <a:pt x="651" y="0"/>
                  </a:lnTo>
                  <a:lnTo>
                    <a:pt x="674" y="0"/>
                  </a:lnTo>
                  <a:lnTo>
                    <a:pt x="683" y="0"/>
                  </a:lnTo>
                </a:path>
              </a:pathLst>
            </a:custGeom>
            <a:noFill/>
            <a:ln w="19050" cap="flat">
              <a:solidFill>
                <a:srgbClr val="3F3F3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0559" name="AutoShape 420"/>
          <p:cNvSpPr>
            <a:spLocks noChangeAspect="1" noChangeArrowheads="1" noTextEdit="1"/>
          </p:cNvSpPr>
          <p:nvPr/>
        </p:nvSpPr>
        <p:spPr bwMode="auto">
          <a:xfrm>
            <a:off x="4902200" y="3563938"/>
            <a:ext cx="4022725"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60" name="Rectangle 422"/>
          <p:cNvSpPr>
            <a:spLocks noChangeArrowheads="1"/>
          </p:cNvSpPr>
          <p:nvPr/>
        </p:nvSpPr>
        <p:spPr bwMode="auto">
          <a:xfrm>
            <a:off x="4902200" y="3563938"/>
            <a:ext cx="4030663" cy="3025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61" name="Rectangle 423"/>
          <p:cNvSpPr>
            <a:spLocks noChangeArrowheads="1"/>
          </p:cNvSpPr>
          <p:nvPr/>
        </p:nvSpPr>
        <p:spPr bwMode="auto">
          <a:xfrm>
            <a:off x="5426075" y="3822700"/>
            <a:ext cx="3117850" cy="2351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62" name="Rectangle 424"/>
          <p:cNvSpPr>
            <a:spLocks noChangeArrowheads="1"/>
          </p:cNvSpPr>
          <p:nvPr/>
        </p:nvSpPr>
        <p:spPr bwMode="auto">
          <a:xfrm>
            <a:off x="5426075" y="3822700"/>
            <a:ext cx="3117850" cy="2351088"/>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63" name="Line 425"/>
          <p:cNvSpPr>
            <a:spLocks noChangeShapeType="1"/>
          </p:cNvSpPr>
          <p:nvPr/>
        </p:nvSpPr>
        <p:spPr bwMode="auto">
          <a:xfrm>
            <a:off x="5426075" y="3822700"/>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4" name="Line 426"/>
          <p:cNvSpPr>
            <a:spLocks noChangeShapeType="1"/>
          </p:cNvSpPr>
          <p:nvPr/>
        </p:nvSpPr>
        <p:spPr bwMode="auto">
          <a:xfrm>
            <a:off x="5426075" y="6173788"/>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5" name="Line 427"/>
          <p:cNvSpPr>
            <a:spLocks noChangeShapeType="1"/>
          </p:cNvSpPr>
          <p:nvPr/>
        </p:nvSpPr>
        <p:spPr bwMode="auto">
          <a:xfrm flipV="1">
            <a:off x="8543925" y="3822700"/>
            <a:ext cx="0" cy="23510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6" name="Line 428"/>
          <p:cNvSpPr>
            <a:spLocks noChangeShapeType="1"/>
          </p:cNvSpPr>
          <p:nvPr/>
        </p:nvSpPr>
        <p:spPr bwMode="auto">
          <a:xfrm flipV="1">
            <a:off x="5426075" y="3822700"/>
            <a:ext cx="0" cy="23510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7" name="Line 429"/>
          <p:cNvSpPr>
            <a:spLocks noChangeShapeType="1"/>
          </p:cNvSpPr>
          <p:nvPr/>
        </p:nvSpPr>
        <p:spPr bwMode="auto">
          <a:xfrm>
            <a:off x="5426075" y="6173788"/>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8" name="Line 430"/>
          <p:cNvSpPr>
            <a:spLocks noChangeShapeType="1"/>
          </p:cNvSpPr>
          <p:nvPr/>
        </p:nvSpPr>
        <p:spPr bwMode="auto">
          <a:xfrm flipV="1">
            <a:off x="5426075" y="3822700"/>
            <a:ext cx="0" cy="23510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9" name="Line 431"/>
          <p:cNvSpPr>
            <a:spLocks noChangeShapeType="1"/>
          </p:cNvSpPr>
          <p:nvPr/>
        </p:nvSpPr>
        <p:spPr bwMode="auto">
          <a:xfrm flipV="1">
            <a:off x="5426075" y="6137275"/>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0" name="Line 432"/>
          <p:cNvSpPr>
            <a:spLocks noChangeShapeType="1"/>
          </p:cNvSpPr>
          <p:nvPr/>
        </p:nvSpPr>
        <p:spPr bwMode="auto">
          <a:xfrm>
            <a:off x="5426075" y="38227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1" name="Rectangle 433"/>
          <p:cNvSpPr>
            <a:spLocks noChangeArrowheads="1"/>
          </p:cNvSpPr>
          <p:nvPr/>
        </p:nvSpPr>
        <p:spPr bwMode="auto">
          <a:xfrm>
            <a:off x="5383213" y="6194425"/>
            <a:ext cx="936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0</a:t>
            </a:r>
            <a:endParaRPr lang="en-US" sz="1600">
              <a:cs typeface="Arial" charset="0"/>
            </a:endParaRPr>
          </a:p>
        </p:txBody>
      </p:sp>
      <p:sp>
        <p:nvSpPr>
          <p:cNvPr id="20572" name="Line 434"/>
          <p:cNvSpPr>
            <a:spLocks noChangeShapeType="1"/>
          </p:cNvSpPr>
          <p:nvPr/>
        </p:nvSpPr>
        <p:spPr bwMode="auto">
          <a:xfrm flipV="1">
            <a:off x="6461125" y="6137275"/>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3" name="Line 435"/>
          <p:cNvSpPr>
            <a:spLocks noChangeShapeType="1"/>
          </p:cNvSpPr>
          <p:nvPr/>
        </p:nvSpPr>
        <p:spPr bwMode="auto">
          <a:xfrm>
            <a:off x="6461125" y="38227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4" name="Rectangle 436"/>
          <p:cNvSpPr>
            <a:spLocks noChangeArrowheads="1"/>
          </p:cNvSpPr>
          <p:nvPr/>
        </p:nvSpPr>
        <p:spPr bwMode="auto">
          <a:xfrm>
            <a:off x="6367463" y="6194425"/>
            <a:ext cx="1857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50</a:t>
            </a:r>
            <a:endParaRPr lang="en-US" sz="1600">
              <a:cs typeface="Arial" charset="0"/>
            </a:endParaRPr>
          </a:p>
        </p:txBody>
      </p:sp>
      <p:sp>
        <p:nvSpPr>
          <p:cNvPr id="20575" name="Line 437"/>
          <p:cNvSpPr>
            <a:spLocks noChangeShapeType="1"/>
          </p:cNvSpPr>
          <p:nvPr/>
        </p:nvSpPr>
        <p:spPr bwMode="auto">
          <a:xfrm flipV="1">
            <a:off x="7502525" y="6137275"/>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6" name="Line 438"/>
          <p:cNvSpPr>
            <a:spLocks noChangeShapeType="1"/>
          </p:cNvSpPr>
          <p:nvPr/>
        </p:nvSpPr>
        <p:spPr bwMode="auto">
          <a:xfrm>
            <a:off x="7502525" y="38227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7" name="Rectangle 439"/>
          <p:cNvSpPr>
            <a:spLocks noChangeArrowheads="1"/>
          </p:cNvSpPr>
          <p:nvPr/>
        </p:nvSpPr>
        <p:spPr bwMode="auto">
          <a:xfrm>
            <a:off x="7366000" y="6194425"/>
            <a:ext cx="279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100</a:t>
            </a:r>
            <a:endParaRPr lang="en-US" sz="1600">
              <a:cs typeface="Arial" charset="0"/>
            </a:endParaRPr>
          </a:p>
        </p:txBody>
      </p:sp>
      <p:sp>
        <p:nvSpPr>
          <p:cNvPr id="20578" name="Line 440"/>
          <p:cNvSpPr>
            <a:spLocks noChangeShapeType="1"/>
          </p:cNvSpPr>
          <p:nvPr/>
        </p:nvSpPr>
        <p:spPr bwMode="auto">
          <a:xfrm flipV="1">
            <a:off x="8543925" y="6137275"/>
            <a:ext cx="0" cy="365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9" name="Line 441"/>
          <p:cNvSpPr>
            <a:spLocks noChangeShapeType="1"/>
          </p:cNvSpPr>
          <p:nvPr/>
        </p:nvSpPr>
        <p:spPr bwMode="auto">
          <a:xfrm>
            <a:off x="8543925" y="3822700"/>
            <a:ext cx="0" cy="285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0" name="Rectangle 442"/>
          <p:cNvSpPr>
            <a:spLocks noChangeArrowheads="1"/>
          </p:cNvSpPr>
          <p:nvPr/>
        </p:nvSpPr>
        <p:spPr bwMode="auto">
          <a:xfrm>
            <a:off x="8407400" y="6194425"/>
            <a:ext cx="279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150</a:t>
            </a:r>
            <a:endParaRPr lang="en-US" sz="1600">
              <a:cs typeface="Arial" charset="0"/>
            </a:endParaRPr>
          </a:p>
        </p:txBody>
      </p:sp>
      <p:sp>
        <p:nvSpPr>
          <p:cNvPr id="20581" name="Line 443"/>
          <p:cNvSpPr>
            <a:spLocks noChangeShapeType="1"/>
          </p:cNvSpPr>
          <p:nvPr/>
        </p:nvSpPr>
        <p:spPr bwMode="auto">
          <a:xfrm>
            <a:off x="5426075" y="617378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2" name="Line 444"/>
          <p:cNvSpPr>
            <a:spLocks noChangeShapeType="1"/>
          </p:cNvSpPr>
          <p:nvPr/>
        </p:nvSpPr>
        <p:spPr bwMode="auto">
          <a:xfrm flipH="1">
            <a:off x="8509000" y="617378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3" name="Rectangle 445"/>
          <p:cNvSpPr>
            <a:spLocks noChangeArrowheads="1"/>
          </p:cNvSpPr>
          <p:nvPr/>
        </p:nvSpPr>
        <p:spPr bwMode="auto">
          <a:xfrm>
            <a:off x="5303838" y="6054725"/>
            <a:ext cx="936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3</a:t>
            </a:r>
            <a:endParaRPr lang="en-US" sz="1600">
              <a:cs typeface="Arial" charset="0"/>
            </a:endParaRPr>
          </a:p>
        </p:txBody>
      </p:sp>
      <p:sp>
        <p:nvSpPr>
          <p:cNvPr id="20584" name="Line 446"/>
          <p:cNvSpPr>
            <a:spLocks noChangeShapeType="1"/>
          </p:cNvSpPr>
          <p:nvPr/>
        </p:nvSpPr>
        <p:spPr bwMode="auto">
          <a:xfrm>
            <a:off x="5426075" y="569912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5" name="Line 447"/>
          <p:cNvSpPr>
            <a:spLocks noChangeShapeType="1"/>
          </p:cNvSpPr>
          <p:nvPr/>
        </p:nvSpPr>
        <p:spPr bwMode="auto">
          <a:xfrm flipH="1">
            <a:off x="8509000" y="5699125"/>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6" name="Rectangle 448"/>
          <p:cNvSpPr>
            <a:spLocks noChangeArrowheads="1"/>
          </p:cNvSpPr>
          <p:nvPr/>
        </p:nvSpPr>
        <p:spPr bwMode="auto">
          <a:xfrm>
            <a:off x="5303838" y="5580063"/>
            <a:ext cx="936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4</a:t>
            </a:r>
            <a:endParaRPr lang="en-US" sz="1600">
              <a:cs typeface="Arial" charset="0"/>
            </a:endParaRPr>
          </a:p>
        </p:txBody>
      </p:sp>
      <p:sp>
        <p:nvSpPr>
          <p:cNvPr id="20587" name="Line 449"/>
          <p:cNvSpPr>
            <a:spLocks noChangeShapeType="1"/>
          </p:cNvSpPr>
          <p:nvPr/>
        </p:nvSpPr>
        <p:spPr bwMode="auto">
          <a:xfrm>
            <a:off x="5426075" y="52324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8" name="Line 450"/>
          <p:cNvSpPr>
            <a:spLocks noChangeShapeType="1"/>
          </p:cNvSpPr>
          <p:nvPr/>
        </p:nvSpPr>
        <p:spPr bwMode="auto">
          <a:xfrm flipH="1">
            <a:off x="8509000" y="5232400"/>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9" name="Rectangle 451"/>
          <p:cNvSpPr>
            <a:spLocks noChangeArrowheads="1"/>
          </p:cNvSpPr>
          <p:nvPr/>
        </p:nvSpPr>
        <p:spPr bwMode="auto">
          <a:xfrm>
            <a:off x="5303838" y="5113338"/>
            <a:ext cx="936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5</a:t>
            </a:r>
            <a:endParaRPr lang="en-US" sz="1600">
              <a:cs typeface="Arial" charset="0"/>
            </a:endParaRPr>
          </a:p>
        </p:txBody>
      </p:sp>
      <p:sp>
        <p:nvSpPr>
          <p:cNvPr id="20590" name="Line 452"/>
          <p:cNvSpPr>
            <a:spLocks noChangeShapeType="1"/>
          </p:cNvSpPr>
          <p:nvPr/>
        </p:nvSpPr>
        <p:spPr bwMode="auto">
          <a:xfrm>
            <a:off x="5426075" y="4757738"/>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1" name="Line 453"/>
          <p:cNvSpPr>
            <a:spLocks noChangeShapeType="1"/>
          </p:cNvSpPr>
          <p:nvPr/>
        </p:nvSpPr>
        <p:spPr bwMode="auto">
          <a:xfrm flipH="1">
            <a:off x="8509000" y="4757738"/>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2" name="Rectangle 454"/>
          <p:cNvSpPr>
            <a:spLocks noChangeArrowheads="1"/>
          </p:cNvSpPr>
          <p:nvPr/>
        </p:nvSpPr>
        <p:spPr bwMode="auto">
          <a:xfrm>
            <a:off x="5303838" y="4638675"/>
            <a:ext cx="936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6</a:t>
            </a:r>
            <a:endParaRPr lang="en-US" sz="1600">
              <a:cs typeface="Arial" charset="0"/>
            </a:endParaRPr>
          </a:p>
        </p:txBody>
      </p:sp>
      <p:sp>
        <p:nvSpPr>
          <p:cNvPr id="20593" name="Line 455"/>
          <p:cNvSpPr>
            <a:spLocks noChangeShapeType="1"/>
          </p:cNvSpPr>
          <p:nvPr/>
        </p:nvSpPr>
        <p:spPr bwMode="auto">
          <a:xfrm>
            <a:off x="5426075" y="4289425"/>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4" name="Line 456"/>
          <p:cNvSpPr>
            <a:spLocks noChangeShapeType="1"/>
          </p:cNvSpPr>
          <p:nvPr/>
        </p:nvSpPr>
        <p:spPr bwMode="auto">
          <a:xfrm flipH="1">
            <a:off x="8509000" y="4289425"/>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5" name="Rectangle 457"/>
          <p:cNvSpPr>
            <a:spLocks noChangeArrowheads="1"/>
          </p:cNvSpPr>
          <p:nvPr/>
        </p:nvSpPr>
        <p:spPr bwMode="auto">
          <a:xfrm>
            <a:off x="5303838" y="4171950"/>
            <a:ext cx="936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7</a:t>
            </a:r>
            <a:endParaRPr lang="en-US" sz="1600">
              <a:cs typeface="Arial" charset="0"/>
            </a:endParaRPr>
          </a:p>
        </p:txBody>
      </p:sp>
      <p:sp>
        <p:nvSpPr>
          <p:cNvPr id="20596" name="Line 458"/>
          <p:cNvSpPr>
            <a:spLocks noChangeShapeType="1"/>
          </p:cNvSpPr>
          <p:nvPr/>
        </p:nvSpPr>
        <p:spPr bwMode="auto">
          <a:xfrm>
            <a:off x="5426075" y="3822700"/>
            <a:ext cx="285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7" name="Line 459"/>
          <p:cNvSpPr>
            <a:spLocks noChangeShapeType="1"/>
          </p:cNvSpPr>
          <p:nvPr/>
        </p:nvSpPr>
        <p:spPr bwMode="auto">
          <a:xfrm flipH="1">
            <a:off x="8509000" y="3822700"/>
            <a:ext cx="3492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8" name="Rectangle 460"/>
          <p:cNvSpPr>
            <a:spLocks noChangeArrowheads="1"/>
          </p:cNvSpPr>
          <p:nvPr/>
        </p:nvSpPr>
        <p:spPr bwMode="auto">
          <a:xfrm>
            <a:off x="5303838" y="3703638"/>
            <a:ext cx="936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8</a:t>
            </a:r>
            <a:endParaRPr lang="en-US" sz="1600">
              <a:cs typeface="Arial" charset="0"/>
            </a:endParaRPr>
          </a:p>
        </p:txBody>
      </p:sp>
      <p:sp>
        <p:nvSpPr>
          <p:cNvPr id="20599" name="Rectangle 461"/>
          <p:cNvSpPr>
            <a:spLocks noChangeArrowheads="1"/>
          </p:cNvSpPr>
          <p:nvPr/>
        </p:nvSpPr>
        <p:spPr bwMode="auto">
          <a:xfrm>
            <a:off x="5426075" y="3584575"/>
            <a:ext cx="3175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x 10</a:t>
            </a:r>
            <a:endParaRPr lang="en-US" sz="1600">
              <a:cs typeface="Arial" charset="0"/>
            </a:endParaRPr>
          </a:p>
        </p:txBody>
      </p:sp>
      <p:sp>
        <p:nvSpPr>
          <p:cNvPr id="20600" name="Rectangle 462"/>
          <p:cNvSpPr>
            <a:spLocks noChangeArrowheads="1"/>
          </p:cNvSpPr>
          <p:nvPr/>
        </p:nvSpPr>
        <p:spPr bwMode="auto">
          <a:xfrm>
            <a:off x="5741988" y="3519488"/>
            <a:ext cx="1381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a:t>
            </a:r>
            <a:r>
              <a:rPr lang="en-US" sz="1400">
                <a:solidFill>
                  <a:srgbClr val="000000"/>
                </a:solidFill>
                <a:cs typeface="Arial" charset="0"/>
              </a:rPr>
              <a:t>3</a:t>
            </a:r>
            <a:endParaRPr lang="en-US" sz="1400">
              <a:cs typeface="Arial" charset="0"/>
            </a:endParaRPr>
          </a:p>
        </p:txBody>
      </p:sp>
      <p:sp>
        <p:nvSpPr>
          <p:cNvPr id="20601" name="Line 463"/>
          <p:cNvSpPr>
            <a:spLocks noChangeShapeType="1"/>
          </p:cNvSpPr>
          <p:nvPr/>
        </p:nvSpPr>
        <p:spPr bwMode="auto">
          <a:xfrm>
            <a:off x="5426075" y="3822700"/>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2" name="Line 464"/>
          <p:cNvSpPr>
            <a:spLocks noChangeShapeType="1"/>
          </p:cNvSpPr>
          <p:nvPr/>
        </p:nvSpPr>
        <p:spPr bwMode="auto">
          <a:xfrm>
            <a:off x="5426075" y="6173788"/>
            <a:ext cx="311785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3" name="Line 465"/>
          <p:cNvSpPr>
            <a:spLocks noChangeShapeType="1"/>
          </p:cNvSpPr>
          <p:nvPr/>
        </p:nvSpPr>
        <p:spPr bwMode="auto">
          <a:xfrm flipV="1">
            <a:off x="8543925" y="3822700"/>
            <a:ext cx="0" cy="23510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4" name="Line 466"/>
          <p:cNvSpPr>
            <a:spLocks noChangeShapeType="1"/>
          </p:cNvSpPr>
          <p:nvPr/>
        </p:nvSpPr>
        <p:spPr bwMode="auto">
          <a:xfrm flipV="1">
            <a:off x="5426075" y="3822700"/>
            <a:ext cx="0" cy="23510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9" name="Oval 467"/>
          <p:cNvSpPr>
            <a:spLocks noChangeArrowheads="1"/>
          </p:cNvSpPr>
          <p:nvPr/>
        </p:nvSpPr>
        <p:spPr bwMode="auto">
          <a:xfrm>
            <a:off x="8501063" y="5864225"/>
            <a:ext cx="93662" cy="93663"/>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06" name="Rectangle 472"/>
          <p:cNvSpPr>
            <a:spLocks noChangeArrowheads="1"/>
          </p:cNvSpPr>
          <p:nvPr/>
        </p:nvSpPr>
        <p:spPr bwMode="auto">
          <a:xfrm>
            <a:off x="6719888" y="6375400"/>
            <a:ext cx="1952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d (</a:t>
            </a:r>
            <a:endParaRPr lang="en-US" sz="1600">
              <a:cs typeface="Arial" charset="0"/>
            </a:endParaRPr>
          </a:p>
        </p:txBody>
      </p:sp>
      <p:sp>
        <p:nvSpPr>
          <p:cNvPr id="20607" name="Rectangle 473"/>
          <p:cNvSpPr>
            <a:spLocks noChangeArrowheads="1"/>
          </p:cNvSpPr>
          <p:nvPr/>
        </p:nvSpPr>
        <p:spPr bwMode="auto">
          <a:xfrm>
            <a:off x="6927850" y="6353175"/>
            <a:ext cx="1190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cs typeface="Arial" charset="0"/>
              </a:rPr>
              <a:t>m</a:t>
            </a:r>
            <a:endParaRPr lang="en-US" sz="1600">
              <a:latin typeface="Symbol" pitchFamily="18" charset="2"/>
              <a:cs typeface="Arial" charset="0"/>
            </a:endParaRPr>
          </a:p>
        </p:txBody>
      </p:sp>
      <p:sp>
        <p:nvSpPr>
          <p:cNvPr id="20608" name="Rectangle 474"/>
          <p:cNvSpPr>
            <a:spLocks noChangeArrowheads="1"/>
          </p:cNvSpPr>
          <p:nvPr/>
        </p:nvSpPr>
        <p:spPr bwMode="auto">
          <a:xfrm>
            <a:off x="7027863" y="6375400"/>
            <a:ext cx="1952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cs typeface="Arial" charset="0"/>
              </a:rPr>
              <a:t>m)</a:t>
            </a:r>
            <a:endParaRPr lang="en-US" sz="1600">
              <a:cs typeface="Arial" charset="0"/>
            </a:endParaRPr>
          </a:p>
        </p:txBody>
      </p:sp>
      <p:sp>
        <p:nvSpPr>
          <p:cNvPr id="333" name="Oval 475"/>
          <p:cNvSpPr>
            <a:spLocks noChangeArrowheads="1"/>
          </p:cNvSpPr>
          <p:nvPr/>
        </p:nvSpPr>
        <p:spPr bwMode="auto">
          <a:xfrm>
            <a:off x="7459663" y="5864225"/>
            <a:ext cx="93662" cy="93663"/>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4" name="Oval 476"/>
          <p:cNvSpPr>
            <a:spLocks noChangeArrowheads="1"/>
          </p:cNvSpPr>
          <p:nvPr/>
        </p:nvSpPr>
        <p:spPr bwMode="auto">
          <a:xfrm>
            <a:off x="6418263" y="5735638"/>
            <a:ext cx="93662" cy="92075"/>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5" name="Oval 477"/>
          <p:cNvSpPr>
            <a:spLocks noChangeArrowheads="1"/>
          </p:cNvSpPr>
          <p:nvPr/>
        </p:nvSpPr>
        <p:spPr bwMode="auto">
          <a:xfrm>
            <a:off x="5900738" y="5187950"/>
            <a:ext cx="93662" cy="93663"/>
          </a:xfrm>
          <a:prstGeom prst="ellipse">
            <a:avLst/>
          </a:pr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6" name="Oval 478"/>
          <p:cNvSpPr>
            <a:spLocks noChangeArrowheads="1"/>
          </p:cNvSpPr>
          <p:nvPr/>
        </p:nvSpPr>
        <p:spPr bwMode="auto">
          <a:xfrm>
            <a:off x="5584825" y="4578350"/>
            <a:ext cx="93663" cy="92075"/>
          </a:xfrm>
          <a:prstGeom prst="ellipse">
            <a:avLst/>
          </a:pr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00"/>
          </a:p>
        </p:txBody>
      </p:sp>
      <p:sp>
        <p:nvSpPr>
          <p:cNvPr id="337" name="Oval 479"/>
          <p:cNvSpPr>
            <a:spLocks noChangeArrowheads="1"/>
          </p:cNvSpPr>
          <p:nvPr/>
        </p:nvSpPr>
        <p:spPr bwMode="auto">
          <a:xfrm>
            <a:off x="5484813" y="4297363"/>
            <a:ext cx="92075" cy="93662"/>
          </a:xfrm>
          <a:prstGeom prst="ellipse">
            <a:avLst/>
          </a:prstGeom>
          <a:solidFill>
            <a:srgbClr val="A27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00"/>
          </a:p>
        </p:txBody>
      </p:sp>
      <p:sp>
        <p:nvSpPr>
          <p:cNvPr id="338" name="Oval 480"/>
          <p:cNvSpPr>
            <a:spLocks noChangeArrowheads="1"/>
          </p:cNvSpPr>
          <p:nvPr/>
        </p:nvSpPr>
        <p:spPr bwMode="auto">
          <a:xfrm>
            <a:off x="5397500" y="4024313"/>
            <a:ext cx="93663" cy="93662"/>
          </a:xfrm>
          <a:prstGeom prst="ellipse">
            <a:avLst/>
          </a:pr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00"/>
          </a:p>
        </p:txBody>
      </p:sp>
      <p:grpSp>
        <p:nvGrpSpPr>
          <p:cNvPr id="20615" name="Group 384"/>
          <p:cNvGrpSpPr>
            <a:grpSpLocks/>
          </p:cNvGrpSpPr>
          <p:nvPr/>
        </p:nvGrpSpPr>
        <p:grpSpPr bwMode="auto">
          <a:xfrm>
            <a:off x="4330700" y="4868863"/>
            <a:ext cx="922338" cy="293687"/>
            <a:chOff x="838200" y="3263027"/>
            <a:chExt cx="922264" cy="293407"/>
          </a:xfrm>
        </p:grpSpPr>
        <p:sp>
          <p:nvSpPr>
            <p:cNvPr id="20619" name="Rectangle 229"/>
            <p:cNvSpPr>
              <a:spLocks noChangeArrowheads="1"/>
            </p:cNvSpPr>
            <p:nvPr/>
          </p:nvSpPr>
          <p:spPr bwMode="auto">
            <a:xfrm>
              <a:off x="838200" y="3263819"/>
              <a:ext cx="112201" cy="245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a:t>
              </a:r>
              <a:endParaRPr lang="en-US" sz="1600"/>
            </a:p>
          </p:txBody>
        </p:sp>
        <p:sp>
          <p:nvSpPr>
            <p:cNvPr id="20620" name="Rectangle 231"/>
            <p:cNvSpPr>
              <a:spLocks noChangeArrowheads="1"/>
            </p:cNvSpPr>
            <p:nvPr/>
          </p:nvSpPr>
          <p:spPr bwMode="auto">
            <a:xfrm>
              <a:off x="939800" y="3263027"/>
              <a:ext cx="519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dpH</a:t>
              </a:r>
              <a:r>
                <a:rPr lang="en-US" sz="1600" baseline="-25000">
                  <a:solidFill>
                    <a:srgbClr val="000000"/>
                  </a:solidFill>
                </a:rPr>
                <a:t>i</a:t>
              </a:r>
              <a:r>
                <a:rPr lang="en-US" sz="1600">
                  <a:solidFill>
                    <a:srgbClr val="000000"/>
                  </a:solidFill>
                </a:rPr>
                <a:t>/dt</a:t>
              </a:r>
              <a:endParaRPr lang="en-US" sz="1600" baseline="-25000"/>
            </a:p>
          </p:txBody>
        </p:sp>
        <p:sp>
          <p:nvSpPr>
            <p:cNvPr id="20621" name="Rectangle 233"/>
            <p:cNvSpPr>
              <a:spLocks noChangeArrowheads="1"/>
            </p:cNvSpPr>
            <p:nvPr/>
          </p:nvSpPr>
          <p:spPr bwMode="auto">
            <a:xfrm>
              <a:off x="1462882" y="3263819"/>
              <a:ext cx="49690" cy="21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rPr>
                <a:t>)</a:t>
              </a:r>
              <a:endParaRPr lang="en-US"/>
            </a:p>
          </p:txBody>
        </p:sp>
        <p:sp>
          <p:nvSpPr>
            <p:cNvPr id="20622" name="Rectangle 234"/>
            <p:cNvSpPr>
              <a:spLocks noChangeArrowheads="1"/>
            </p:cNvSpPr>
            <p:nvPr/>
          </p:nvSpPr>
          <p:spPr bwMode="auto">
            <a:xfrm>
              <a:off x="1521616" y="3371768"/>
              <a:ext cx="2388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max</a:t>
              </a:r>
              <a:endParaRPr lang="en-US"/>
            </a:p>
          </p:txBody>
        </p:sp>
      </p:grpSp>
      <p:sp>
        <p:nvSpPr>
          <p:cNvPr id="20616" name="Text Box 36"/>
          <p:cNvSpPr txBox="1">
            <a:spLocks noChangeArrowheads="1"/>
          </p:cNvSpPr>
          <p:nvPr/>
        </p:nvSpPr>
        <p:spPr bwMode="auto">
          <a:xfrm>
            <a:off x="2273300" y="3416300"/>
            <a:ext cx="58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latin typeface="Arial" charset="0"/>
              </a:rPr>
              <a:t>(B)</a:t>
            </a:r>
          </a:p>
        </p:txBody>
      </p:sp>
      <p:sp>
        <p:nvSpPr>
          <p:cNvPr id="20617" name="Text Box 33"/>
          <p:cNvSpPr txBox="1">
            <a:spLocks noChangeArrowheads="1"/>
          </p:cNvSpPr>
          <p:nvPr/>
        </p:nvSpPr>
        <p:spPr bwMode="auto">
          <a:xfrm>
            <a:off x="6756400" y="3424238"/>
            <a:ext cx="584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latin typeface="Arial" charset="0"/>
              </a:rPr>
              <a:t>(D)</a:t>
            </a:r>
          </a:p>
        </p:txBody>
      </p:sp>
      <p:sp>
        <p:nvSpPr>
          <p:cNvPr id="20618" name="Text Box 8"/>
          <p:cNvSpPr txBox="1">
            <a:spLocks noChangeArrowheads="1"/>
          </p:cNvSpPr>
          <p:nvPr/>
        </p:nvSpPr>
        <p:spPr bwMode="auto">
          <a:xfrm>
            <a:off x="6748463" y="109538"/>
            <a:ext cx="5953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latin typeface="Arial" charset="0"/>
              </a:rPr>
              <a: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par>
                                <p:cTn id="8" presetID="22" presetClass="entr" presetSubtype="8" fill="hold"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wipe(left)">
                                      <p:cBhvr>
                                        <p:cTn id="10" dur="500"/>
                                        <p:tgtEl>
                                          <p:spTgt spid="5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9"/>
                                        </p:tgtEl>
                                        <p:attrNameLst>
                                          <p:attrName>style.visibility</p:attrName>
                                        </p:attrNameLst>
                                      </p:cBhvr>
                                      <p:to>
                                        <p:strVal val="visible"/>
                                      </p:to>
                                    </p:set>
                                    <p:animEffect transition="in" filter="fade">
                                      <p:cBhvr>
                                        <p:cTn id="15" dur="500"/>
                                        <p:tgtEl>
                                          <p:spTgt spid="1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256"/>
                                        </p:tgtEl>
                                        <p:attrNameLst>
                                          <p:attrName>style.visibility</p:attrName>
                                        </p:attrNameLst>
                                      </p:cBhvr>
                                      <p:to>
                                        <p:strVal val="visible"/>
                                      </p:to>
                                    </p:set>
                                    <p:animEffect transition="in" filter="wipe(left)">
                                      <p:cBhvr>
                                        <p:cTn id="20" dur="500"/>
                                        <p:tgtEl>
                                          <p:spTgt spid="25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29"/>
                                        </p:tgtEl>
                                        <p:attrNameLst>
                                          <p:attrName>style.visibility</p:attrName>
                                        </p:attrNameLst>
                                      </p:cBhvr>
                                      <p:to>
                                        <p:strVal val="visible"/>
                                      </p:to>
                                    </p:set>
                                    <p:animEffect transition="in" filter="fade">
                                      <p:cBhvr>
                                        <p:cTn id="25" dur="500"/>
                                        <p:tgtEl>
                                          <p:spTgt spid="32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99"/>
                                        </p:tgtEl>
                                        <p:attrNameLst>
                                          <p:attrName>style.visibility</p:attrName>
                                        </p:attrNameLst>
                                      </p:cBhvr>
                                      <p:to>
                                        <p:strVal val="visible"/>
                                      </p:to>
                                    </p:set>
                                    <p:animEffect transition="in" filter="fade">
                                      <p:cBhvr>
                                        <p:cTn id="30" dur="500"/>
                                        <p:tgtEl>
                                          <p:spTgt spid="99"/>
                                        </p:tgtEl>
                                      </p:cBhvr>
                                    </p:animEffect>
                                  </p:childTnLst>
                                </p:cTn>
                              </p:par>
                              <p:par>
                                <p:cTn id="31" presetID="22" presetClass="entr" presetSubtype="8"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wipe(left)">
                                      <p:cBhvr>
                                        <p:cTn id="33" dur="500"/>
                                        <p:tgtEl>
                                          <p:spTgt spid="5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3"/>
                                        </p:tgtEl>
                                        <p:attrNameLst>
                                          <p:attrName>style.visibility</p:attrName>
                                        </p:attrNameLst>
                                      </p:cBhvr>
                                      <p:to>
                                        <p:strVal val="visible"/>
                                      </p:to>
                                    </p:set>
                                    <p:animEffect transition="in" filter="fade">
                                      <p:cBhvr>
                                        <p:cTn id="38" dur="500"/>
                                        <p:tgtEl>
                                          <p:spTgt spid="1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261"/>
                                        </p:tgtEl>
                                        <p:attrNameLst>
                                          <p:attrName>style.visibility</p:attrName>
                                        </p:attrNameLst>
                                      </p:cBhvr>
                                      <p:to>
                                        <p:strVal val="visible"/>
                                      </p:to>
                                    </p:set>
                                    <p:animEffect transition="in" filter="wipe(left)">
                                      <p:cBhvr>
                                        <p:cTn id="43" dur="500"/>
                                        <p:tgtEl>
                                          <p:spTgt spid="26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33"/>
                                        </p:tgtEl>
                                        <p:attrNameLst>
                                          <p:attrName>style.visibility</p:attrName>
                                        </p:attrNameLst>
                                      </p:cBhvr>
                                      <p:to>
                                        <p:strVal val="visible"/>
                                      </p:to>
                                    </p:set>
                                    <p:animEffect transition="in" filter="fade">
                                      <p:cBhvr>
                                        <p:cTn id="48" dur="500"/>
                                        <p:tgtEl>
                                          <p:spTgt spid="33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nodeType="clickEffect">
                                  <p:stCondLst>
                                    <p:cond delay="0"/>
                                  </p:stCondLst>
                                  <p:childTnLst>
                                    <p:set>
                                      <p:cBhvr>
                                        <p:cTn id="52" dur="1" fill="hold">
                                          <p:stCondLst>
                                            <p:cond delay="0"/>
                                          </p:stCondLst>
                                        </p:cTn>
                                        <p:tgtEl>
                                          <p:spTgt spid="104"/>
                                        </p:tgtEl>
                                        <p:attrNameLst>
                                          <p:attrName>style.visibility</p:attrName>
                                        </p:attrNameLst>
                                      </p:cBhvr>
                                      <p:to>
                                        <p:strVal val="visible"/>
                                      </p:to>
                                    </p:set>
                                    <p:animEffect transition="in" filter="fade">
                                      <p:cBhvr>
                                        <p:cTn id="53" dur="500"/>
                                        <p:tgtEl>
                                          <p:spTgt spid="104"/>
                                        </p:tgtEl>
                                      </p:cBhvr>
                                    </p:animEffect>
                                  </p:childTnLst>
                                </p:cTn>
                              </p:par>
                              <p:par>
                                <p:cTn id="54" presetID="22" presetClass="entr" presetSubtype="8" fill="hold" nodeType="withEffect">
                                  <p:stCondLst>
                                    <p:cond delay="0"/>
                                  </p:stCondLst>
                                  <p:childTnLst>
                                    <p:set>
                                      <p:cBhvr>
                                        <p:cTn id="55" dur="1" fill="hold">
                                          <p:stCondLst>
                                            <p:cond delay="0"/>
                                          </p:stCondLst>
                                        </p:cTn>
                                        <p:tgtEl>
                                          <p:spTgt spid="63"/>
                                        </p:tgtEl>
                                        <p:attrNameLst>
                                          <p:attrName>style.visibility</p:attrName>
                                        </p:attrNameLst>
                                      </p:cBhvr>
                                      <p:to>
                                        <p:strVal val="visible"/>
                                      </p:to>
                                    </p:set>
                                    <p:animEffect transition="in" filter="wipe(left)">
                                      <p:cBhvr>
                                        <p:cTn id="56" dur="500"/>
                                        <p:tgtEl>
                                          <p:spTgt spid="63"/>
                                        </p:tgtEl>
                                      </p:cBhvr>
                                    </p:animEffect>
                                  </p:childTnLst>
                                </p:cTn>
                              </p:par>
                            </p:childTnLst>
                          </p:cTn>
                        </p:par>
                        <p:par>
                          <p:cTn id="57" fill="hold" nodeType="afterGroup">
                            <p:stCondLst>
                              <p:cond delay="500"/>
                            </p:stCondLst>
                            <p:childTnLst>
                              <p:par>
                                <p:cTn id="58" presetID="10" presetClass="entr" presetSubtype="0" fill="hold" grpId="0" nodeType="afterEffect">
                                  <p:stCondLst>
                                    <p:cond delay="0"/>
                                  </p:stCondLst>
                                  <p:childTnLst>
                                    <p:set>
                                      <p:cBhvr>
                                        <p:cTn id="59" dur="1" fill="hold">
                                          <p:stCondLst>
                                            <p:cond delay="0"/>
                                          </p:stCondLst>
                                        </p:cTn>
                                        <p:tgtEl>
                                          <p:spTgt spid="164"/>
                                        </p:tgtEl>
                                        <p:attrNameLst>
                                          <p:attrName>style.visibility</p:attrName>
                                        </p:attrNameLst>
                                      </p:cBhvr>
                                      <p:to>
                                        <p:strVal val="visible"/>
                                      </p:to>
                                    </p:set>
                                    <p:animEffect transition="in" filter="fade">
                                      <p:cBhvr>
                                        <p:cTn id="60" dur="500"/>
                                        <p:tgtEl>
                                          <p:spTgt spid="16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266"/>
                                        </p:tgtEl>
                                        <p:attrNameLst>
                                          <p:attrName>style.visibility</p:attrName>
                                        </p:attrNameLst>
                                      </p:cBhvr>
                                      <p:to>
                                        <p:strVal val="visible"/>
                                      </p:to>
                                    </p:set>
                                    <p:animEffect transition="in" filter="wipe(left)">
                                      <p:cBhvr>
                                        <p:cTn id="65" dur="500"/>
                                        <p:tgtEl>
                                          <p:spTgt spid="266"/>
                                        </p:tgtEl>
                                      </p:cBhvr>
                                    </p:animEffect>
                                  </p:childTnLst>
                                </p:cTn>
                              </p:par>
                            </p:childTnLst>
                          </p:cTn>
                        </p:par>
                        <p:par>
                          <p:cTn id="66" fill="hold" nodeType="afterGroup">
                            <p:stCondLst>
                              <p:cond delay="500"/>
                            </p:stCondLst>
                            <p:childTnLst>
                              <p:par>
                                <p:cTn id="67" presetID="10" presetClass="entr" presetSubtype="0" fill="hold" grpId="0" nodeType="afterEffect">
                                  <p:stCondLst>
                                    <p:cond delay="0"/>
                                  </p:stCondLst>
                                  <p:childTnLst>
                                    <p:set>
                                      <p:cBhvr>
                                        <p:cTn id="68" dur="1" fill="hold">
                                          <p:stCondLst>
                                            <p:cond delay="0"/>
                                          </p:stCondLst>
                                        </p:cTn>
                                        <p:tgtEl>
                                          <p:spTgt spid="334"/>
                                        </p:tgtEl>
                                        <p:attrNameLst>
                                          <p:attrName>style.visibility</p:attrName>
                                        </p:attrNameLst>
                                      </p:cBhvr>
                                      <p:to>
                                        <p:strVal val="visible"/>
                                      </p:to>
                                    </p:set>
                                    <p:animEffect transition="in" filter="fade">
                                      <p:cBhvr>
                                        <p:cTn id="69" dur="500"/>
                                        <p:tgtEl>
                                          <p:spTgt spid="33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nodeType="click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fade">
                                      <p:cBhvr>
                                        <p:cTn id="74" dur="500"/>
                                        <p:tgtEl>
                                          <p:spTgt spid="109"/>
                                        </p:tgtEl>
                                      </p:cBhvr>
                                    </p:animEffect>
                                  </p:childTnLst>
                                </p:cTn>
                              </p:par>
                              <p:par>
                                <p:cTn id="75" presetID="22" presetClass="entr" presetSubtype="8"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wipe(left)">
                                      <p:cBhvr>
                                        <p:cTn id="77" dur="500"/>
                                        <p:tgtEl>
                                          <p:spTgt spid="67"/>
                                        </p:tgtEl>
                                      </p:cBhvr>
                                    </p:animEffect>
                                  </p:childTnLst>
                                </p:cTn>
                              </p:par>
                            </p:childTnLst>
                          </p:cTn>
                        </p:par>
                        <p:par>
                          <p:cTn id="78" fill="hold" nodeType="afterGroup">
                            <p:stCondLst>
                              <p:cond delay="500"/>
                            </p:stCondLst>
                            <p:childTnLst>
                              <p:par>
                                <p:cTn id="79" presetID="10" presetClass="entr" presetSubtype="0" fill="hold" grpId="0" nodeType="afterEffect">
                                  <p:stCondLst>
                                    <p:cond delay="0"/>
                                  </p:stCondLst>
                                  <p:childTnLst>
                                    <p:set>
                                      <p:cBhvr>
                                        <p:cTn id="80" dur="1" fill="hold">
                                          <p:stCondLst>
                                            <p:cond delay="0"/>
                                          </p:stCondLst>
                                        </p:cTn>
                                        <p:tgtEl>
                                          <p:spTgt spid="165"/>
                                        </p:tgtEl>
                                        <p:attrNameLst>
                                          <p:attrName>style.visibility</p:attrName>
                                        </p:attrNameLst>
                                      </p:cBhvr>
                                      <p:to>
                                        <p:strVal val="visible"/>
                                      </p:to>
                                    </p:set>
                                    <p:animEffect transition="in" filter="fade">
                                      <p:cBhvr>
                                        <p:cTn id="81" dur="500"/>
                                        <p:tgtEl>
                                          <p:spTgt spid="16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44"/>
                                        </p:tgtEl>
                                        <p:attrNameLst>
                                          <p:attrName>style.visibility</p:attrName>
                                        </p:attrNameLst>
                                      </p:cBhvr>
                                      <p:to>
                                        <p:strVal val="visible"/>
                                      </p:to>
                                    </p:set>
                                    <p:animEffect transition="in" filter="wipe(left)">
                                      <p:cBhvr>
                                        <p:cTn id="86" dur="500"/>
                                        <p:tgtEl>
                                          <p:spTgt spid="244"/>
                                        </p:tgtEl>
                                      </p:cBhvr>
                                    </p:animEffect>
                                  </p:childTnLst>
                                </p:cTn>
                              </p:par>
                            </p:childTnLst>
                          </p:cTn>
                        </p:par>
                        <p:par>
                          <p:cTn id="87" fill="hold" nodeType="afterGroup">
                            <p:stCondLst>
                              <p:cond delay="500"/>
                            </p:stCondLst>
                            <p:childTnLst>
                              <p:par>
                                <p:cTn id="88" presetID="10" presetClass="entr" presetSubtype="0" fill="hold" grpId="0" nodeType="afterEffect">
                                  <p:stCondLst>
                                    <p:cond delay="0"/>
                                  </p:stCondLst>
                                  <p:childTnLst>
                                    <p:set>
                                      <p:cBhvr>
                                        <p:cTn id="89" dur="1" fill="hold">
                                          <p:stCondLst>
                                            <p:cond delay="0"/>
                                          </p:stCondLst>
                                        </p:cTn>
                                        <p:tgtEl>
                                          <p:spTgt spid="335"/>
                                        </p:tgtEl>
                                        <p:attrNameLst>
                                          <p:attrName>style.visibility</p:attrName>
                                        </p:attrNameLst>
                                      </p:cBhvr>
                                      <p:to>
                                        <p:strVal val="visible"/>
                                      </p:to>
                                    </p:set>
                                    <p:animEffect transition="in" filter="fade">
                                      <p:cBhvr>
                                        <p:cTn id="90" dur="500"/>
                                        <p:tgtEl>
                                          <p:spTgt spid="335"/>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nodeType="clickEffect">
                                  <p:stCondLst>
                                    <p:cond delay="0"/>
                                  </p:stCondLst>
                                  <p:childTnLst>
                                    <p:set>
                                      <p:cBhvr>
                                        <p:cTn id="94" dur="1" fill="hold">
                                          <p:stCondLst>
                                            <p:cond delay="0"/>
                                          </p:stCondLst>
                                        </p:cTn>
                                        <p:tgtEl>
                                          <p:spTgt spid="114"/>
                                        </p:tgtEl>
                                        <p:attrNameLst>
                                          <p:attrName>style.visibility</p:attrName>
                                        </p:attrNameLst>
                                      </p:cBhvr>
                                      <p:to>
                                        <p:strVal val="visible"/>
                                      </p:to>
                                    </p:set>
                                    <p:animEffect transition="in" filter="fade">
                                      <p:cBhvr>
                                        <p:cTn id="95" dur="500"/>
                                        <p:tgtEl>
                                          <p:spTgt spid="114"/>
                                        </p:tgtEl>
                                      </p:cBhvr>
                                    </p:animEffect>
                                  </p:childTnLst>
                                </p:cTn>
                              </p:par>
                              <p:par>
                                <p:cTn id="96" presetID="22" presetClass="entr" presetSubtype="8" fill="hold" nodeType="withEffect">
                                  <p:stCondLst>
                                    <p:cond delay="0"/>
                                  </p:stCondLst>
                                  <p:childTnLst>
                                    <p:set>
                                      <p:cBhvr>
                                        <p:cTn id="97" dur="1" fill="hold">
                                          <p:stCondLst>
                                            <p:cond delay="0"/>
                                          </p:stCondLst>
                                        </p:cTn>
                                        <p:tgtEl>
                                          <p:spTgt spid="71"/>
                                        </p:tgtEl>
                                        <p:attrNameLst>
                                          <p:attrName>style.visibility</p:attrName>
                                        </p:attrNameLst>
                                      </p:cBhvr>
                                      <p:to>
                                        <p:strVal val="visible"/>
                                      </p:to>
                                    </p:set>
                                    <p:animEffect transition="in" filter="wipe(left)">
                                      <p:cBhvr>
                                        <p:cTn id="98" dur="500"/>
                                        <p:tgtEl>
                                          <p:spTgt spid="71"/>
                                        </p:tgtEl>
                                      </p:cBhvr>
                                    </p:animEffect>
                                  </p:childTnLst>
                                </p:cTn>
                              </p:par>
                            </p:childTnLst>
                          </p:cTn>
                        </p:par>
                        <p:par>
                          <p:cTn id="99" fill="hold" nodeType="afterGroup">
                            <p:stCondLst>
                              <p:cond delay="500"/>
                            </p:stCondLst>
                            <p:childTnLst>
                              <p:par>
                                <p:cTn id="100" presetID="10" presetClass="entr" presetSubtype="0" fill="hold" grpId="0" nodeType="after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500"/>
                                        <p:tgtEl>
                                          <p:spTgt spid="166"/>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271"/>
                                        </p:tgtEl>
                                        <p:attrNameLst>
                                          <p:attrName>style.visibility</p:attrName>
                                        </p:attrNameLst>
                                      </p:cBhvr>
                                      <p:to>
                                        <p:strVal val="visible"/>
                                      </p:to>
                                    </p:set>
                                    <p:animEffect transition="in" filter="wipe(left)">
                                      <p:cBhvr>
                                        <p:cTn id="107" dur="500"/>
                                        <p:tgtEl>
                                          <p:spTgt spid="271"/>
                                        </p:tgtEl>
                                      </p:cBhvr>
                                    </p:animEffect>
                                  </p:childTnLst>
                                </p:cTn>
                              </p:par>
                            </p:childTnLst>
                          </p:cTn>
                        </p:par>
                        <p:par>
                          <p:cTn id="108" fill="hold" nodeType="afterGroup">
                            <p:stCondLst>
                              <p:cond delay="500"/>
                            </p:stCondLst>
                            <p:childTnLst>
                              <p:par>
                                <p:cTn id="109" presetID="10" presetClass="entr" presetSubtype="0" fill="hold" grpId="0" nodeType="afterEffect">
                                  <p:stCondLst>
                                    <p:cond delay="0"/>
                                  </p:stCondLst>
                                  <p:childTnLst>
                                    <p:set>
                                      <p:cBhvr>
                                        <p:cTn id="110" dur="1" fill="hold">
                                          <p:stCondLst>
                                            <p:cond delay="0"/>
                                          </p:stCondLst>
                                        </p:cTn>
                                        <p:tgtEl>
                                          <p:spTgt spid="336"/>
                                        </p:tgtEl>
                                        <p:attrNameLst>
                                          <p:attrName>style.visibility</p:attrName>
                                        </p:attrNameLst>
                                      </p:cBhvr>
                                      <p:to>
                                        <p:strVal val="visible"/>
                                      </p:to>
                                    </p:set>
                                    <p:animEffect transition="in" filter="fade">
                                      <p:cBhvr>
                                        <p:cTn id="111" dur="500"/>
                                        <p:tgtEl>
                                          <p:spTgt spid="336"/>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ntr" presetSubtype="0" fill="hold" nodeType="clickEffect">
                                  <p:stCondLst>
                                    <p:cond delay="0"/>
                                  </p:stCondLst>
                                  <p:childTnLst>
                                    <p:set>
                                      <p:cBhvr>
                                        <p:cTn id="115" dur="1" fill="hold">
                                          <p:stCondLst>
                                            <p:cond delay="0"/>
                                          </p:stCondLst>
                                        </p:cTn>
                                        <p:tgtEl>
                                          <p:spTgt spid="119"/>
                                        </p:tgtEl>
                                        <p:attrNameLst>
                                          <p:attrName>style.visibility</p:attrName>
                                        </p:attrNameLst>
                                      </p:cBhvr>
                                      <p:to>
                                        <p:strVal val="visible"/>
                                      </p:to>
                                    </p:set>
                                    <p:animEffect transition="in" filter="fade">
                                      <p:cBhvr>
                                        <p:cTn id="116" dur="500"/>
                                        <p:tgtEl>
                                          <p:spTgt spid="119"/>
                                        </p:tgtEl>
                                      </p:cBhvr>
                                    </p:animEffect>
                                  </p:childTnLst>
                                </p:cTn>
                              </p:par>
                              <p:par>
                                <p:cTn id="117" presetID="22" presetClass="entr" presetSubtype="8" fill="hold" nodeType="withEffect">
                                  <p:stCondLst>
                                    <p:cond delay="0"/>
                                  </p:stCondLst>
                                  <p:childTnLst>
                                    <p:set>
                                      <p:cBhvr>
                                        <p:cTn id="118" dur="1" fill="hold">
                                          <p:stCondLst>
                                            <p:cond delay="0"/>
                                          </p:stCondLst>
                                        </p:cTn>
                                        <p:tgtEl>
                                          <p:spTgt spid="75"/>
                                        </p:tgtEl>
                                        <p:attrNameLst>
                                          <p:attrName>style.visibility</p:attrName>
                                        </p:attrNameLst>
                                      </p:cBhvr>
                                      <p:to>
                                        <p:strVal val="visible"/>
                                      </p:to>
                                    </p:set>
                                    <p:animEffect transition="in" filter="wipe(left)">
                                      <p:cBhvr>
                                        <p:cTn id="119" dur="500"/>
                                        <p:tgtEl>
                                          <p:spTgt spid="75"/>
                                        </p:tgtEl>
                                      </p:cBhvr>
                                    </p:animEffect>
                                  </p:childTnLst>
                                </p:cTn>
                              </p:par>
                            </p:childTnLst>
                          </p:cTn>
                        </p:par>
                        <p:par>
                          <p:cTn id="120" fill="hold" nodeType="afterGroup">
                            <p:stCondLst>
                              <p:cond delay="500"/>
                            </p:stCondLst>
                            <p:childTnLst>
                              <p:par>
                                <p:cTn id="121" presetID="10" presetClass="entr" presetSubtype="0" fill="hold" grpId="0" nodeType="afterEffect">
                                  <p:stCondLst>
                                    <p:cond delay="0"/>
                                  </p:stCondLst>
                                  <p:childTnLst>
                                    <p:set>
                                      <p:cBhvr>
                                        <p:cTn id="122" dur="1" fill="hold">
                                          <p:stCondLst>
                                            <p:cond delay="0"/>
                                          </p:stCondLst>
                                        </p:cTn>
                                        <p:tgtEl>
                                          <p:spTgt spid="167"/>
                                        </p:tgtEl>
                                        <p:attrNameLst>
                                          <p:attrName>style.visibility</p:attrName>
                                        </p:attrNameLst>
                                      </p:cBhvr>
                                      <p:to>
                                        <p:strVal val="visible"/>
                                      </p:to>
                                    </p:set>
                                    <p:animEffect transition="in" filter="fade">
                                      <p:cBhvr>
                                        <p:cTn id="123" dur="500"/>
                                        <p:tgtEl>
                                          <p:spTgt spid="167"/>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275"/>
                                        </p:tgtEl>
                                        <p:attrNameLst>
                                          <p:attrName>style.visibility</p:attrName>
                                        </p:attrNameLst>
                                      </p:cBhvr>
                                      <p:to>
                                        <p:strVal val="visible"/>
                                      </p:to>
                                    </p:set>
                                    <p:animEffect transition="in" filter="wipe(left)">
                                      <p:cBhvr>
                                        <p:cTn id="128" dur="500"/>
                                        <p:tgtEl>
                                          <p:spTgt spid="275"/>
                                        </p:tgtEl>
                                      </p:cBhvr>
                                    </p:animEffect>
                                  </p:childTnLst>
                                </p:cTn>
                              </p:par>
                            </p:childTnLst>
                          </p:cTn>
                        </p:par>
                        <p:par>
                          <p:cTn id="129" fill="hold" nodeType="afterGroup">
                            <p:stCondLst>
                              <p:cond delay="500"/>
                            </p:stCondLst>
                            <p:childTnLst>
                              <p:par>
                                <p:cTn id="130" presetID="10" presetClass="entr" presetSubtype="0" fill="hold" grpId="0" nodeType="afterEffect">
                                  <p:stCondLst>
                                    <p:cond delay="0"/>
                                  </p:stCondLst>
                                  <p:childTnLst>
                                    <p:set>
                                      <p:cBhvr>
                                        <p:cTn id="131" dur="1" fill="hold">
                                          <p:stCondLst>
                                            <p:cond delay="0"/>
                                          </p:stCondLst>
                                        </p:cTn>
                                        <p:tgtEl>
                                          <p:spTgt spid="337"/>
                                        </p:tgtEl>
                                        <p:attrNameLst>
                                          <p:attrName>style.visibility</p:attrName>
                                        </p:attrNameLst>
                                      </p:cBhvr>
                                      <p:to>
                                        <p:strVal val="visible"/>
                                      </p:to>
                                    </p:set>
                                    <p:animEffect transition="in" filter="fade">
                                      <p:cBhvr>
                                        <p:cTn id="132" dur="500"/>
                                        <p:tgtEl>
                                          <p:spTgt spid="33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0" presetClass="entr" presetSubtype="0" fill="hold" nodeType="clickEffect">
                                  <p:stCondLst>
                                    <p:cond delay="0"/>
                                  </p:stCondLst>
                                  <p:childTnLst>
                                    <p:set>
                                      <p:cBhvr>
                                        <p:cTn id="136" dur="1" fill="hold">
                                          <p:stCondLst>
                                            <p:cond delay="0"/>
                                          </p:stCondLst>
                                        </p:cTn>
                                        <p:tgtEl>
                                          <p:spTgt spid="124"/>
                                        </p:tgtEl>
                                        <p:attrNameLst>
                                          <p:attrName>style.visibility</p:attrName>
                                        </p:attrNameLst>
                                      </p:cBhvr>
                                      <p:to>
                                        <p:strVal val="visible"/>
                                      </p:to>
                                    </p:set>
                                    <p:animEffect transition="in" filter="fade">
                                      <p:cBhvr>
                                        <p:cTn id="137" dur="500"/>
                                        <p:tgtEl>
                                          <p:spTgt spid="124"/>
                                        </p:tgtEl>
                                      </p:cBhvr>
                                    </p:animEffect>
                                  </p:childTnLst>
                                </p:cTn>
                              </p:par>
                              <p:par>
                                <p:cTn id="138" presetID="22" presetClass="entr" presetSubtype="8" fill="hold" nodeType="withEffect">
                                  <p:stCondLst>
                                    <p:cond delay="0"/>
                                  </p:stCondLst>
                                  <p:childTnLst>
                                    <p:set>
                                      <p:cBhvr>
                                        <p:cTn id="139" dur="1" fill="hold">
                                          <p:stCondLst>
                                            <p:cond delay="0"/>
                                          </p:stCondLst>
                                        </p:cTn>
                                        <p:tgtEl>
                                          <p:spTgt spid="79"/>
                                        </p:tgtEl>
                                        <p:attrNameLst>
                                          <p:attrName>style.visibility</p:attrName>
                                        </p:attrNameLst>
                                      </p:cBhvr>
                                      <p:to>
                                        <p:strVal val="visible"/>
                                      </p:to>
                                    </p:set>
                                    <p:animEffect transition="in" filter="wipe(left)">
                                      <p:cBhvr>
                                        <p:cTn id="140" dur="500"/>
                                        <p:tgtEl>
                                          <p:spTgt spid="79"/>
                                        </p:tgtEl>
                                      </p:cBhvr>
                                    </p:animEffect>
                                  </p:childTnLst>
                                </p:cTn>
                              </p:par>
                            </p:childTnLst>
                          </p:cTn>
                        </p:par>
                        <p:par>
                          <p:cTn id="141" fill="hold" nodeType="afterGroup">
                            <p:stCondLst>
                              <p:cond delay="500"/>
                            </p:stCondLst>
                            <p:childTnLst>
                              <p:par>
                                <p:cTn id="142" presetID="10" presetClass="entr" presetSubtype="0" fill="hold" grpId="0" nodeType="afterEffect">
                                  <p:stCondLst>
                                    <p:cond delay="0"/>
                                  </p:stCondLst>
                                  <p:childTnLst>
                                    <p:set>
                                      <p:cBhvr>
                                        <p:cTn id="143" dur="1" fill="hold">
                                          <p:stCondLst>
                                            <p:cond delay="0"/>
                                          </p:stCondLst>
                                        </p:cTn>
                                        <p:tgtEl>
                                          <p:spTgt spid="185"/>
                                        </p:tgtEl>
                                        <p:attrNameLst>
                                          <p:attrName>style.visibility</p:attrName>
                                        </p:attrNameLst>
                                      </p:cBhvr>
                                      <p:to>
                                        <p:strVal val="visible"/>
                                      </p:to>
                                    </p:set>
                                    <p:animEffect transition="in" filter="fade">
                                      <p:cBhvr>
                                        <p:cTn id="144" dur="500"/>
                                        <p:tgtEl>
                                          <p:spTgt spid="185"/>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8" fill="hold" nodeType="clickEffect">
                                  <p:stCondLst>
                                    <p:cond delay="0"/>
                                  </p:stCondLst>
                                  <p:childTnLst>
                                    <p:set>
                                      <p:cBhvr>
                                        <p:cTn id="148" dur="1" fill="hold">
                                          <p:stCondLst>
                                            <p:cond delay="0"/>
                                          </p:stCondLst>
                                        </p:cTn>
                                        <p:tgtEl>
                                          <p:spTgt spid="279"/>
                                        </p:tgtEl>
                                        <p:attrNameLst>
                                          <p:attrName>style.visibility</p:attrName>
                                        </p:attrNameLst>
                                      </p:cBhvr>
                                      <p:to>
                                        <p:strVal val="visible"/>
                                      </p:to>
                                    </p:set>
                                    <p:animEffect transition="in" filter="wipe(left)">
                                      <p:cBhvr>
                                        <p:cTn id="149" dur="500"/>
                                        <p:tgtEl>
                                          <p:spTgt spid="279"/>
                                        </p:tgtEl>
                                      </p:cBhvr>
                                    </p:animEffect>
                                  </p:childTnLst>
                                </p:cTn>
                              </p:par>
                            </p:childTnLst>
                          </p:cTn>
                        </p:par>
                        <p:par>
                          <p:cTn id="150" fill="hold" nodeType="afterGroup">
                            <p:stCondLst>
                              <p:cond delay="500"/>
                            </p:stCondLst>
                            <p:childTnLst>
                              <p:par>
                                <p:cTn id="151" presetID="10" presetClass="entr" presetSubtype="0" fill="hold" grpId="0" nodeType="afterEffect">
                                  <p:stCondLst>
                                    <p:cond delay="0"/>
                                  </p:stCondLst>
                                  <p:childTnLst>
                                    <p:set>
                                      <p:cBhvr>
                                        <p:cTn id="152" dur="1" fill="hold">
                                          <p:stCondLst>
                                            <p:cond delay="0"/>
                                          </p:stCondLst>
                                        </p:cTn>
                                        <p:tgtEl>
                                          <p:spTgt spid="338"/>
                                        </p:tgtEl>
                                        <p:attrNameLst>
                                          <p:attrName>style.visibility</p:attrName>
                                        </p:attrNameLst>
                                      </p:cBhvr>
                                      <p:to>
                                        <p:strVal val="visible"/>
                                      </p:to>
                                    </p:set>
                                    <p:animEffect transition="in" filter="fade">
                                      <p:cBhvr>
                                        <p:cTn id="153" dur="500"/>
                                        <p:tgtEl>
                                          <p:spTgt spid="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animBg="1"/>
      <p:bldP spid="163" grpId="0" animBg="1"/>
      <p:bldP spid="164" grpId="0" animBg="1"/>
      <p:bldP spid="165" grpId="0" animBg="1"/>
      <p:bldP spid="166" grpId="0" animBg="1"/>
      <p:bldP spid="167" grpId="0" animBg="1"/>
      <p:bldP spid="185" grpId="0" animBg="1"/>
      <p:bldP spid="329" grpId="0" animBg="1"/>
      <p:bldP spid="333" grpId="0" animBg="1"/>
      <p:bldP spid="334" grpId="0" animBg="1"/>
      <p:bldP spid="335" grpId="0" animBg="1"/>
      <p:bldP spid="336" grpId="0" animBg="1"/>
      <p:bldP spid="337" grpId="0" animBg="1"/>
      <p:bldP spid="33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p:cNvGrpSpPr/>
          <p:nvPr/>
        </p:nvGrpSpPr>
        <p:grpSpPr>
          <a:xfrm>
            <a:off x="5327344" y="1990172"/>
            <a:ext cx="3532391" cy="2755391"/>
            <a:chOff x="1719025" y="1083576"/>
            <a:chExt cx="3532391" cy="2755391"/>
          </a:xfrm>
        </p:grpSpPr>
        <p:sp>
          <p:nvSpPr>
            <p:cNvPr id="4" name="Rectangle 8"/>
            <p:cNvSpPr>
              <a:spLocks noChangeArrowheads="1"/>
            </p:cNvSpPr>
            <p:nvPr/>
          </p:nvSpPr>
          <p:spPr bwMode="auto">
            <a:xfrm flipH="1">
              <a:off x="1805261" y="1083576"/>
              <a:ext cx="2796200" cy="2733675"/>
            </a:xfrm>
            <a:prstGeom prst="rect">
              <a:avLst/>
            </a:prstGeom>
            <a:gradFill rotWithShape="1">
              <a:gsLst>
                <a:gs pos="0">
                  <a:srgbClr val="B2DCFF"/>
                </a:gs>
                <a:gs pos="100000">
                  <a:srgbClr val="D5FA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5" name="Arc 9"/>
            <p:cNvSpPr>
              <a:spLocks/>
            </p:cNvSpPr>
            <p:nvPr/>
          </p:nvSpPr>
          <p:spPr bwMode="auto">
            <a:xfrm flipH="1">
              <a:off x="4427984" y="1105292"/>
              <a:ext cx="566738" cy="2733675"/>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solidFill>
              <a:srgbClr val="A9CFA1"/>
            </a:solidFill>
            <a:ln w="82550">
              <a:solidFill>
                <a:srgbClr val="B2B2B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6" name="Rectangle 10"/>
            <p:cNvSpPr>
              <a:spLocks noChangeArrowheads="1"/>
            </p:cNvSpPr>
            <p:nvPr/>
          </p:nvSpPr>
          <p:spPr bwMode="auto">
            <a:xfrm flipH="1">
              <a:off x="4694472" y="1104901"/>
              <a:ext cx="525599" cy="2733675"/>
            </a:xfrm>
            <a:prstGeom prst="rect">
              <a:avLst/>
            </a:prstGeom>
            <a:gradFill rotWithShape="1">
              <a:gsLst>
                <a:gs pos="0">
                  <a:srgbClr val="E5FFDD"/>
                </a:gs>
                <a:gs pos="0">
                  <a:srgbClr val="A9CFA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7" name="Arc 11"/>
            <p:cNvSpPr>
              <a:spLocks/>
            </p:cNvSpPr>
            <p:nvPr/>
          </p:nvSpPr>
          <p:spPr bwMode="auto">
            <a:xfrm flipH="1">
              <a:off x="4476402" y="1096963"/>
              <a:ext cx="566738" cy="2733675"/>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noFill/>
            <a:ln w="76200">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8" name="Arc 12"/>
            <p:cNvSpPr>
              <a:spLocks/>
            </p:cNvSpPr>
            <p:nvPr/>
          </p:nvSpPr>
          <p:spPr bwMode="auto">
            <a:xfrm flipH="1">
              <a:off x="4354603" y="1089025"/>
              <a:ext cx="566738" cy="2733675"/>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noFill/>
            <a:ln w="76200">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0" name="Rectangle 21"/>
            <p:cNvSpPr>
              <a:spLocks noChangeArrowheads="1"/>
            </p:cNvSpPr>
            <p:nvPr/>
          </p:nvSpPr>
          <p:spPr bwMode="auto">
            <a:xfrm flipH="1">
              <a:off x="1805260" y="1096963"/>
              <a:ext cx="3446156" cy="2741613"/>
            </a:xfrm>
            <a:prstGeom prst="rect">
              <a:avLst/>
            </a:prstGeom>
            <a:noFill/>
            <a:ln w="412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grpSp>
          <p:nvGrpSpPr>
            <p:cNvPr id="18" name="Group 44"/>
            <p:cNvGrpSpPr>
              <a:grpSpLocks/>
            </p:cNvGrpSpPr>
            <p:nvPr/>
          </p:nvGrpSpPr>
          <p:grpSpPr bwMode="auto">
            <a:xfrm>
              <a:off x="3203851" y="2921000"/>
              <a:ext cx="647701" cy="457200"/>
              <a:chOff x="2174" y="1904"/>
              <a:chExt cx="408" cy="288"/>
            </a:xfrm>
          </p:grpSpPr>
          <p:sp>
            <p:nvSpPr>
              <p:cNvPr id="26" name="Rectangle 45"/>
              <p:cNvSpPr>
                <a:spLocks noChangeArrowheads="1"/>
              </p:cNvSpPr>
              <p:nvPr/>
            </p:nvSpPr>
            <p:spPr bwMode="auto">
              <a:xfrm>
                <a:off x="2194" y="1904"/>
                <a:ext cx="3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E10000"/>
                    </a:solidFill>
                    <a:effectLst/>
                    <a:latin typeface="Arial Narrow" pitchFamily="34" charset="0"/>
                    <a:cs typeface="Arial" pitchFamily="34" charset="0"/>
                  </a:rPr>
                  <a:t>pH</a:t>
                </a:r>
                <a:r>
                  <a:rPr kumimoji="0" lang="en-US" sz="2400" b="0" i="0" u="none" strike="noStrike" cap="none" normalizeH="0" baseline="-25000" dirty="0" err="1" smtClean="0">
                    <a:ln>
                      <a:noFill/>
                    </a:ln>
                    <a:solidFill>
                      <a:srgbClr val="E10000"/>
                    </a:solidFill>
                    <a:effectLst/>
                    <a:latin typeface="Arial Narrow" pitchFamily="34" charset="0"/>
                    <a:cs typeface="Arial" pitchFamily="34" charset="0"/>
                  </a:rPr>
                  <a: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7" name="Group 46"/>
              <p:cNvGrpSpPr>
                <a:grpSpLocks/>
              </p:cNvGrpSpPr>
              <p:nvPr/>
            </p:nvGrpSpPr>
            <p:grpSpPr bwMode="auto">
              <a:xfrm flipH="1" flipV="1">
                <a:off x="2174" y="1929"/>
                <a:ext cx="46" cy="239"/>
                <a:chOff x="743" y="3007"/>
                <a:chExt cx="46" cy="239"/>
              </a:xfrm>
            </p:grpSpPr>
            <p:sp>
              <p:nvSpPr>
                <p:cNvPr id="28" name="Line 47"/>
                <p:cNvSpPr>
                  <a:spLocks noChangeShapeType="1"/>
                </p:cNvSpPr>
                <p:nvPr/>
              </p:nvSpPr>
              <p:spPr bwMode="auto">
                <a:xfrm>
                  <a:off x="767" y="3007"/>
                  <a:ext cx="0" cy="166"/>
                </a:xfrm>
                <a:prstGeom prst="line">
                  <a:avLst/>
                </a:prstGeom>
                <a:noFill/>
                <a:ln w="19050">
                  <a:solidFill>
                    <a:srgbClr val="E10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29" name="Freeform 48"/>
                <p:cNvSpPr>
                  <a:spLocks noChangeAspect="1"/>
                </p:cNvSpPr>
                <p:nvPr/>
              </p:nvSpPr>
              <p:spPr bwMode="auto">
                <a:xfrm flipH="1">
                  <a:off x="743" y="3153"/>
                  <a:ext cx="46" cy="93"/>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E10000"/>
                </a:solidFill>
                <a:ln w="9525">
                  <a:solidFill>
                    <a:srgbClr val="E1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56" name="Rectangle 41"/>
            <p:cNvSpPr>
              <a:spLocks noChangeAspect="1" noChangeArrowheads="1"/>
            </p:cNvSpPr>
            <p:nvPr/>
          </p:nvSpPr>
          <p:spPr bwMode="auto">
            <a:xfrm>
              <a:off x="2843808" y="2528900"/>
              <a:ext cx="488916" cy="49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effectLst/>
                  <a:cs typeface="Arial" pitchFamily="34" charset="0"/>
                </a:rPr>
                <a:t>H</a:t>
              </a:r>
              <a:r>
                <a:rPr kumimoji="0" lang="en-US" sz="2600" b="1" i="0" u="none" strike="noStrike" cap="none" normalizeH="0" baseline="30000" dirty="0" smtClean="0">
                  <a:ln>
                    <a:noFill/>
                  </a:ln>
                  <a:effectLst/>
                  <a:cs typeface="Arial" pitchFamily="34" charset="0"/>
                </a:rPr>
                <a:t>+</a:t>
              </a:r>
              <a:endParaRPr kumimoji="0" lang="en-US" sz="2600" b="0" i="0" u="none" strike="noStrike" cap="none" normalizeH="0" baseline="0" dirty="0" smtClean="0">
                <a:ln>
                  <a:noFill/>
                </a:ln>
                <a:effectLst/>
                <a:latin typeface="Arial" pitchFamily="34" charset="0"/>
                <a:cs typeface="Arial" pitchFamily="34" charset="0"/>
              </a:endParaRPr>
            </a:p>
          </p:txBody>
        </p:sp>
        <p:sp>
          <p:nvSpPr>
            <p:cNvPr id="57" name="Rectangle 10"/>
            <p:cNvSpPr>
              <a:spLocks noChangeArrowheads="1"/>
            </p:cNvSpPr>
            <p:nvPr/>
          </p:nvSpPr>
          <p:spPr bwMode="auto">
            <a:xfrm>
              <a:off x="3059832" y="1376772"/>
              <a:ext cx="697307" cy="49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effectLst/>
                  <a:cs typeface="Arial" pitchFamily="34" charset="0"/>
                </a:rPr>
                <a:t>CO</a:t>
              </a:r>
              <a:r>
                <a:rPr kumimoji="0" lang="en-US" sz="2600" b="1" i="0" u="none" strike="noStrike" cap="none" normalizeH="0" baseline="-25000" dirty="0" smtClean="0">
                  <a:ln>
                    <a:noFill/>
                  </a:ln>
                  <a:effectLst/>
                  <a:cs typeface="Arial" pitchFamily="34" charset="0"/>
                </a:rPr>
                <a:t>2</a:t>
              </a:r>
              <a:endParaRPr kumimoji="0" lang="en-US" sz="2600" b="0" i="0" u="none" strike="noStrike" cap="none" normalizeH="0" baseline="0" dirty="0" smtClean="0">
                <a:ln>
                  <a:noFill/>
                </a:ln>
                <a:effectLst/>
                <a:latin typeface="Arial" pitchFamily="34" charset="0"/>
                <a:cs typeface="Arial" pitchFamily="34" charset="0"/>
              </a:endParaRPr>
            </a:p>
          </p:txBody>
        </p:sp>
        <p:sp>
          <p:nvSpPr>
            <p:cNvPr id="58" name="Rectangle 40"/>
            <p:cNvSpPr>
              <a:spLocks noChangeAspect="1" noChangeArrowheads="1"/>
            </p:cNvSpPr>
            <p:nvPr/>
          </p:nvSpPr>
          <p:spPr bwMode="auto">
            <a:xfrm>
              <a:off x="3668650" y="1792268"/>
              <a:ext cx="795338"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cs typeface="Arial" pitchFamily="34" charset="0"/>
                </a:rPr>
                <a:t>H</a:t>
              </a:r>
              <a:r>
                <a:rPr kumimoji="0" lang="en-US" sz="2400" b="0" i="0" u="none" strike="noStrike" cap="none" normalizeH="0" baseline="-25000" dirty="0" smtClean="0">
                  <a:ln>
                    <a:noFill/>
                  </a:ln>
                  <a:solidFill>
                    <a:schemeClr val="tx1"/>
                  </a:solidFill>
                  <a:effectLst/>
                  <a:cs typeface="Arial" pitchFamily="34" charset="0"/>
                </a:rPr>
                <a:t>2</a:t>
              </a:r>
              <a:r>
                <a:rPr kumimoji="0" lang="en-US" sz="2400" b="0" i="0" u="none" strike="noStrike" cap="none" normalizeH="0" baseline="0" dirty="0" smtClean="0">
                  <a:ln>
                    <a:noFill/>
                  </a:ln>
                  <a:solidFill>
                    <a:schemeClr val="tx1"/>
                  </a:solidFill>
                  <a:effectLst/>
                  <a:cs typeface="Arial" pitchFamily="34" charset="0"/>
                </a:rPr>
                <a:t>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67" name="Group 66"/>
            <p:cNvGrpSpPr/>
            <p:nvPr/>
          </p:nvGrpSpPr>
          <p:grpSpPr>
            <a:xfrm>
              <a:off x="3550403" y="2410987"/>
              <a:ext cx="841577" cy="513957"/>
              <a:chOff x="3614933" y="2482850"/>
              <a:chExt cx="841577" cy="513957"/>
            </a:xfrm>
          </p:grpSpPr>
          <p:sp>
            <p:nvSpPr>
              <p:cNvPr id="11" name="Rectangle 22"/>
              <p:cNvSpPr>
                <a:spLocks noChangeArrowheads="1"/>
              </p:cNvSpPr>
              <p:nvPr/>
            </p:nvSpPr>
            <p:spPr bwMode="auto">
              <a:xfrm>
                <a:off x="4260631" y="2482850"/>
                <a:ext cx="92974"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30000" dirty="0" smtClean="0">
                    <a:ln>
                      <a:noFill/>
                    </a:ln>
                    <a:solidFill>
                      <a:schemeClr val="tx1"/>
                    </a:solidFill>
                    <a:effectLst/>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9" name="Rectangle 71"/>
              <p:cNvSpPr>
                <a:spLocks noChangeAspect="1" noChangeArrowheads="1"/>
              </p:cNvSpPr>
              <p:nvPr/>
            </p:nvSpPr>
            <p:spPr bwMode="auto">
              <a:xfrm>
                <a:off x="3614933" y="2534500"/>
                <a:ext cx="84157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cs typeface="Arial" pitchFamily="34" charset="0"/>
                  </a:rPr>
                  <a:t>HCO</a:t>
                </a:r>
                <a:r>
                  <a:rPr kumimoji="0" lang="en-US" sz="2400" b="0" i="0" u="none" strike="noStrike" cap="none" normalizeH="0" baseline="-25000" dirty="0" smtClean="0">
                    <a:ln>
                      <a:noFill/>
                    </a:ln>
                    <a:solidFill>
                      <a:schemeClr val="tx1"/>
                    </a:solidFill>
                    <a:effectLst/>
                    <a:cs typeface="Arial" pitchFamily="34" charset="0"/>
                  </a:rPr>
                  <a:t>3</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68" name="Group 21"/>
            <p:cNvGrpSpPr>
              <a:grpSpLocks/>
            </p:cNvGrpSpPr>
            <p:nvPr/>
          </p:nvGrpSpPr>
          <p:grpSpPr bwMode="auto">
            <a:xfrm flipH="1">
              <a:off x="3431169" y="2042555"/>
              <a:ext cx="282353" cy="642055"/>
              <a:chOff x="2926" y="1470"/>
              <a:chExt cx="201" cy="431"/>
            </a:xfrm>
          </p:grpSpPr>
          <p:sp>
            <p:nvSpPr>
              <p:cNvPr id="69" name="Freeform 22"/>
              <p:cNvSpPr>
                <a:spLocks/>
              </p:cNvSpPr>
              <p:nvPr/>
            </p:nvSpPr>
            <p:spPr bwMode="auto">
              <a:xfrm rot="16200000">
                <a:off x="2859" y="1633"/>
                <a:ext cx="402" cy="134"/>
              </a:xfrm>
              <a:custGeom>
                <a:avLst/>
                <a:gdLst>
                  <a:gd name="T0" fmla="*/ 0 w 615"/>
                  <a:gd name="T1" fmla="*/ 9 h 75"/>
                  <a:gd name="T2" fmla="*/ 14 w 615"/>
                  <a:gd name="T3" fmla="*/ 15 h 75"/>
                  <a:gd name="T4" fmla="*/ 30 w 615"/>
                  <a:gd name="T5" fmla="*/ 22 h 75"/>
                  <a:gd name="T6" fmla="*/ 48 w 615"/>
                  <a:gd name="T7" fmla="*/ 28 h 75"/>
                  <a:gd name="T8" fmla="*/ 64 w 615"/>
                  <a:gd name="T9" fmla="*/ 34 h 75"/>
                  <a:gd name="T10" fmla="*/ 81 w 615"/>
                  <a:gd name="T11" fmla="*/ 40 h 75"/>
                  <a:gd name="T12" fmla="*/ 98 w 615"/>
                  <a:gd name="T13" fmla="*/ 46 h 75"/>
                  <a:gd name="T14" fmla="*/ 114 w 615"/>
                  <a:gd name="T15" fmla="*/ 51 h 75"/>
                  <a:gd name="T16" fmla="*/ 132 w 615"/>
                  <a:gd name="T17" fmla="*/ 55 h 75"/>
                  <a:gd name="T18" fmla="*/ 149 w 615"/>
                  <a:gd name="T19" fmla="*/ 58 h 75"/>
                  <a:gd name="T20" fmla="*/ 166 w 615"/>
                  <a:gd name="T21" fmla="*/ 61 h 75"/>
                  <a:gd name="T22" fmla="*/ 184 w 615"/>
                  <a:gd name="T23" fmla="*/ 64 h 75"/>
                  <a:gd name="T24" fmla="*/ 201 w 615"/>
                  <a:gd name="T25" fmla="*/ 67 h 75"/>
                  <a:gd name="T26" fmla="*/ 218 w 615"/>
                  <a:gd name="T27" fmla="*/ 70 h 75"/>
                  <a:gd name="T28" fmla="*/ 237 w 615"/>
                  <a:gd name="T29" fmla="*/ 70 h 75"/>
                  <a:gd name="T30" fmla="*/ 254 w 615"/>
                  <a:gd name="T31" fmla="*/ 73 h 75"/>
                  <a:gd name="T32" fmla="*/ 272 w 615"/>
                  <a:gd name="T33" fmla="*/ 73 h 75"/>
                  <a:gd name="T34" fmla="*/ 290 w 615"/>
                  <a:gd name="T35" fmla="*/ 74 h 75"/>
                  <a:gd name="T36" fmla="*/ 307 w 615"/>
                  <a:gd name="T37" fmla="*/ 74 h 75"/>
                  <a:gd name="T38" fmla="*/ 325 w 615"/>
                  <a:gd name="T39" fmla="*/ 73 h 75"/>
                  <a:gd name="T40" fmla="*/ 343 w 615"/>
                  <a:gd name="T41" fmla="*/ 71 h 75"/>
                  <a:gd name="T42" fmla="*/ 360 w 615"/>
                  <a:gd name="T43" fmla="*/ 70 h 75"/>
                  <a:gd name="T44" fmla="*/ 379 w 615"/>
                  <a:gd name="T45" fmla="*/ 68 h 75"/>
                  <a:gd name="T46" fmla="*/ 395 w 615"/>
                  <a:gd name="T47" fmla="*/ 67 h 75"/>
                  <a:gd name="T48" fmla="*/ 412 w 615"/>
                  <a:gd name="T49" fmla="*/ 64 h 75"/>
                  <a:gd name="T50" fmla="*/ 431 w 615"/>
                  <a:gd name="T51" fmla="*/ 61 h 75"/>
                  <a:gd name="T52" fmla="*/ 447 w 615"/>
                  <a:gd name="T53" fmla="*/ 56 h 75"/>
                  <a:gd name="T54" fmla="*/ 464 w 615"/>
                  <a:gd name="T55" fmla="*/ 52 h 75"/>
                  <a:gd name="T56" fmla="*/ 481 w 615"/>
                  <a:gd name="T57" fmla="*/ 49 h 75"/>
                  <a:gd name="T58" fmla="*/ 499 w 615"/>
                  <a:gd name="T59" fmla="*/ 43 h 75"/>
                  <a:gd name="T60" fmla="*/ 515 w 615"/>
                  <a:gd name="T61" fmla="*/ 39 h 75"/>
                  <a:gd name="T62" fmla="*/ 532 w 615"/>
                  <a:gd name="T63" fmla="*/ 33 h 75"/>
                  <a:gd name="T64" fmla="*/ 549 w 615"/>
                  <a:gd name="T65" fmla="*/ 27 h 75"/>
                  <a:gd name="T66" fmla="*/ 565 w 615"/>
                  <a:gd name="T67" fmla="*/ 21 h 75"/>
                  <a:gd name="T68" fmla="*/ 581 w 615"/>
                  <a:gd name="T69" fmla="*/ 14 h 75"/>
                  <a:gd name="T70" fmla="*/ 597 w 615"/>
                  <a:gd name="T71" fmla="*/ 6 h 75"/>
                  <a:gd name="T72" fmla="*/ 614 w 615"/>
                  <a:gd name="T7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5" h="75">
                    <a:moveTo>
                      <a:pt x="0" y="9"/>
                    </a:moveTo>
                    <a:lnTo>
                      <a:pt x="14" y="15"/>
                    </a:lnTo>
                    <a:lnTo>
                      <a:pt x="30" y="22"/>
                    </a:lnTo>
                    <a:lnTo>
                      <a:pt x="48" y="28"/>
                    </a:lnTo>
                    <a:lnTo>
                      <a:pt x="64" y="34"/>
                    </a:lnTo>
                    <a:lnTo>
                      <a:pt x="81" y="40"/>
                    </a:lnTo>
                    <a:lnTo>
                      <a:pt x="98" y="46"/>
                    </a:lnTo>
                    <a:lnTo>
                      <a:pt x="114" y="51"/>
                    </a:lnTo>
                    <a:lnTo>
                      <a:pt x="132" y="55"/>
                    </a:lnTo>
                    <a:lnTo>
                      <a:pt x="149" y="58"/>
                    </a:lnTo>
                    <a:lnTo>
                      <a:pt x="166" y="61"/>
                    </a:lnTo>
                    <a:lnTo>
                      <a:pt x="184" y="64"/>
                    </a:lnTo>
                    <a:lnTo>
                      <a:pt x="201" y="67"/>
                    </a:lnTo>
                    <a:lnTo>
                      <a:pt x="218" y="70"/>
                    </a:lnTo>
                    <a:lnTo>
                      <a:pt x="237" y="70"/>
                    </a:lnTo>
                    <a:lnTo>
                      <a:pt x="254" y="73"/>
                    </a:lnTo>
                    <a:lnTo>
                      <a:pt x="272" y="73"/>
                    </a:lnTo>
                    <a:lnTo>
                      <a:pt x="290" y="74"/>
                    </a:lnTo>
                    <a:lnTo>
                      <a:pt x="307" y="74"/>
                    </a:lnTo>
                    <a:lnTo>
                      <a:pt x="325" y="73"/>
                    </a:lnTo>
                    <a:lnTo>
                      <a:pt x="343" y="71"/>
                    </a:lnTo>
                    <a:lnTo>
                      <a:pt x="360" y="70"/>
                    </a:lnTo>
                    <a:lnTo>
                      <a:pt x="379" y="68"/>
                    </a:lnTo>
                    <a:lnTo>
                      <a:pt x="395" y="67"/>
                    </a:lnTo>
                    <a:lnTo>
                      <a:pt x="412" y="64"/>
                    </a:lnTo>
                    <a:lnTo>
                      <a:pt x="431" y="61"/>
                    </a:lnTo>
                    <a:lnTo>
                      <a:pt x="447" y="56"/>
                    </a:lnTo>
                    <a:lnTo>
                      <a:pt x="464" y="52"/>
                    </a:lnTo>
                    <a:lnTo>
                      <a:pt x="481" y="49"/>
                    </a:lnTo>
                    <a:lnTo>
                      <a:pt x="499" y="43"/>
                    </a:lnTo>
                    <a:lnTo>
                      <a:pt x="515" y="39"/>
                    </a:lnTo>
                    <a:lnTo>
                      <a:pt x="532" y="33"/>
                    </a:lnTo>
                    <a:lnTo>
                      <a:pt x="549" y="27"/>
                    </a:lnTo>
                    <a:lnTo>
                      <a:pt x="565" y="21"/>
                    </a:lnTo>
                    <a:lnTo>
                      <a:pt x="581" y="14"/>
                    </a:lnTo>
                    <a:lnTo>
                      <a:pt x="597" y="6"/>
                    </a:lnTo>
                    <a:lnTo>
                      <a:pt x="614" y="0"/>
                    </a:lnTo>
                  </a:path>
                </a:pathLst>
              </a:custGeom>
              <a:noFill/>
              <a:ln w="19050" cap="rnd" cmpd="sng">
                <a:solidFill>
                  <a:srgbClr val="000000"/>
                </a:solidFill>
                <a:prstDash val="solid"/>
                <a:round/>
                <a:headEnd type="none" w="sm" len="sm"/>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0" name="Freeform 23"/>
              <p:cNvSpPr>
                <a:spLocks noChangeAspect="1"/>
              </p:cNvSpPr>
              <p:nvPr/>
            </p:nvSpPr>
            <p:spPr bwMode="auto">
              <a:xfrm rot="7602650" flipH="1">
                <a:off x="2950" y="1446"/>
                <a:ext cx="46" cy="93"/>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000000"/>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1" name="Group 73"/>
            <p:cNvGrpSpPr>
              <a:grpSpLocks/>
            </p:cNvGrpSpPr>
            <p:nvPr/>
          </p:nvGrpSpPr>
          <p:grpSpPr bwMode="auto">
            <a:xfrm rot="217825">
              <a:off x="3229086" y="1844824"/>
              <a:ext cx="203200" cy="900100"/>
              <a:chOff x="3021" y="1418"/>
              <a:chExt cx="128" cy="512"/>
            </a:xfrm>
          </p:grpSpPr>
          <p:sp>
            <p:nvSpPr>
              <p:cNvPr id="72" name="Freeform 74"/>
              <p:cNvSpPr>
                <a:spLocks noChangeAspect="1"/>
              </p:cNvSpPr>
              <p:nvPr/>
            </p:nvSpPr>
            <p:spPr bwMode="auto">
              <a:xfrm rot="8460000" flipH="1">
                <a:off x="3021" y="1418"/>
                <a:ext cx="67" cy="108"/>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75"/>
              <p:cNvSpPr>
                <a:spLocks/>
              </p:cNvSpPr>
              <p:nvPr/>
            </p:nvSpPr>
            <p:spPr bwMode="auto">
              <a:xfrm rot="-5400000">
                <a:off x="2891" y="1673"/>
                <a:ext cx="439" cy="76"/>
              </a:xfrm>
              <a:custGeom>
                <a:avLst/>
                <a:gdLst>
                  <a:gd name="T0" fmla="*/ 0 w 615"/>
                  <a:gd name="T1" fmla="*/ 9 h 75"/>
                  <a:gd name="T2" fmla="*/ 14 w 615"/>
                  <a:gd name="T3" fmla="*/ 15 h 75"/>
                  <a:gd name="T4" fmla="*/ 30 w 615"/>
                  <a:gd name="T5" fmla="*/ 22 h 75"/>
                  <a:gd name="T6" fmla="*/ 48 w 615"/>
                  <a:gd name="T7" fmla="*/ 28 h 75"/>
                  <a:gd name="T8" fmla="*/ 64 w 615"/>
                  <a:gd name="T9" fmla="*/ 34 h 75"/>
                  <a:gd name="T10" fmla="*/ 81 w 615"/>
                  <a:gd name="T11" fmla="*/ 40 h 75"/>
                  <a:gd name="T12" fmla="*/ 98 w 615"/>
                  <a:gd name="T13" fmla="*/ 46 h 75"/>
                  <a:gd name="T14" fmla="*/ 114 w 615"/>
                  <a:gd name="T15" fmla="*/ 51 h 75"/>
                  <a:gd name="T16" fmla="*/ 132 w 615"/>
                  <a:gd name="T17" fmla="*/ 55 h 75"/>
                  <a:gd name="T18" fmla="*/ 149 w 615"/>
                  <a:gd name="T19" fmla="*/ 58 h 75"/>
                  <a:gd name="T20" fmla="*/ 166 w 615"/>
                  <a:gd name="T21" fmla="*/ 61 h 75"/>
                  <a:gd name="T22" fmla="*/ 184 w 615"/>
                  <a:gd name="T23" fmla="*/ 64 h 75"/>
                  <a:gd name="T24" fmla="*/ 201 w 615"/>
                  <a:gd name="T25" fmla="*/ 67 h 75"/>
                  <a:gd name="T26" fmla="*/ 218 w 615"/>
                  <a:gd name="T27" fmla="*/ 70 h 75"/>
                  <a:gd name="T28" fmla="*/ 237 w 615"/>
                  <a:gd name="T29" fmla="*/ 70 h 75"/>
                  <a:gd name="T30" fmla="*/ 254 w 615"/>
                  <a:gd name="T31" fmla="*/ 73 h 75"/>
                  <a:gd name="T32" fmla="*/ 272 w 615"/>
                  <a:gd name="T33" fmla="*/ 73 h 75"/>
                  <a:gd name="T34" fmla="*/ 290 w 615"/>
                  <a:gd name="T35" fmla="*/ 74 h 75"/>
                  <a:gd name="T36" fmla="*/ 307 w 615"/>
                  <a:gd name="T37" fmla="*/ 74 h 75"/>
                  <a:gd name="T38" fmla="*/ 325 w 615"/>
                  <a:gd name="T39" fmla="*/ 73 h 75"/>
                  <a:gd name="T40" fmla="*/ 343 w 615"/>
                  <a:gd name="T41" fmla="*/ 71 h 75"/>
                  <a:gd name="T42" fmla="*/ 360 w 615"/>
                  <a:gd name="T43" fmla="*/ 70 h 75"/>
                  <a:gd name="T44" fmla="*/ 379 w 615"/>
                  <a:gd name="T45" fmla="*/ 68 h 75"/>
                  <a:gd name="T46" fmla="*/ 395 w 615"/>
                  <a:gd name="T47" fmla="*/ 67 h 75"/>
                  <a:gd name="T48" fmla="*/ 412 w 615"/>
                  <a:gd name="T49" fmla="*/ 64 h 75"/>
                  <a:gd name="T50" fmla="*/ 431 w 615"/>
                  <a:gd name="T51" fmla="*/ 61 h 75"/>
                  <a:gd name="T52" fmla="*/ 447 w 615"/>
                  <a:gd name="T53" fmla="*/ 56 h 75"/>
                  <a:gd name="T54" fmla="*/ 464 w 615"/>
                  <a:gd name="T55" fmla="*/ 52 h 75"/>
                  <a:gd name="T56" fmla="*/ 481 w 615"/>
                  <a:gd name="T57" fmla="*/ 49 h 75"/>
                  <a:gd name="T58" fmla="*/ 499 w 615"/>
                  <a:gd name="T59" fmla="*/ 43 h 75"/>
                  <a:gd name="T60" fmla="*/ 515 w 615"/>
                  <a:gd name="T61" fmla="*/ 39 h 75"/>
                  <a:gd name="T62" fmla="*/ 532 w 615"/>
                  <a:gd name="T63" fmla="*/ 33 h 75"/>
                  <a:gd name="T64" fmla="*/ 549 w 615"/>
                  <a:gd name="T65" fmla="*/ 27 h 75"/>
                  <a:gd name="T66" fmla="*/ 565 w 615"/>
                  <a:gd name="T67" fmla="*/ 21 h 75"/>
                  <a:gd name="T68" fmla="*/ 581 w 615"/>
                  <a:gd name="T69" fmla="*/ 14 h 75"/>
                  <a:gd name="T70" fmla="*/ 597 w 615"/>
                  <a:gd name="T71" fmla="*/ 6 h 75"/>
                  <a:gd name="T72" fmla="*/ 614 w 615"/>
                  <a:gd name="T7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5" h="75">
                    <a:moveTo>
                      <a:pt x="0" y="9"/>
                    </a:moveTo>
                    <a:lnTo>
                      <a:pt x="14" y="15"/>
                    </a:lnTo>
                    <a:lnTo>
                      <a:pt x="30" y="22"/>
                    </a:lnTo>
                    <a:lnTo>
                      <a:pt x="48" y="28"/>
                    </a:lnTo>
                    <a:lnTo>
                      <a:pt x="64" y="34"/>
                    </a:lnTo>
                    <a:lnTo>
                      <a:pt x="81" y="40"/>
                    </a:lnTo>
                    <a:lnTo>
                      <a:pt x="98" y="46"/>
                    </a:lnTo>
                    <a:lnTo>
                      <a:pt x="114" y="51"/>
                    </a:lnTo>
                    <a:lnTo>
                      <a:pt x="132" y="55"/>
                    </a:lnTo>
                    <a:lnTo>
                      <a:pt x="149" y="58"/>
                    </a:lnTo>
                    <a:lnTo>
                      <a:pt x="166" y="61"/>
                    </a:lnTo>
                    <a:lnTo>
                      <a:pt x="184" y="64"/>
                    </a:lnTo>
                    <a:lnTo>
                      <a:pt x="201" y="67"/>
                    </a:lnTo>
                    <a:lnTo>
                      <a:pt x="218" y="70"/>
                    </a:lnTo>
                    <a:lnTo>
                      <a:pt x="237" y="70"/>
                    </a:lnTo>
                    <a:lnTo>
                      <a:pt x="254" y="73"/>
                    </a:lnTo>
                    <a:lnTo>
                      <a:pt x="272" y="73"/>
                    </a:lnTo>
                    <a:lnTo>
                      <a:pt x="290" y="74"/>
                    </a:lnTo>
                    <a:lnTo>
                      <a:pt x="307" y="74"/>
                    </a:lnTo>
                    <a:lnTo>
                      <a:pt x="325" y="73"/>
                    </a:lnTo>
                    <a:lnTo>
                      <a:pt x="343" y="71"/>
                    </a:lnTo>
                    <a:lnTo>
                      <a:pt x="360" y="70"/>
                    </a:lnTo>
                    <a:lnTo>
                      <a:pt x="379" y="68"/>
                    </a:lnTo>
                    <a:lnTo>
                      <a:pt x="395" y="67"/>
                    </a:lnTo>
                    <a:lnTo>
                      <a:pt x="412" y="64"/>
                    </a:lnTo>
                    <a:lnTo>
                      <a:pt x="431" y="61"/>
                    </a:lnTo>
                    <a:lnTo>
                      <a:pt x="447" y="56"/>
                    </a:lnTo>
                    <a:lnTo>
                      <a:pt x="464" y="52"/>
                    </a:lnTo>
                    <a:lnTo>
                      <a:pt x="481" y="49"/>
                    </a:lnTo>
                    <a:lnTo>
                      <a:pt x="499" y="43"/>
                    </a:lnTo>
                    <a:lnTo>
                      <a:pt x="515" y="39"/>
                    </a:lnTo>
                    <a:lnTo>
                      <a:pt x="532" y="33"/>
                    </a:lnTo>
                    <a:lnTo>
                      <a:pt x="549" y="27"/>
                    </a:lnTo>
                    <a:lnTo>
                      <a:pt x="565" y="21"/>
                    </a:lnTo>
                    <a:lnTo>
                      <a:pt x="581" y="14"/>
                    </a:lnTo>
                    <a:lnTo>
                      <a:pt x="597" y="6"/>
                    </a:lnTo>
                    <a:lnTo>
                      <a:pt x="614" y="0"/>
                    </a:lnTo>
                  </a:path>
                </a:pathLst>
              </a:custGeom>
              <a:noFill/>
              <a:ln w="27940" cap="rnd" cmpd="sng">
                <a:solidFill>
                  <a:srgbClr val="FF0000"/>
                </a:solidFill>
                <a:prstDash val="solid"/>
                <a:round/>
                <a:headEnd type="none" w="sm" len="sm"/>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grpSp>
        <p:grpSp>
          <p:nvGrpSpPr>
            <p:cNvPr id="74" name="Group 4"/>
            <p:cNvGrpSpPr>
              <a:grpSpLocks/>
            </p:cNvGrpSpPr>
            <p:nvPr/>
          </p:nvGrpSpPr>
          <p:grpSpPr bwMode="auto">
            <a:xfrm rot="20589330" flipH="1">
              <a:off x="1921795" y="2805266"/>
              <a:ext cx="1272853" cy="748951"/>
              <a:chOff x="3167" y="1110"/>
              <a:chExt cx="722" cy="447"/>
            </a:xfrm>
          </p:grpSpPr>
          <p:sp>
            <p:nvSpPr>
              <p:cNvPr id="75" name="AutoShape 5"/>
              <p:cNvSpPr>
                <a:spLocks noChangeArrowheads="1"/>
              </p:cNvSpPr>
              <p:nvPr/>
            </p:nvSpPr>
            <p:spPr bwMode="auto">
              <a:xfrm rot="5400000">
                <a:off x="3375" y="1043"/>
                <a:ext cx="446" cy="582"/>
              </a:xfrm>
              <a:custGeom>
                <a:avLst/>
                <a:gdLst>
                  <a:gd name="G0" fmla="+- 3922 0 0"/>
                  <a:gd name="G1" fmla="+- 21600 0 3922"/>
                  <a:gd name="G2" fmla="*/ 3922 1 2"/>
                  <a:gd name="G3" fmla="+- 21600 0 G2"/>
                  <a:gd name="G4" fmla="+/ 3922 21600 2"/>
                  <a:gd name="G5" fmla="+/ G1 0 2"/>
                  <a:gd name="G6" fmla="*/ 21600 21600 3922"/>
                  <a:gd name="G7" fmla="*/ G6 1 2"/>
                  <a:gd name="G8" fmla="+- 21600 0 G7"/>
                  <a:gd name="G9" fmla="*/ 21600 1 2"/>
                  <a:gd name="G10" fmla="+- 3922 0 G9"/>
                  <a:gd name="G11" fmla="?: G10 G8 0"/>
                  <a:gd name="G12" fmla="?: G10 G7 21600"/>
                  <a:gd name="T0" fmla="*/ 19639 w 21600"/>
                  <a:gd name="T1" fmla="*/ 10800 h 21600"/>
                  <a:gd name="T2" fmla="*/ 10800 w 21600"/>
                  <a:gd name="T3" fmla="*/ 21600 h 21600"/>
                  <a:gd name="T4" fmla="*/ 1961 w 21600"/>
                  <a:gd name="T5" fmla="*/ 10800 h 21600"/>
                  <a:gd name="T6" fmla="*/ 10800 w 21600"/>
                  <a:gd name="T7" fmla="*/ 0 h 21600"/>
                  <a:gd name="T8" fmla="*/ 3761 w 21600"/>
                  <a:gd name="T9" fmla="*/ 3761 h 21600"/>
                  <a:gd name="T10" fmla="*/ 17839 w 21600"/>
                  <a:gd name="T11" fmla="*/ 17839 h 21600"/>
                </a:gdLst>
                <a:ahLst/>
                <a:cxnLst>
                  <a:cxn ang="0">
                    <a:pos x="T0" y="T1"/>
                  </a:cxn>
                  <a:cxn ang="0">
                    <a:pos x="T2" y="T3"/>
                  </a:cxn>
                  <a:cxn ang="0">
                    <a:pos x="T4" y="T5"/>
                  </a:cxn>
                  <a:cxn ang="0">
                    <a:pos x="T6" y="T7"/>
                  </a:cxn>
                </a:cxnLst>
                <a:rect l="T8" t="T9" r="T10" b="T11"/>
                <a:pathLst>
                  <a:path w="21600" h="21600">
                    <a:moveTo>
                      <a:pt x="0" y="0"/>
                    </a:moveTo>
                    <a:lnTo>
                      <a:pt x="3922" y="21600"/>
                    </a:lnTo>
                    <a:lnTo>
                      <a:pt x="17678" y="21600"/>
                    </a:lnTo>
                    <a:lnTo>
                      <a:pt x="21600" y="0"/>
                    </a:lnTo>
                    <a:close/>
                  </a:path>
                </a:pathLst>
              </a:custGeom>
              <a:gradFill rotWithShape="1">
                <a:gsLst>
                  <a:gs pos="0">
                    <a:srgbClr val="00CCFF"/>
                  </a:gs>
                  <a:gs pos="50000">
                    <a:srgbClr val="0099FF"/>
                  </a:gs>
                  <a:gs pos="100000">
                    <a:srgbClr val="00CCFF"/>
                  </a:gs>
                </a:gsLst>
                <a:lin ang="0" scaled="1"/>
              </a:gradFill>
              <a:ln>
                <a:noFill/>
              </a:ln>
              <a:effectLst/>
              <a:extLst>
                <a:ext uri="{91240B29-F687-4F45-9708-019B960494DF}">
                  <a14:hiddenLine xmlns:a14="http://schemas.microsoft.com/office/drawing/2010/main" w="19050" algn="ctr">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6" name="Arc 6"/>
              <p:cNvSpPr>
                <a:spLocks/>
              </p:cNvSpPr>
              <p:nvPr/>
            </p:nvSpPr>
            <p:spPr bwMode="auto">
              <a:xfrm>
                <a:off x="3167" y="1183"/>
                <a:ext cx="184" cy="301"/>
              </a:xfrm>
              <a:custGeom>
                <a:avLst/>
                <a:gdLst>
                  <a:gd name="G0" fmla="+- 0 0 0"/>
                  <a:gd name="G1" fmla="+- 7088 0 0"/>
                  <a:gd name="G2" fmla="+- 21600 0 0"/>
                  <a:gd name="T0" fmla="*/ 20404 w 21600"/>
                  <a:gd name="T1" fmla="*/ 0 h 14057"/>
                  <a:gd name="T2" fmla="*/ 20445 w 21600"/>
                  <a:gd name="T3" fmla="*/ 14057 h 14057"/>
                  <a:gd name="T4" fmla="*/ 0 w 21600"/>
                  <a:gd name="T5" fmla="*/ 7088 h 14057"/>
                </a:gdLst>
                <a:ahLst/>
                <a:cxnLst>
                  <a:cxn ang="0">
                    <a:pos x="T0" y="T1"/>
                  </a:cxn>
                  <a:cxn ang="0">
                    <a:pos x="T2" y="T3"/>
                  </a:cxn>
                  <a:cxn ang="0">
                    <a:pos x="T4" y="T5"/>
                  </a:cxn>
                </a:cxnLst>
                <a:rect l="0" t="0" r="r" b="b"/>
                <a:pathLst>
                  <a:path w="21600" h="14057" fill="none" extrusionOk="0">
                    <a:moveTo>
                      <a:pt x="20403" y="0"/>
                    </a:moveTo>
                    <a:cubicBezTo>
                      <a:pt x="21195" y="2279"/>
                      <a:pt x="21600" y="4675"/>
                      <a:pt x="21600" y="7088"/>
                    </a:cubicBezTo>
                    <a:cubicBezTo>
                      <a:pt x="21600" y="9458"/>
                      <a:pt x="21209" y="11813"/>
                      <a:pt x="20444" y="14056"/>
                    </a:cubicBezTo>
                  </a:path>
                  <a:path w="21600" h="14057" stroke="0" extrusionOk="0">
                    <a:moveTo>
                      <a:pt x="20403" y="0"/>
                    </a:moveTo>
                    <a:cubicBezTo>
                      <a:pt x="21195" y="2279"/>
                      <a:pt x="21600" y="4675"/>
                      <a:pt x="21600" y="7088"/>
                    </a:cubicBezTo>
                    <a:cubicBezTo>
                      <a:pt x="21600" y="9458"/>
                      <a:pt x="21209" y="11813"/>
                      <a:pt x="20444" y="14056"/>
                    </a:cubicBezTo>
                    <a:lnTo>
                      <a:pt x="0" y="7088"/>
                    </a:lnTo>
                    <a:close/>
                  </a:path>
                </a:pathLst>
              </a:custGeom>
              <a:noFill/>
              <a:ln w="1016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7" name="Arc 7"/>
              <p:cNvSpPr>
                <a:spLocks/>
              </p:cNvSpPr>
              <p:nvPr/>
            </p:nvSpPr>
            <p:spPr bwMode="auto">
              <a:xfrm flipH="1">
                <a:off x="3382" y="1179"/>
                <a:ext cx="69" cy="310"/>
              </a:xfrm>
              <a:custGeom>
                <a:avLst/>
                <a:gdLst>
                  <a:gd name="G0" fmla="+- 0 0 0"/>
                  <a:gd name="G1" fmla="+- 12047 0 0"/>
                  <a:gd name="G2" fmla="+- 21600 0 0"/>
                  <a:gd name="T0" fmla="*/ 17929 w 21600"/>
                  <a:gd name="T1" fmla="*/ 0 h 23160"/>
                  <a:gd name="T2" fmla="*/ 18522 w 21600"/>
                  <a:gd name="T3" fmla="*/ 23160 h 23160"/>
                  <a:gd name="T4" fmla="*/ 0 w 21600"/>
                  <a:gd name="T5" fmla="*/ 12047 h 23160"/>
                </a:gdLst>
                <a:ahLst/>
                <a:cxnLst>
                  <a:cxn ang="0">
                    <a:pos x="T0" y="T1"/>
                  </a:cxn>
                  <a:cxn ang="0">
                    <a:pos x="T2" y="T3"/>
                  </a:cxn>
                  <a:cxn ang="0">
                    <a:pos x="T4" y="T5"/>
                  </a:cxn>
                </a:cxnLst>
                <a:rect l="0" t="0" r="r" b="b"/>
                <a:pathLst>
                  <a:path w="21600" h="23160" fill="none" extrusionOk="0">
                    <a:moveTo>
                      <a:pt x="17928" y="0"/>
                    </a:moveTo>
                    <a:cubicBezTo>
                      <a:pt x="20321" y="3562"/>
                      <a:pt x="21600" y="7755"/>
                      <a:pt x="21600" y="12047"/>
                    </a:cubicBezTo>
                    <a:cubicBezTo>
                      <a:pt x="21600" y="15961"/>
                      <a:pt x="20536" y="19803"/>
                      <a:pt x="18521" y="23159"/>
                    </a:cubicBezTo>
                  </a:path>
                  <a:path w="21600" h="23160" stroke="0" extrusionOk="0">
                    <a:moveTo>
                      <a:pt x="17928" y="0"/>
                    </a:moveTo>
                    <a:cubicBezTo>
                      <a:pt x="20321" y="3562"/>
                      <a:pt x="21600" y="7755"/>
                      <a:pt x="21600" y="12047"/>
                    </a:cubicBezTo>
                    <a:cubicBezTo>
                      <a:pt x="21600" y="15961"/>
                      <a:pt x="20536" y="19803"/>
                      <a:pt x="18521" y="23159"/>
                    </a:cubicBezTo>
                    <a:lnTo>
                      <a:pt x="0" y="12047"/>
                    </a:lnTo>
                    <a:close/>
                  </a:path>
                </a:pathLst>
              </a:cu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8" name="AutoShape 8"/>
              <p:cNvSpPr>
                <a:spLocks noChangeArrowheads="1"/>
              </p:cNvSpPr>
              <p:nvPr/>
            </p:nvSpPr>
            <p:spPr bwMode="auto">
              <a:xfrm rot="5400000">
                <a:off x="3375" y="1043"/>
                <a:ext cx="446" cy="582"/>
              </a:xfrm>
              <a:custGeom>
                <a:avLst/>
                <a:gdLst>
                  <a:gd name="G0" fmla="+- 3922 0 0"/>
                  <a:gd name="G1" fmla="+- 21600 0 3922"/>
                  <a:gd name="G2" fmla="*/ 3922 1 2"/>
                  <a:gd name="G3" fmla="+- 21600 0 G2"/>
                  <a:gd name="G4" fmla="+/ 3922 21600 2"/>
                  <a:gd name="G5" fmla="+/ G1 0 2"/>
                  <a:gd name="G6" fmla="*/ 21600 21600 3922"/>
                  <a:gd name="G7" fmla="*/ G6 1 2"/>
                  <a:gd name="G8" fmla="+- 21600 0 G7"/>
                  <a:gd name="G9" fmla="*/ 21600 1 2"/>
                  <a:gd name="G10" fmla="+- 3922 0 G9"/>
                  <a:gd name="G11" fmla="?: G10 G8 0"/>
                  <a:gd name="G12" fmla="?: G10 G7 21600"/>
                  <a:gd name="T0" fmla="*/ 19639 w 21600"/>
                  <a:gd name="T1" fmla="*/ 10800 h 21600"/>
                  <a:gd name="T2" fmla="*/ 10800 w 21600"/>
                  <a:gd name="T3" fmla="*/ 21600 h 21600"/>
                  <a:gd name="T4" fmla="*/ 1961 w 21600"/>
                  <a:gd name="T5" fmla="*/ 10800 h 21600"/>
                  <a:gd name="T6" fmla="*/ 10800 w 21600"/>
                  <a:gd name="T7" fmla="*/ 0 h 21600"/>
                  <a:gd name="T8" fmla="*/ 3761 w 21600"/>
                  <a:gd name="T9" fmla="*/ 3761 h 21600"/>
                  <a:gd name="T10" fmla="*/ 17839 w 21600"/>
                  <a:gd name="T11" fmla="*/ 17839 h 21600"/>
                </a:gdLst>
                <a:ahLst/>
                <a:cxnLst>
                  <a:cxn ang="0">
                    <a:pos x="T0" y="T1"/>
                  </a:cxn>
                  <a:cxn ang="0">
                    <a:pos x="T2" y="T3"/>
                  </a:cxn>
                  <a:cxn ang="0">
                    <a:pos x="T4" y="T5"/>
                  </a:cxn>
                  <a:cxn ang="0">
                    <a:pos x="T6" y="T7"/>
                  </a:cxn>
                </a:cxnLst>
                <a:rect l="T8" t="T9" r="T10" b="T11"/>
                <a:pathLst>
                  <a:path w="21600" h="21600">
                    <a:moveTo>
                      <a:pt x="0" y="0"/>
                    </a:moveTo>
                    <a:lnTo>
                      <a:pt x="3922" y="21600"/>
                    </a:lnTo>
                    <a:lnTo>
                      <a:pt x="17678" y="21600"/>
                    </a:lnTo>
                    <a:lnTo>
                      <a:pt x="21600" y="0"/>
                    </a:lnTo>
                    <a:close/>
                  </a:path>
                </a:pathLst>
              </a:custGeom>
              <a:noFill/>
              <a:ln w="9525" algn="ctr">
                <a:pattFill prst="pct90">
                  <a:fgClr>
                    <a:srgbClr val="FF9900"/>
                  </a:fgClr>
                  <a:bgClr>
                    <a:srgbClr val="FFFFFF"/>
                  </a:bgClr>
                </a:pattFill>
                <a:miter lim="800000"/>
                <a:headEnd/>
                <a:tailEnd/>
              </a:ln>
              <a:effectLst/>
              <a:extLst>
                <a:ext uri="{909E8E84-426E-40DD-AFC4-6F175D3DCCD1}">
                  <a14:hiddenFill xmlns:a14="http://schemas.microsoft.com/office/drawing/2010/main">
                    <a:solidFill>
                      <a:srgbClr val="00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79" name="Group 9"/>
              <p:cNvGrpSpPr>
                <a:grpSpLocks/>
              </p:cNvGrpSpPr>
              <p:nvPr/>
            </p:nvGrpSpPr>
            <p:grpSpPr bwMode="auto">
              <a:xfrm>
                <a:off x="3307" y="1110"/>
                <a:ext cx="582" cy="447"/>
                <a:chOff x="3307" y="1110"/>
                <a:chExt cx="582" cy="447"/>
              </a:xfrm>
            </p:grpSpPr>
            <p:sp>
              <p:nvSpPr>
                <p:cNvPr id="80" name="Line 10"/>
                <p:cNvSpPr>
                  <a:spLocks noChangeShapeType="1"/>
                </p:cNvSpPr>
                <p:nvPr/>
              </p:nvSpPr>
              <p:spPr bwMode="auto">
                <a:xfrm flipV="1">
                  <a:off x="3307" y="1110"/>
                  <a:ext cx="582" cy="81"/>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endParaRPr lang="en-US"/>
                </a:p>
              </p:txBody>
            </p:sp>
            <p:sp>
              <p:nvSpPr>
                <p:cNvPr id="81" name="Line 11"/>
                <p:cNvSpPr>
                  <a:spLocks noChangeShapeType="1"/>
                </p:cNvSpPr>
                <p:nvPr/>
              </p:nvSpPr>
              <p:spPr bwMode="auto">
                <a:xfrm>
                  <a:off x="3307" y="1476"/>
                  <a:ext cx="582" cy="81"/>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endParaRPr lang="en-US"/>
                </a:p>
              </p:txBody>
            </p:sp>
          </p:grpSp>
        </p:grpSp>
        <p:sp>
          <p:nvSpPr>
            <p:cNvPr id="82" name="Rectangle 16"/>
            <p:cNvSpPr>
              <a:spLocks noChangeArrowheads="1"/>
            </p:cNvSpPr>
            <p:nvPr/>
          </p:nvSpPr>
          <p:spPr bwMode="auto">
            <a:xfrm>
              <a:off x="1733253" y="1196752"/>
              <a:ext cx="1398587"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cs typeface="Arial" pitchFamily="34" charset="0"/>
                </a:rPr>
                <a:t>diffusion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3" name="Group 40"/>
            <p:cNvGrpSpPr>
              <a:grpSpLocks/>
            </p:cNvGrpSpPr>
            <p:nvPr/>
          </p:nvGrpSpPr>
          <p:grpSpPr bwMode="auto">
            <a:xfrm>
              <a:off x="1839127" y="1581061"/>
              <a:ext cx="1227197" cy="100807"/>
              <a:chOff x="3454" y="1258"/>
              <a:chExt cx="709" cy="63"/>
            </a:xfrm>
          </p:grpSpPr>
          <p:grpSp>
            <p:nvGrpSpPr>
              <p:cNvPr id="84" name="Group 41"/>
              <p:cNvGrpSpPr>
                <a:grpSpLocks/>
              </p:cNvGrpSpPr>
              <p:nvPr/>
            </p:nvGrpSpPr>
            <p:grpSpPr bwMode="auto">
              <a:xfrm>
                <a:off x="3454" y="1258"/>
                <a:ext cx="709" cy="61"/>
                <a:chOff x="3454" y="1258"/>
                <a:chExt cx="709" cy="61"/>
              </a:xfrm>
            </p:grpSpPr>
            <p:sp>
              <p:nvSpPr>
                <p:cNvPr id="88" name="Line 42"/>
                <p:cNvSpPr>
                  <a:spLocks noChangeAspect="1" noChangeShapeType="1"/>
                </p:cNvSpPr>
                <p:nvPr/>
              </p:nvSpPr>
              <p:spPr bwMode="auto">
                <a:xfrm>
                  <a:off x="3454" y="1291"/>
                  <a:ext cx="607"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89" name="Freeform 43"/>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5" name="Group 44"/>
              <p:cNvGrpSpPr>
                <a:grpSpLocks/>
              </p:cNvGrpSpPr>
              <p:nvPr/>
            </p:nvGrpSpPr>
            <p:grpSpPr bwMode="auto">
              <a:xfrm>
                <a:off x="3462" y="1260"/>
                <a:ext cx="698" cy="61"/>
                <a:chOff x="3462" y="1260"/>
                <a:chExt cx="698" cy="61"/>
              </a:xfrm>
            </p:grpSpPr>
            <p:sp>
              <p:nvSpPr>
                <p:cNvPr id="86" name="Line 45"/>
                <p:cNvSpPr>
                  <a:spLocks noChangeAspect="1" noChangeShapeType="1"/>
                </p:cNvSpPr>
                <p:nvPr/>
              </p:nvSpPr>
              <p:spPr bwMode="auto">
                <a:xfrm>
                  <a:off x="3462" y="1287"/>
                  <a:ext cx="629" cy="3"/>
                </a:xfrm>
                <a:prstGeom prst="line">
                  <a:avLst/>
                </a:prstGeom>
                <a:noFill/>
                <a:ln w="19050">
                  <a:solidFill>
                    <a:srgbClr val="FF0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87" name="Freeform 46"/>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20" name="Rectangle 55"/>
            <p:cNvSpPr>
              <a:spLocks noChangeArrowheads="1"/>
            </p:cNvSpPr>
            <p:nvPr/>
          </p:nvSpPr>
          <p:spPr bwMode="auto">
            <a:xfrm rot="20390044">
              <a:off x="1719025" y="3033450"/>
              <a:ext cx="1398588"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cs typeface="Arial" pitchFamily="34" charset="0"/>
                </a:rPr>
                <a:t>pH electrode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91" name="Group 40"/>
            <p:cNvGrpSpPr>
              <a:grpSpLocks/>
            </p:cNvGrpSpPr>
            <p:nvPr/>
          </p:nvGrpSpPr>
          <p:grpSpPr bwMode="auto">
            <a:xfrm>
              <a:off x="3704843" y="1587510"/>
              <a:ext cx="1227197" cy="100807"/>
              <a:chOff x="3454" y="1258"/>
              <a:chExt cx="709" cy="63"/>
            </a:xfrm>
          </p:grpSpPr>
          <p:grpSp>
            <p:nvGrpSpPr>
              <p:cNvPr id="92" name="Group 41"/>
              <p:cNvGrpSpPr>
                <a:grpSpLocks/>
              </p:cNvGrpSpPr>
              <p:nvPr/>
            </p:nvGrpSpPr>
            <p:grpSpPr bwMode="auto">
              <a:xfrm>
                <a:off x="3454" y="1258"/>
                <a:ext cx="709" cy="61"/>
                <a:chOff x="3454" y="1258"/>
                <a:chExt cx="709" cy="61"/>
              </a:xfrm>
            </p:grpSpPr>
            <p:sp>
              <p:nvSpPr>
                <p:cNvPr id="96" name="Line 42"/>
                <p:cNvSpPr>
                  <a:spLocks noChangeAspect="1" noChangeShapeType="1"/>
                </p:cNvSpPr>
                <p:nvPr/>
              </p:nvSpPr>
              <p:spPr bwMode="auto">
                <a:xfrm>
                  <a:off x="3454" y="1291"/>
                  <a:ext cx="607"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97" name="Freeform 43"/>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93" name="Group 44"/>
              <p:cNvGrpSpPr>
                <a:grpSpLocks/>
              </p:cNvGrpSpPr>
              <p:nvPr/>
            </p:nvGrpSpPr>
            <p:grpSpPr bwMode="auto">
              <a:xfrm>
                <a:off x="3462" y="1260"/>
                <a:ext cx="698" cy="61"/>
                <a:chOff x="3462" y="1260"/>
                <a:chExt cx="698" cy="61"/>
              </a:xfrm>
            </p:grpSpPr>
            <p:sp>
              <p:nvSpPr>
                <p:cNvPr id="94" name="Line 45"/>
                <p:cNvSpPr>
                  <a:spLocks noChangeAspect="1" noChangeShapeType="1"/>
                </p:cNvSpPr>
                <p:nvPr/>
              </p:nvSpPr>
              <p:spPr bwMode="auto">
                <a:xfrm>
                  <a:off x="3462" y="1287"/>
                  <a:ext cx="629" cy="3"/>
                </a:xfrm>
                <a:prstGeom prst="line">
                  <a:avLst/>
                </a:prstGeom>
                <a:noFill/>
                <a:ln w="190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95" name="Freeform 46"/>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tx1"/>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98" name="Rectangle 2"/>
          <p:cNvSpPr>
            <a:spLocks noChangeArrowheads="1"/>
          </p:cNvSpPr>
          <p:nvPr/>
        </p:nvSpPr>
        <p:spPr bwMode="auto">
          <a:xfrm>
            <a:off x="0" y="116632"/>
            <a:ext cx="91440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sz="4400" b="1" dirty="0"/>
              <a:t>Implications</a:t>
            </a:r>
            <a:r>
              <a:rPr lang="en-US" sz="3800" b="1" dirty="0"/>
              <a:t/>
            </a:r>
            <a:br>
              <a:rPr lang="en-US" sz="3800" b="1" dirty="0"/>
            </a:br>
            <a:endParaRPr lang="en-US" sz="3600" b="1" baseline="-25000" dirty="0"/>
          </a:p>
        </p:txBody>
      </p:sp>
      <p:sp>
        <p:nvSpPr>
          <p:cNvPr id="99" name="Rectangle 6"/>
          <p:cNvSpPr>
            <a:spLocks noChangeArrowheads="1"/>
          </p:cNvSpPr>
          <p:nvPr/>
        </p:nvSpPr>
        <p:spPr bwMode="auto">
          <a:xfrm>
            <a:off x="170214" y="908720"/>
            <a:ext cx="868626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just"/>
            <a:r>
              <a:rPr lang="en-US" sz="2800" dirty="0" smtClean="0"/>
              <a:t>There is competition between diffusion and reaction in replenishing the lost CO</a:t>
            </a:r>
            <a:r>
              <a:rPr lang="en-US" sz="2800" baseline="-25000" dirty="0" smtClean="0"/>
              <a:t>2 </a:t>
            </a:r>
            <a:r>
              <a:rPr lang="en-US" sz="2800" dirty="0" smtClean="0"/>
              <a:t>near the outer surface of the oocyte</a:t>
            </a:r>
            <a:endParaRPr lang="en-US" sz="2800" baseline="-25000" dirty="0" smtClean="0"/>
          </a:p>
        </p:txBody>
      </p:sp>
      <p:grpSp>
        <p:nvGrpSpPr>
          <p:cNvPr id="101" name="Group 3"/>
          <p:cNvGrpSpPr>
            <a:grpSpLocks/>
          </p:cNvGrpSpPr>
          <p:nvPr/>
        </p:nvGrpSpPr>
        <p:grpSpPr bwMode="auto">
          <a:xfrm>
            <a:off x="2274602" y="836712"/>
            <a:ext cx="4565650" cy="0"/>
            <a:chOff x="0" y="672"/>
            <a:chExt cx="2876" cy="0"/>
          </a:xfrm>
        </p:grpSpPr>
        <p:sp>
          <p:nvSpPr>
            <p:cNvPr id="102"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 name="Rectangle 103"/>
          <p:cNvSpPr>
            <a:spLocks noChangeArrowheads="1"/>
          </p:cNvSpPr>
          <p:nvPr/>
        </p:nvSpPr>
        <p:spPr bwMode="auto">
          <a:xfrm>
            <a:off x="164882" y="5834062"/>
            <a:ext cx="8416925" cy="102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just"/>
            <a:r>
              <a:rPr lang="en-US" sz="2800" dirty="0" smtClean="0"/>
              <a:t>DRR rises as the width d of the EUF decreases</a:t>
            </a:r>
            <a:endParaRPr lang="en-US" sz="2800" baseline="-25000" dirty="0"/>
          </a:p>
        </p:txBody>
      </p:sp>
      <p:sp>
        <p:nvSpPr>
          <p:cNvPr id="105" name="Rectangle 104"/>
          <p:cNvSpPr/>
          <p:nvPr/>
        </p:nvSpPr>
        <p:spPr>
          <a:xfrm>
            <a:off x="179512" y="2563740"/>
            <a:ext cx="5102831" cy="1384995"/>
          </a:xfrm>
          <a:prstGeom prst="rect">
            <a:avLst/>
          </a:prstGeom>
        </p:spPr>
        <p:txBody>
          <a:bodyPr wrap="square">
            <a:spAutoFit/>
          </a:bodyPr>
          <a:lstStyle/>
          <a:p>
            <a:pPr lvl="0" algn="just"/>
            <a:r>
              <a:rPr lang="en-US" sz="2800" dirty="0">
                <a:solidFill>
                  <a:srgbClr val="000000"/>
                </a:solidFill>
              </a:rPr>
              <a:t>We quantify this competition by introducing the </a:t>
            </a:r>
            <a:r>
              <a:rPr lang="en-US" sz="2800" dirty="0" smtClean="0">
                <a:solidFill>
                  <a:srgbClr val="000000"/>
                </a:solidFill>
              </a:rPr>
              <a:t>diffusion </a:t>
            </a:r>
            <a:r>
              <a:rPr lang="en-US" sz="2800" dirty="0">
                <a:solidFill>
                  <a:srgbClr val="000000"/>
                </a:solidFill>
              </a:rPr>
              <a:t>reaction ratio (DRR</a:t>
            </a:r>
            <a:r>
              <a:rPr lang="en-US" sz="2800" dirty="0" smtClean="0">
                <a:solidFill>
                  <a:srgbClr val="000000"/>
                </a:solidFill>
              </a:rPr>
              <a:t>)</a:t>
            </a:r>
            <a:endParaRPr lang="en-US" sz="2800" baseline="-25000" dirty="0">
              <a:solidFill>
                <a:srgbClr val="000000"/>
              </a:solidFill>
            </a:endParaRPr>
          </a:p>
        </p:txBody>
      </p:sp>
      <p:graphicFrame>
        <p:nvGraphicFramePr>
          <p:cNvPr id="106" name="Object 105"/>
          <p:cNvGraphicFramePr>
            <a:graphicFrameLocks noChangeAspect="1"/>
          </p:cNvGraphicFramePr>
          <p:nvPr>
            <p:extLst>
              <p:ext uri="{D42A27DB-BD31-4B8C-83A1-F6EECF244321}">
                <p14:modId xmlns:p14="http://schemas.microsoft.com/office/powerpoint/2010/main" val="162200212"/>
              </p:ext>
            </p:extLst>
          </p:nvPr>
        </p:nvGraphicFramePr>
        <p:xfrm>
          <a:off x="251520" y="4941168"/>
          <a:ext cx="5524500" cy="914400"/>
        </p:xfrm>
        <a:graphic>
          <a:graphicData uri="http://schemas.openxmlformats.org/presentationml/2006/ole">
            <mc:AlternateContent xmlns:mc="http://schemas.openxmlformats.org/markup-compatibility/2006">
              <mc:Choice xmlns:v="urn:schemas-microsoft-com:vml" Requires="v">
                <p:oleObj spid="_x0000_s74863" name="Equation" r:id="rId3" imgW="5524200" imgH="914400" progId="Equation.DSMT4">
                  <p:embed/>
                </p:oleObj>
              </mc:Choice>
              <mc:Fallback>
                <p:oleObj name="Equation" r:id="rId3" imgW="5524200" imgH="914400" progId="Equation.DSMT4">
                  <p:embed/>
                  <p:pic>
                    <p:nvPicPr>
                      <p:cNvPr id="0" name=""/>
                      <p:cNvPicPr/>
                      <p:nvPr/>
                    </p:nvPicPr>
                    <p:blipFill>
                      <a:blip r:embed="rId4"/>
                      <a:stretch>
                        <a:fillRect/>
                      </a:stretch>
                    </p:blipFill>
                    <p:spPr>
                      <a:xfrm>
                        <a:off x="251520" y="4941168"/>
                        <a:ext cx="5524500" cy="914400"/>
                      </a:xfrm>
                      <a:prstGeom prst="rect">
                        <a:avLst/>
                      </a:prstGeom>
                    </p:spPr>
                  </p:pic>
                </p:oleObj>
              </mc:Fallback>
            </mc:AlternateContent>
          </a:graphicData>
        </a:graphic>
      </p:graphicFrame>
    </p:spTree>
    <p:extLst>
      <p:ext uri="{BB962C8B-B14F-4D97-AF65-F5344CB8AC3E}">
        <p14:creationId xmlns:p14="http://schemas.microsoft.com/office/powerpoint/2010/main" val="15391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dissolve">
                                      <p:cBhvr>
                                        <p:cTn id="7" dur="10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dissolve">
                                      <p:cBhvr>
                                        <p:cTn id="12" dur="5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dissolve">
                                      <p:cBhvr>
                                        <p:cTn id="17" dur="500"/>
                                        <p:tgtEl>
                                          <p:spTgt spid="10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dissolve">
                                      <p:cBhvr>
                                        <p:cTn id="22" dur="500"/>
                                        <p:tgtEl>
                                          <p:spTgt spid="10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4"/>
                                        </p:tgtEl>
                                        <p:attrNameLst>
                                          <p:attrName>style.visibility</p:attrName>
                                        </p:attrNameLst>
                                      </p:cBhvr>
                                      <p:to>
                                        <p:strVal val="visible"/>
                                      </p:to>
                                    </p:set>
                                    <p:animEffect transition="in" filter="dissolve">
                                      <p:cBhvr>
                                        <p:cTn id="27"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4" grpId="0"/>
      <p:bldP spid="10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827584" y="130783"/>
            <a:ext cx="78486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en-US" sz="4400" b="1" dirty="0"/>
              <a:t>The Vitelline Membrane: </a:t>
            </a:r>
            <a:r>
              <a:rPr lang="en-US" sz="4400" b="1" dirty="0" err="1"/>
              <a:t>pH</a:t>
            </a:r>
            <a:r>
              <a:rPr lang="en-US" sz="4400" b="1" baseline="-25000" dirty="0" err="1"/>
              <a:t>S</a:t>
            </a:r>
            <a:r>
              <a:rPr lang="en-US" sz="4400" b="1" dirty="0"/>
              <a:t> Spike</a:t>
            </a:r>
          </a:p>
        </p:txBody>
      </p:sp>
      <p:grpSp>
        <p:nvGrpSpPr>
          <p:cNvPr id="222" name="Group 3"/>
          <p:cNvGrpSpPr>
            <a:grpSpLocks/>
          </p:cNvGrpSpPr>
          <p:nvPr/>
        </p:nvGrpSpPr>
        <p:grpSpPr bwMode="auto">
          <a:xfrm>
            <a:off x="2274602" y="836712"/>
            <a:ext cx="4565650" cy="0"/>
            <a:chOff x="0" y="672"/>
            <a:chExt cx="2876" cy="0"/>
          </a:xfrm>
        </p:grpSpPr>
        <p:sp>
          <p:nvSpPr>
            <p:cNvPr id="223"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493" name="Rectangle 18492"/>
          <p:cNvSpPr/>
          <p:nvPr/>
        </p:nvSpPr>
        <p:spPr>
          <a:xfrm>
            <a:off x="242068" y="1397094"/>
            <a:ext cx="8614407" cy="2554545"/>
          </a:xfrm>
          <a:prstGeom prst="rect">
            <a:avLst/>
          </a:prstGeom>
        </p:spPr>
        <p:txBody>
          <a:bodyPr wrap="square">
            <a:spAutoFit/>
          </a:bodyPr>
          <a:lstStyle/>
          <a:p>
            <a:pPr algn="just" eaLnBrk="1" hangingPunct="1"/>
            <a:r>
              <a:rPr lang="en-US" sz="3200" dirty="0" smtClean="0"/>
              <a:t>Additional diffusion </a:t>
            </a:r>
            <a:r>
              <a:rPr lang="en-US" sz="3200" dirty="0"/>
              <a:t>barrier to </a:t>
            </a:r>
            <a:r>
              <a:rPr lang="en-US" sz="3200" dirty="0" smtClean="0"/>
              <a:t>the movement of solutes</a:t>
            </a:r>
          </a:p>
          <a:p>
            <a:pPr algn="just" eaLnBrk="1" hangingPunct="1"/>
            <a:endParaRPr lang="en-US" sz="3200" dirty="0"/>
          </a:p>
          <a:p>
            <a:pPr algn="just" eaLnBrk="1" hangingPunct="1"/>
            <a:r>
              <a:rPr lang="en-US" sz="3200" dirty="0" smtClean="0"/>
              <a:t>Implemented by reducing </a:t>
            </a:r>
            <a:r>
              <a:rPr lang="en-US" sz="3200" dirty="0"/>
              <a:t>the mobility D of each solute </a:t>
            </a:r>
            <a:r>
              <a:rPr lang="en-US" sz="3200" dirty="0" smtClean="0"/>
              <a:t>near </a:t>
            </a:r>
            <a:r>
              <a:rPr lang="en-US" sz="3200" dirty="0"/>
              <a:t>the </a:t>
            </a:r>
            <a:r>
              <a:rPr lang="en-US" sz="3200" dirty="0" smtClean="0"/>
              <a:t>outer surface of the oocyte by </a:t>
            </a:r>
            <a:r>
              <a:rPr lang="en-US" sz="3200" dirty="0"/>
              <a:t>the same factor </a:t>
            </a:r>
            <a:r>
              <a:rPr lang="el-GR" sz="3200" dirty="0"/>
              <a:t>γ</a:t>
            </a:r>
            <a:r>
              <a:rPr lang="en-US" sz="3200" dirty="0"/>
              <a:t>, i.e., D</a:t>
            </a:r>
            <a:r>
              <a:rPr lang="en-US" sz="3200" baseline="-25000" dirty="0"/>
              <a:t>* </a:t>
            </a:r>
            <a:r>
              <a:rPr lang="en-US" sz="3200" dirty="0"/>
              <a:t>= </a:t>
            </a:r>
            <a:r>
              <a:rPr lang="en-US" sz="3200" dirty="0" smtClean="0"/>
              <a:t>D/</a:t>
            </a:r>
            <a:r>
              <a:rPr lang="el-GR" sz="3200" dirty="0" smtClean="0">
                <a:cs typeface="Arial" charset="0"/>
              </a:rPr>
              <a:t>γ</a:t>
            </a:r>
            <a:endParaRPr lang="en-US" sz="3200" dirty="0"/>
          </a:p>
        </p:txBody>
      </p:sp>
    </p:spTree>
    <p:extLst>
      <p:ext uri="{BB962C8B-B14F-4D97-AF65-F5344CB8AC3E}">
        <p14:creationId xmlns:p14="http://schemas.microsoft.com/office/powerpoint/2010/main" val="398375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493">
                                            <p:txEl>
                                              <p:pRg st="0" end="0"/>
                                            </p:txEl>
                                          </p:spTgt>
                                        </p:tgtEl>
                                        <p:attrNameLst>
                                          <p:attrName>style.visibility</p:attrName>
                                        </p:attrNameLst>
                                      </p:cBhvr>
                                      <p:to>
                                        <p:strVal val="visible"/>
                                      </p:to>
                                    </p:set>
                                    <p:animEffect transition="in" filter="dissolve">
                                      <p:cBhvr>
                                        <p:cTn id="7" dur="500"/>
                                        <p:tgtEl>
                                          <p:spTgt spid="184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8493">
                                            <p:txEl>
                                              <p:pRg st="2" end="2"/>
                                            </p:txEl>
                                          </p:spTgt>
                                        </p:tgtEl>
                                        <p:attrNameLst>
                                          <p:attrName>style.visibility</p:attrName>
                                        </p:attrNameLst>
                                      </p:cBhvr>
                                      <p:to>
                                        <p:strVal val="visible"/>
                                      </p:to>
                                    </p:set>
                                    <p:animEffect transition="in" filter="dissolve">
                                      <p:cBhvr>
                                        <p:cTn id="12" dur="500"/>
                                        <p:tgtEl>
                                          <p:spTgt spid="184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395288" y="3860800"/>
            <a:ext cx="851693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n-US" sz="2800" dirty="0"/>
              <a:t>As we increase </a:t>
            </a:r>
            <a:r>
              <a:rPr lang="el-GR" sz="2800" dirty="0">
                <a:cs typeface="Arial" charset="0"/>
              </a:rPr>
              <a:t>γ</a:t>
            </a:r>
            <a:r>
              <a:rPr lang="en-US" sz="2800" dirty="0">
                <a:cs typeface="Arial" charset="0"/>
              </a:rPr>
              <a:t>, the maximal height of the </a:t>
            </a:r>
            <a:r>
              <a:rPr lang="en-US" sz="2800" dirty="0" err="1">
                <a:cs typeface="Arial" charset="0"/>
              </a:rPr>
              <a:t>pH</a:t>
            </a:r>
            <a:r>
              <a:rPr lang="en-US" sz="2800" baseline="-25000" dirty="0" err="1">
                <a:cs typeface="Arial" charset="0"/>
              </a:rPr>
              <a:t>S</a:t>
            </a:r>
            <a:r>
              <a:rPr lang="en-US" sz="2800" dirty="0">
                <a:cs typeface="Arial" charset="0"/>
              </a:rPr>
              <a:t> spike, </a:t>
            </a:r>
            <a:r>
              <a:rPr lang="en-US" sz="2800" dirty="0">
                <a:solidFill>
                  <a:srgbClr val="000000"/>
                </a:solidFill>
                <a:ea typeface="Times New Roman" pitchFamily="18" charset="0"/>
                <a:cs typeface="Arial" charset="0"/>
              </a:rPr>
              <a:t>(</a:t>
            </a:r>
            <a:r>
              <a:rPr lang="el-GR" sz="2800" dirty="0">
                <a:solidFill>
                  <a:srgbClr val="000000"/>
                </a:solidFill>
                <a:ea typeface="Times New Roman" pitchFamily="18" charset="0"/>
                <a:cs typeface="Arial" charset="0"/>
              </a:rPr>
              <a:t>Δ</a:t>
            </a:r>
            <a:r>
              <a:rPr lang="en-US" sz="2800" dirty="0" err="1">
                <a:solidFill>
                  <a:srgbClr val="000000"/>
                </a:solidFill>
                <a:ea typeface="Times New Roman" pitchFamily="18" charset="0"/>
                <a:cs typeface="Arial" charset="0"/>
              </a:rPr>
              <a:t>pH</a:t>
            </a:r>
            <a:r>
              <a:rPr lang="en-US" sz="2800" baseline="-25000" dirty="0" err="1">
                <a:solidFill>
                  <a:srgbClr val="000000"/>
                </a:solidFill>
                <a:ea typeface="Times New Roman" pitchFamily="18" charset="0"/>
                <a:cs typeface="Arial" charset="0"/>
              </a:rPr>
              <a:t>S</a:t>
            </a:r>
            <a:r>
              <a:rPr lang="en-US" sz="2800" dirty="0">
                <a:solidFill>
                  <a:srgbClr val="000000"/>
                </a:solidFill>
                <a:ea typeface="Times New Roman" pitchFamily="18" charset="0"/>
                <a:cs typeface="Arial" charset="0"/>
              </a:rPr>
              <a:t>)</a:t>
            </a:r>
            <a:r>
              <a:rPr lang="en-US" sz="2800" baseline="-25000" dirty="0">
                <a:solidFill>
                  <a:srgbClr val="000000"/>
                </a:solidFill>
                <a:ea typeface="Times New Roman" pitchFamily="18" charset="0"/>
                <a:cs typeface="Arial" charset="0"/>
              </a:rPr>
              <a:t>max</a:t>
            </a:r>
            <a:r>
              <a:rPr lang="en-US" sz="2800" dirty="0"/>
              <a:t>, increases</a:t>
            </a:r>
          </a:p>
          <a:p>
            <a:pPr algn="just"/>
            <a:endParaRPr lang="en-US" sz="2800" dirty="0"/>
          </a:p>
          <a:p>
            <a:pPr algn="just"/>
            <a:r>
              <a:rPr lang="en-US" sz="2800" dirty="0" smtClean="0"/>
              <a:t>Implementation of </a:t>
            </a:r>
            <a:r>
              <a:rPr lang="en-US" sz="2800" dirty="0"/>
              <a:t>the </a:t>
            </a:r>
            <a:r>
              <a:rPr lang="en-US" sz="2800" dirty="0" err="1"/>
              <a:t>vitelline</a:t>
            </a:r>
            <a:r>
              <a:rPr lang="en-US" sz="2800" dirty="0"/>
              <a:t> membrane </a:t>
            </a:r>
            <a:r>
              <a:rPr lang="en-US" sz="2800" dirty="0" smtClean="0"/>
              <a:t>reduces </a:t>
            </a:r>
            <a:r>
              <a:rPr lang="en-US" sz="2800" dirty="0"/>
              <a:t>the contribution of diffusion and enhances the contribution of </a:t>
            </a:r>
            <a:r>
              <a:rPr lang="en-US" sz="2800" dirty="0" smtClean="0"/>
              <a:t>reaction </a:t>
            </a:r>
            <a:r>
              <a:rPr lang="en-US" sz="2800" dirty="0"/>
              <a:t>at the </a:t>
            </a:r>
            <a:r>
              <a:rPr lang="en-US" sz="2800" dirty="0" smtClean="0"/>
              <a:t>surface</a:t>
            </a:r>
            <a:endParaRPr lang="en-US" sz="2800" dirty="0"/>
          </a:p>
        </p:txBody>
      </p:sp>
      <p:grpSp>
        <p:nvGrpSpPr>
          <p:cNvPr id="19462" name="Group 47"/>
          <p:cNvGrpSpPr>
            <a:grpSpLocks/>
          </p:cNvGrpSpPr>
          <p:nvPr/>
        </p:nvGrpSpPr>
        <p:grpSpPr bwMode="auto">
          <a:xfrm>
            <a:off x="6300788" y="765175"/>
            <a:ext cx="2051050" cy="1800225"/>
            <a:chOff x="4105" y="459"/>
            <a:chExt cx="1292" cy="1134"/>
          </a:xfrm>
        </p:grpSpPr>
        <p:sp>
          <p:nvSpPr>
            <p:cNvPr id="19463" name="Rectangle 12"/>
            <p:cNvSpPr>
              <a:spLocks noChangeArrowheads="1"/>
            </p:cNvSpPr>
            <p:nvPr/>
          </p:nvSpPr>
          <p:spPr bwMode="auto">
            <a:xfrm>
              <a:off x="4106" y="459"/>
              <a:ext cx="1289" cy="11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9464" name="Rectangle 13"/>
            <p:cNvSpPr>
              <a:spLocks noChangeArrowheads="1"/>
            </p:cNvSpPr>
            <p:nvPr/>
          </p:nvSpPr>
          <p:spPr bwMode="auto">
            <a:xfrm>
              <a:off x="4106" y="459"/>
              <a:ext cx="1289" cy="1133"/>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65" name="Rectangle 14"/>
            <p:cNvSpPr>
              <a:spLocks noChangeArrowheads="1"/>
            </p:cNvSpPr>
            <p:nvPr/>
          </p:nvSpPr>
          <p:spPr bwMode="auto">
            <a:xfrm>
              <a:off x="4357" y="1412"/>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9466" name="Rectangle 15"/>
            <p:cNvSpPr>
              <a:spLocks noChangeArrowheads="1"/>
            </p:cNvSpPr>
            <p:nvPr/>
          </p:nvSpPr>
          <p:spPr bwMode="auto">
            <a:xfrm>
              <a:off x="4467" y="1407"/>
              <a:ext cx="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9467" name="Rectangle 16"/>
            <p:cNvSpPr>
              <a:spLocks noChangeArrowheads="1"/>
            </p:cNvSpPr>
            <p:nvPr/>
          </p:nvSpPr>
          <p:spPr bwMode="auto">
            <a:xfrm>
              <a:off x="4520" y="1412"/>
              <a:ext cx="43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  = 0.03</a:t>
              </a:r>
              <a:endParaRPr lang="en-US" sz="1600" baseline="-25000">
                <a:latin typeface="Times New Roman" pitchFamily="18" charset="0"/>
              </a:endParaRPr>
            </a:p>
          </p:txBody>
        </p:sp>
        <p:sp>
          <p:nvSpPr>
            <p:cNvPr id="19468" name="Line 17"/>
            <p:cNvSpPr>
              <a:spLocks noChangeShapeType="1"/>
            </p:cNvSpPr>
            <p:nvPr/>
          </p:nvSpPr>
          <p:spPr bwMode="auto">
            <a:xfrm>
              <a:off x="4145" y="1488"/>
              <a:ext cx="192" cy="1"/>
            </a:xfrm>
            <a:prstGeom prst="line">
              <a:avLst/>
            </a:prstGeom>
            <a:noFill/>
            <a:ln w="38100">
              <a:solidFill>
                <a:srgbClr val="14211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9469" name="Group 46"/>
            <p:cNvGrpSpPr>
              <a:grpSpLocks/>
            </p:cNvGrpSpPr>
            <p:nvPr/>
          </p:nvGrpSpPr>
          <p:grpSpPr bwMode="auto">
            <a:xfrm>
              <a:off x="4150" y="1205"/>
              <a:ext cx="793" cy="192"/>
              <a:chOff x="4150" y="1205"/>
              <a:chExt cx="793" cy="192"/>
            </a:xfrm>
          </p:grpSpPr>
          <p:sp>
            <p:nvSpPr>
              <p:cNvPr id="19491" name="Rectangle 19"/>
              <p:cNvSpPr>
                <a:spLocks noChangeArrowheads="1"/>
              </p:cNvSpPr>
              <p:nvPr/>
            </p:nvSpPr>
            <p:spPr bwMode="auto">
              <a:xfrm>
                <a:off x="4362" y="1235"/>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9492" name="Rectangle 20"/>
              <p:cNvSpPr>
                <a:spLocks noChangeArrowheads="1"/>
              </p:cNvSpPr>
              <p:nvPr/>
            </p:nvSpPr>
            <p:spPr bwMode="auto">
              <a:xfrm>
                <a:off x="4472" y="1230"/>
                <a:ext cx="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9493" name="Rectangle 21"/>
              <p:cNvSpPr>
                <a:spLocks noChangeArrowheads="1"/>
              </p:cNvSpPr>
              <p:nvPr/>
            </p:nvSpPr>
            <p:spPr bwMode="auto">
              <a:xfrm>
                <a:off x="4495" y="1205"/>
                <a:ext cx="44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Helvetica" pitchFamily="34" charset="0"/>
                  </a:rPr>
                  <a:t>  </a:t>
                </a:r>
                <a:r>
                  <a:rPr lang="en-US" sz="1600">
                    <a:solidFill>
                      <a:srgbClr val="000000"/>
                    </a:solidFill>
                    <a:latin typeface="Helvetica" pitchFamily="34" charset="0"/>
                  </a:rPr>
                  <a:t>= 0.06</a:t>
                </a:r>
                <a:endParaRPr lang="en-US" sz="1600" baseline="-25000">
                  <a:latin typeface="Times New Roman" pitchFamily="18" charset="0"/>
                </a:endParaRPr>
              </a:p>
            </p:txBody>
          </p:sp>
          <p:sp>
            <p:nvSpPr>
              <p:cNvPr id="19494" name="Line 22"/>
              <p:cNvSpPr>
                <a:spLocks noChangeShapeType="1"/>
              </p:cNvSpPr>
              <p:nvPr/>
            </p:nvSpPr>
            <p:spPr bwMode="auto">
              <a:xfrm>
                <a:off x="4150" y="1317"/>
                <a:ext cx="193" cy="1"/>
              </a:xfrm>
              <a:prstGeom prst="line">
                <a:avLst/>
              </a:prstGeom>
              <a:noFill/>
              <a:ln w="38100">
                <a:solidFill>
                  <a:srgbClr val="2C4A26"/>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70" name="Group 23"/>
            <p:cNvGrpSpPr>
              <a:grpSpLocks/>
            </p:cNvGrpSpPr>
            <p:nvPr/>
          </p:nvGrpSpPr>
          <p:grpSpPr bwMode="auto">
            <a:xfrm>
              <a:off x="4144" y="1040"/>
              <a:ext cx="807" cy="159"/>
              <a:chOff x="2646" y="1758"/>
              <a:chExt cx="1006" cy="187"/>
            </a:xfrm>
          </p:grpSpPr>
          <p:sp>
            <p:nvSpPr>
              <p:cNvPr id="19487" name="Rectangle 24"/>
              <p:cNvSpPr>
                <a:spLocks noChangeArrowheads="1"/>
              </p:cNvSpPr>
              <p:nvPr/>
            </p:nvSpPr>
            <p:spPr bwMode="auto">
              <a:xfrm>
                <a:off x="2910" y="1764"/>
                <a:ext cx="134"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9488" name="Rectangle 25"/>
              <p:cNvSpPr>
                <a:spLocks noChangeArrowheads="1"/>
              </p:cNvSpPr>
              <p:nvPr/>
            </p:nvSpPr>
            <p:spPr bwMode="auto">
              <a:xfrm>
                <a:off x="3047" y="1758"/>
                <a:ext cx="66"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9489" name="Rectangle 26"/>
              <p:cNvSpPr>
                <a:spLocks noChangeArrowheads="1"/>
              </p:cNvSpPr>
              <p:nvPr/>
            </p:nvSpPr>
            <p:spPr bwMode="auto">
              <a:xfrm>
                <a:off x="3114" y="1764"/>
                <a:ext cx="538"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  = 0.12</a:t>
                </a:r>
                <a:endParaRPr lang="en-US" sz="1600" baseline="-25000">
                  <a:latin typeface="Times New Roman" pitchFamily="18" charset="0"/>
                </a:endParaRPr>
              </a:p>
            </p:txBody>
          </p:sp>
          <p:sp>
            <p:nvSpPr>
              <p:cNvPr id="19490" name="Line 27"/>
              <p:cNvSpPr>
                <a:spLocks noChangeShapeType="1"/>
              </p:cNvSpPr>
              <p:nvPr/>
            </p:nvSpPr>
            <p:spPr bwMode="auto">
              <a:xfrm>
                <a:off x="2646" y="1854"/>
                <a:ext cx="240" cy="1"/>
              </a:xfrm>
              <a:prstGeom prst="line">
                <a:avLst/>
              </a:prstGeom>
              <a:noFill/>
              <a:ln w="38100">
                <a:solidFill>
                  <a:srgbClr val="426F3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71" name="Group 45"/>
            <p:cNvGrpSpPr>
              <a:grpSpLocks/>
            </p:cNvGrpSpPr>
            <p:nvPr/>
          </p:nvGrpSpPr>
          <p:grpSpPr bwMode="auto">
            <a:xfrm>
              <a:off x="4150" y="836"/>
              <a:ext cx="815" cy="192"/>
              <a:chOff x="4150" y="836"/>
              <a:chExt cx="815" cy="192"/>
            </a:xfrm>
          </p:grpSpPr>
          <p:sp>
            <p:nvSpPr>
              <p:cNvPr id="19483" name="Rectangle 29"/>
              <p:cNvSpPr>
                <a:spLocks noChangeArrowheads="1"/>
              </p:cNvSpPr>
              <p:nvPr/>
            </p:nvSpPr>
            <p:spPr bwMode="auto">
              <a:xfrm>
                <a:off x="4362" y="872"/>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9484" name="Rectangle 30"/>
              <p:cNvSpPr>
                <a:spLocks noChangeArrowheads="1"/>
              </p:cNvSpPr>
              <p:nvPr/>
            </p:nvSpPr>
            <p:spPr bwMode="auto">
              <a:xfrm>
                <a:off x="4472" y="867"/>
                <a:ext cx="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9485" name="Rectangle 31"/>
              <p:cNvSpPr>
                <a:spLocks noChangeArrowheads="1"/>
              </p:cNvSpPr>
              <p:nvPr/>
            </p:nvSpPr>
            <p:spPr bwMode="auto">
              <a:xfrm>
                <a:off x="4525" y="836"/>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  =</a:t>
                </a:r>
                <a:r>
                  <a:rPr lang="en-US">
                    <a:solidFill>
                      <a:srgbClr val="000000"/>
                    </a:solidFill>
                    <a:latin typeface="Helvetica" pitchFamily="34" charset="0"/>
                  </a:rPr>
                  <a:t> </a:t>
                </a:r>
                <a:r>
                  <a:rPr lang="en-US" sz="1600">
                    <a:solidFill>
                      <a:srgbClr val="000000"/>
                    </a:solidFill>
                    <a:latin typeface="Helvetica" pitchFamily="34" charset="0"/>
                  </a:rPr>
                  <a:t>0.25</a:t>
                </a:r>
                <a:endParaRPr lang="en-US" sz="1600" baseline="-25000">
                  <a:latin typeface="Times New Roman" pitchFamily="18" charset="0"/>
                </a:endParaRPr>
              </a:p>
            </p:txBody>
          </p:sp>
          <p:sp>
            <p:nvSpPr>
              <p:cNvPr id="19486" name="Line 32"/>
              <p:cNvSpPr>
                <a:spLocks noChangeShapeType="1"/>
              </p:cNvSpPr>
              <p:nvPr/>
            </p:nvSpPr>
            <p:spPr bwMode="auto">
              <a:xfrm>
                <a:off x="4150" y="949"/>
                <a:ext cx="192" cy="1"/>
              </a:xfrm>
              <a:prstGeom prst="line">
                <a:avLst/>
              </a:prstGeom>
              <a:noFill/>
              <a:ln w="38100">
                <a:solidFill>
                  <a:srgbClr val="57934B"/>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72" name="Group 33"/>
            <p:cNvGrpSpPr>
              <a:grpSpLocks/>
            </p:cNvGrpSpPr>
            <p:nvPr/>
          </p:nvGrpSpPr>
          <p:grpSpPr bwMode="auto">
            <a:xfrm>
              <a:off x="4144" y="673"/>
              <a:ext cx="807" cy="159"/>
              <a:chOff x="2646" y="2202"/>
              <a:chExt cx="1006" cy="186"/>
            </a:xfrm>
          </p:grpSpPr>
          <p:sp>
            <p:nvSpPr>
              <p:cNvPr id="19479" name="Rectangle 34"/>
              <p:cNvSpPr>
                <a:spLocks noChangeArrowheads="1"/>
              </p:cNvSpPr>
              <p:nvPr/>
            </p:nvSpPr>
            <p:spPr bwMode="auto">
              <a:xfrm>
                <a:off x="2910" y="2208"/>
                <a:ext cx="134"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9480" name="Rectangle 35"/>
              <p:cNvSpPr>
                <a:spLocks noChangeArrowheads="1"/>
              </p:cNvSpPr>
              <p:nvPr/>
            </p:nvSpPr>
            <p:spPr bwMode="auto">
              <a:xfrm>
                <a:off x="3047" y="2202"/>
                <a:ext cx="66"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9481" name="Rectangle 36"/>
              <p:cNvSpPr>
                <a:spLocks noChangeArrowheads="1"/>
              </p:cNvSpPr>
              <p:nvPr/>
            </p:nvSpPr>
            <p:spPr bwMode="auto">
              <a:xfrm>
                <a:off x="3114" y="2208"/>
                <a:ext cx="538"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  = 0.50</a:t>
                </a:r>
                <a:endParaRPr lang="en-US" sz="1600" baseline="-25000">
                  <a:latin typeface="Times New Roman" pitchFamily="18" charset="0"/>
                </a:endParaRPr>
              </a:p>
            </p:txBody>
          </p:sp>
          <p:sp>
            <p:nvSpPr>
              <p:cNvPr id="19482" name="Line 37"/>
              <p:cNvSpPr>
                <a:spLocks noChangeShapeType="1"/>
              </p:cNvSpPr>
              <p:nvPr/>
            </p:nvSpPr>
            <p:spPr bwMode="auto">
              <a:xfrm>
                <a:off x="2646" y="2292"/>
                <a:ext cx="240" cy="1"/>
              </a:xfrm>
              <a:prstGeom prst="line">
                <a:avLst/>
              </a:prstGeom>
              <a:noFill/>
              <a:ln w="38100">
                <a:solidFill>
                  <a:srgbClr val="78B46C"/>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73" name="Rectangle 38"/>
            <p:cNvSpPr>
              <a:spLocks noChangeArrowheads="1"/>
            </p:cNvSpPr>
            <p:nvPr/>
          </p:nvSpPr>
          <p:spPr bwMode="auto">
            <a:xfrm>
              <a:off x="4356" y="498"/>
              <a:ext cx="99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No Vit Membrane</a:t>
              </a:r>
              <a:endParaRPr lang="en-US" sz="1600" baseline="-25000">
                <a:latin typeface="Times New Roman" pitchFamily="18" charset="0"/>
              </a:endParaRPr>
            </a:p>
          </p:txBody>
        </p:sp>
        <p:sp>
          <p:nvSpPr>
            <p:cNvPr id="19474" name="Line 39"/>
            <p:cNvSpPr>
              <a:spLocks noChangeShapeType="1"/>
            </p:cNvSpPr>
            <p:nvPr/>
          </p:nvSpPr>
          <p:spPr bwMode="auto">
            <a:xfrm>
              <a:off x="4144" y="575"/>
              <a:ext cx="193" cy="1"/>
            </a:xfrm>
            <a:prstGeom prst="line">
              <a:avLst/>
            </a:prstGeom>
            <a:noFill/>
            <a:ln w="38100">
              <a:solidFill>
                <a:srgbClr val="9BC89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40"/>
            <p:cNvSpPr>
              <a:spLocks noChangeShapeType="1"/>
            </p:cNvSpPr>
            <p:nvPr/>
          </p:nvSpPr>
          <p:spPr bwMode="auto">
            <a:xfrm>
              <a:off x="5395" y="461"/>
              <a:ext cx="0" cy="1131"/>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76" name="Line 41"/>
            <p:cNvSpPr>
              <a:spLocks noChangeShapeType="1"/>
            </p:cNvSpPr>
            <p:nvPr/>
          </p:nvSpPr>
          <p:spPr bwMode="auto">
            <a:xfrm>
              <a:off x="4109" y="1593"/>
              <a:ext cx="1288"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77" name="Line 42"/>
            <p:cNvSpPr>
              <a:spLocks noChangeShapeType="1"/>
            </p:cNvSpPr>
            <p:nvPr/>
          </p:nvSpPr>
          <p:spPr bwMode="auto">
            <a:xfrm>
              <a:off x="4105" y="461"/>
              <a:ext cx="0" cy="1131"/>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78" name="Line 43"/>
            <p:cNvSpPr>
              <a:spLocks noChangeShapeType="1"/>
            </p:cNvSpPr>
            <p:nvPr/>
          </p:nvSpPr>
          <p:spPr bwMode="auto">
            <a:xfrm>
              <a:off x="4105" y="461"/>
              <a:ext cx="1288"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3" name="AutoShape 3"/>
          <p:cNvSpPr>
            <a:spLocks noChangeAspect="1" noChangeArrowheads="1" noTextEdit="1"/>
          </p:cNvSpPr>
          <p:nvPr/>
        </p:nvSpPr>
        <p:spPr bwMode="auto">
          <a:xfrm>
            <a:off x="231775" y="368300"/>
            <a:ext cx="42687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Rectangle 5"/>
          <p:cNvSpPr>
            <a:spLocks noChangeArrowheads="1"/>
          </p:cNvSpPr>
          <p:nvPr/>
        </p:nvSpPr>
        <p:spPr bwMode="auto">
          <a:xfrm>
            <a:off x="219602" y="368300"/>
            <a:ext cx="4276726" cy="32083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7"/>
          <p:cNvSpPr>
            <a:spLocks noChangeArrowheads="1"/>
          </p:cNvSpPr>
          <p:nvPr/>
        </p:nvSpPr>
        <p:spPr bwMode="auto">
          <a:xfrm>
            <a:off x="788988" y="817563"/>
            <a:ext cx="3300413" cy="2255838"/>
          </a:xfrm>
          <a:prstGeom prst="rect">
            <a:avLst/>
          </a:prstGeom>
          <a:noFill/>
          <a:ln w="0">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9"/>
          <p:cNvSpPr>
            <a:spLocks noChangeShapeType="1"/>
          </p:cNvSpPr>
          <p:nvPr/>
        </p:nvSpPr>
        <p:spPr bwMode="auto">
          <a:xfrm>
            <a:off x="788988" y="3073400"/>
            <a:ext cx="3300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2"/>
          <p:cNvSpPr>
            <a:spLocks noChangeShapeType="1"/>
          </p:cNvSpPr>
          <p:nvPr/>
        </p:nvSpPr>
        <p:spPr bwMode="auto">
          <a:xfrm>
            <a:off x="788988" y="3073400"/>
            <a:ext cx="3300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4"/>
          <p:cNvSpPr>
            <a:spLocks noChangeShapeType="1"/>
          </p:cNvSpPr>
          <p:nvPr/>
        </p:nvSpPr>
        <p:spPr bwMode="auto">
          <a:xfrm flipV="1">
            <a:off x="979488" y="3035300"/>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6"/>
          <p:cNvSpPr>
            <a:spLocks noChangeArrowheads="1"/>
          </p:cNvSpPr>
          <p:nvPr/>
        </p:nvSpPr>
        <p:spPr bwMode="auto">
          <a:xfrm>
            <a:off x="925513" y="3095625"/>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0</a:t>
            </a:r>
            <a:endParaRPr kumimoji="0" lang="en-US" sz="1800" b="0" i="0" u="none" strike="noStrike" cap="none" normalizeH="0" baseline="0" smtClean="0">
              <a:ln>
                <a:noFill/>
              </a:ln>
              <a:solidFill>
                <a:schemeClr val="tx1"/>
              </a:solidFill>
              <a:effectLst/>
              <a:cs typeface="Arial" pitchFamily="34" charset="0"/>
            </a:endParaRPr>
          </a:p>
        </p:txBody>
      </p:sp>
      <p:sp>
        <p:nvSpPr>
          <p:cNvPr id="16" name="Line 17"/>
          <p:cNvSpPr>
            <a:spLocks noChangeShapeType="1"/>
          </p:cNvSpPr>
          <p:nvPr/>
        </p:nvSpPr>
        <p:spPr bwMode="auto">
          <a:xfrm flipV="1">
            <a:off x="1755775" y="3035300"/>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9"/>
          <p:cNvSpPr>
            <a:spLocks noChangeArrowheads="1"/>
          </p:cNvSpPr>
          <p:nvPr/>
        </p:nvSpPr>
        <p:spPr bwMode="auto">
          <a:xfrm>
            <a:off x="1589088" y="3095625"/>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200</a:t>
            </a:r>
            <a:endParaRPr kumimoji="0" lang="en-US" sz="1800" b="0" i="0" u="none" strike="noStrike" cap="none" normalizeH="0" baseline="0" smtClean="0">
              <a:ln>
                <a:noFill/>
              </a:ln>
              <a:solidFill>
                <a:schemeClr val="tx1"/>
              </a:solidFill>
              <a:effectLst/>
              <a:cs typeface="Arial" pitchFamily="34" charset="0"/>
            </a:endParaRPr>
          </a:p>
        </p:txBody>
      </p:sp>
      <p:sp>
        <p:nvSpPr>
          <p:cNvPr id="19" name="Line 20"/>
          <p:cNvSpPr>
            <a:spLocks noChangeShapeType="1"/>
          </p:cNvSpPr>
          <p:nvPr/>
        </p:nvSpPr>
        <p:spPr bwMode="auto">
          <a:xfrm flipV="1">
            <a:off x="2533650" y="3035300"/>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22"/>
          <p:cNvSpPr>
            <a:spLocks noChangeArrowheads="1"/>
          </p:cNvSpPr>
          <p:nvPr/>
        </p:nvSpPr>
        <p:spPr bwMode="auto">
          <a:xfrm>
            <a:off x="2366963" y="3095625"/>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400</a:t>
            </a:r>
            <a:endParaRPr kumimoji="0" lang="en-US" sz="1800" b="0" i="0" u="none" strike="noStrike" cap="none" normalizeH="0" baseline="0" smtClean="0">
              <a:ln>
                <a:noFill/>
              </a:ln>
              <a:solidFill>
                <a:schemeClr val="tx1"/>
              </a:solidFill>
              <a:effectLst/>
              <a:cs typeface="Arial" pitchFamily="34" charset="0"/>
            </a:endParaRPr>
          </a:p>
        </p:txBody>
      </p:sp>
      <p:sp>
        <p:nvSpPr>
          <p:cNvPr id="22" name="Line 23"/>
          <p:cNvSpPr>
            <a:spLocks noChangeShapeType="1"/>
          </p:cNvSpPr>
          <p:nvPr/>
        </p:nvSpPr>
        <p:spPr bwMode="auto">
          <a:xfrm flipV="1">
            <a:off x="3311525" y="3035300"/>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5"/>
          <p:cNvSpPr>
            <a:spLocks noChangeArrowheads="1"/>
          </p:cNvSpPr>
          <p:nvPr/>
        </p:nvSpPr>
        <p:spPr bwMode="auto">
          <a:xfrm>
            <a:off x="3143250" y="3095625"/>
            <a:ext cx="2789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600</a:t>
            </a:r>
            <a:endParaRPr kumimoji="0" lang="en-US" sz="1800" b="0" i="0" u="none" strike="noStrike" cap="none" normalizeH="0" baseline="0" smtClean="0">
              <a:ln>
                <a:noFill/>
              </a:ln>
              <a:solidFill>
                <a:schemeClr val="tx1"/>
              </a:solidFill>
              <a:effectLst/>
              <a:cs typeface="Arial" pitchFamily="34" charset="0"/>
            </a:endParaRPr>
          </a:p>
        </p:txBody>
      </p:sp>
      <p:sp>
        <p:nvSpPr>
          <p:cNvPr id="30" name="Rectangle 31"/>
          <p:cNvSpPr>
            <a:spLocks noChangeArrowheads="1"/>
          </p:cNvSpPr>
          <p:nvPr/>
        </p:nvSpPr>
        <p:spPr bwMode="auto">
          <a:xfrm>
            <a:off x="354013" y="2782888"/>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7.50</a:t>
            </a:r>
            <a:endParaRPr kumimoji="0" lang="en-US" sz="1800" b="0" i="0" u="none" strike="noStrike" cap="none" normalizeH="0" baseline="0" dirty="0" smtClean="0">
              <a:ln>
                <a:noFill/>
              </a:ln>
              <a:solidFill>
                <a:schemeClr val="tx1"/>
              </a:solidFill>
              <a:effectLst/>
              <a:cs typeface="Arial" pitchFamily="34" charset="0"/>
            </a:endParaRPr>
          </a:p>
        </p:txBody>
      </p:sp>
      <p:sp>
        <p:nvSpPr>
          <p:cNvPr id="19496" name="Rectangle 34"/>
          <p:cNvSpPr>
            <a:spLocks noChangeArrowheads="1"/>
          </p:cNvSpPr>
          <p:nvPr/>
        </p:nvSpPr>
        <p:spPr bwMode="auto">
          <a:xfrm>
            <a:off x="354013" y="214312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7.52</a:t>
            </a:r>
            <a:endParaRPr kumimoji="0" lang="en-US" sz="1800" b="0" i="0" u="none" strike="noStrike" cap="none" normalizeH="0" baseline="0" smtClean="0">
              <a:ln>
                <a:noFill/>
              </a:ln>
              <a:solidFill>
                <a:schemeClr val="tx1"/>
              </a:solidFill>
              <a:effectLst/>
              <a:cs typeface="Arial" pitchFamily="34" charset="0"/>
            </a:endParaRPr>
          </a:p>
        </p:txBody>
      </p:sp>
      <p:grpSp>
        <p:nvGrpSpPr>
          <p:cNvPr id="19581" name="Group 19580"/>
          <p:cNvGrpSpPr/>
          <p:nvPr/>
        </p:nvGrpSpPr>
        <p:grpSpPr>
          <a:xfrm>
            <a:off x="3929063" y="1617663"/>
            <a:ext cx="449263" cy="1760537"/>
            <a:chOff x="3929063" y="1617663"/>
            <a:chExt cx="449263" cy="1760537"/>
          </a:xfrm>
        </p:grpSpPr>
        <p:sp>
          <p:nvSpPr>
            <p:cNvPr id="25" name="Line 26"/>
            <p:cNvSpPr>
              <a:spLocks noChangeShapeType="1"/>
            </p:cNvSpPr>
            <p:nvPr/>
          </p:nvSpPr>
          <p:spPr bwMode="auto">
            <a:xfrm flipV="1">
              <a:off x="4097338" y="3035300"/>
              <a:ext cx="0" cy="381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8"/>
            <p:cNvSpPr>
              <a:spLocks noChangeArrowheads="1"/>
            </p:cNvSpPr>
            <p:nvPr/>
          </p:nvSpPr>
          <p:spPr bwMode="auto">
            <a:xfrm>
              <a:off x="3929063" y="3095625"/>
              <a:ext cx="4492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Helvetica" charset="0"/>
                  <a:cs typeface="Arial" pitchFamily="34" charset="0"/>
                </a:rPr>
                <a:t>800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Line 30"/>
            <p:cNvSpPr>
              <a:spLocks noChangeShapeType="1"/>
            </p:cNvSpPr>
            <p:nvPr/>
          </p:nvSpPr>
          <p:spPr bwMode="auto">
            <a:xfrm flipH="1">
              <a:off x="4057650" y="2905125"/>
              <a:ext cx="396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95" name="Line 33"/>
            <p:cNvSpPr>
              <a:spLocks noChangeShapeType="1"/>
            </p:cNvSpPr>
            <p:nvPr/>
          </p:nvSpPr>
          <p:spPr bwMode="auto">
            <a:xfrm flipH="1">
              <a:off x="4057650" y="2265363"/>
              <a:ext cx="396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98" name="Line 36"/>
            <p:cNvSpPr>
              <a:spLocks noChangeShapeType="1"/>
            </p:cNvSpPr>
            <p:nvPr/>
          </p:nvSpPr>
          <p:spPr bwMode="auto">
            <a:xfrm flipH="1">
              <a:off x="4057650" y="1617663"/>
              <a:ext cx="396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9499" name="Rectangle 37"/>
          <p:cNvSpPr>
            <a:spLocks noChangeArrowheads="1"/>
          </p:cNvSpPr>
          <p:nvPr/>
        </p:nvSpPr>
        <p:spPr bwMode="auto">
          <a:xfrm>
            <a:off x="354013" y="149542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7.54</a:t>
            </a:r>
            <a:endParaRPr kumimoji="0" lang="en-US" sz="1800" b="0" i="0" u="none" strike="noStrike" cap="none" normalizeH="0" baseline="0" dirty="0" smtClean="0">
              <a:ln>
                <a:noFill/>
              </a:ln>
              <a:solidFill>
                <a:schemeClr val="tx1"/>
              </a:solidFill>
              <a:effectLst/>
              <a:cs typeface="Arial" pitchFamily="34" charset="0"/>
            </a:endParaRPr>
          </a:p>
        </p:txBody>
      </p:sp>
      <p:sp>
        <p:nvSpPr>
          <p:cNvPr id="19502" name="Rectangle 40"/>
          <p:cNvSpPr>
            <a:spLocks noChangeArrowheads="1"/>
          </p:cNvSpPr>
          <p:nvPr/>
        </p:nvSpPr>
        <p:spPr bwMode="auto">
          <a:xfrm>
            <a:off x="354013" y="855663"/>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7.56</a:t>
            </a:r>
            <a:endParaRPr kumimoji="0" lang="en-US" sz="1800" b="0" i="0" u="none" strike="noStrike" cap="none" normalizeH="0" baseline="0" dirty="0" smtClean="0">
              <a:ln>
                <a:noFill/>
              </a:ln>
              <a:solidFill>
                <a:schemeClr val="tx1"/>
              </a:solidFill>
              <a:effectLst/>
              <a:cs typeface="Arial" pitchFamily="34" charset="0"/>
            </a:endParaRPr>
          </a:p>
        </p:txBody>
      </p:sp>
      <p:sp>
        <p:nvSpPr>
          <p:cNvPr id="19504" name="Line 42"/>
          <p:cNvSpPr>
            <a:spLocks noChangeShapeType="1"/>
          </p:cNvSpPr>
          <p:nvPr/>
        </p:nvSpPr>
        <p:spPr bwMode="auto">
          <a:xfrm>
            <a:off x="788988" y="3073399"/>
            <a:ext cx="3310128" cy="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580" name="Group 19579"/>
          <p:cNvGrpSpPr/>
          <p:nvPr/>
        </p:nvGrpSpPr>
        <p:grpSpPr>
          <a:xfrm>
            <a:off x="788988" y="817563"/>
            <a:ext cx="30163" cy="2255838"/>
            <a:chOff x="788988" y="817563"/>
            <a:chExt cx="30163" cy="2255838"/>
          </a:xfrm>
        </p:grpSpPr>
        <p:sp>
          <p:nvSpPr>
            <p:cNvPr id="10" name="Line 11"/>
            <p:cNvSpPr>
              <a:spLocks noChangeShapeType="1"/>
            </p:cNvSpPr>
            <p:nvPr/>
          </p:nvSpPr>
          <p:spPr bwMode="auto">
            <a:xfrm flipV="1">
              <a:off x="788988" y="817563"/>
              <a:ext cx="0" cy="2255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3"/>
            <p:cNvSpPr>
              <a:spLocks noChangeShapeType="1"/>
            </p:cNvSpPr>
            <p:nvPr/>
          </p:nvSpPr>
          <p:spPr bwMode="auto">
            <a:xfrm flipV="1">
              <a:off x="788988" y="817563"/>
              <a:ext cx="0" cy="2255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29"/>
            <p:cNvSpPr>
              <a:spLocks noChangeShapeType="1"/>
            </p:cNvSpPr>
            <p:nvPr/>
          </p:nvSpPr>
          <p:spPr bwMode="auto">
            <a:xfrm>
              <a:off x="788988" y="2905125"/>
              <a:ext cx="301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32"/>
            <p:cNvSpPr>
              <a:spLocks noChangeShapeType="1"/>
            </p:cNvSpPr>
            <p:nvPr/>
          </p:nvSpPr>
          <p:spPr bwMode="auto">
            <a:xfrm>
              <a:off x="788988" y="2265363"/>
              <a:ext cx="301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97" name="Line 35"/>
            <p:cNvSpPr>
              <a:spLocks noChangeShapeType="1"/>
            </p:cNvSpPr>
            <p:nvPr/>
          </p:nvSpPr>
          <p:spPr bwMode="auto">
            <a:xfrm>
              <a:off x="788988" y="1617663"/>
              <a:ext cx="301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6" name="Line 44"/>
            <p:cNvSpPr>
              <a:spLocks noChangeShapeType="1"/>
            </p:cNvSpPr>
            <p:nvPr/>
          </p:nvSpPr>
          <p:spPr bwMode="auto">
            <a:xfrm flipV="1">
              <a:off x="788988" y="817563"/>
              <a:ext cx="0" cy="22558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4" name="Group 133"/>
          <p:cNvGrpSpPr/>
          <p:nvPr/>
        </p:nvGrpSpPr>
        <p:grpSpPr>
          <a:xfrm>
            <a:off x="788988" y="962025"/>
            <a:ext cx="3314700" cy="1943100"/>
            <a:chOff x="788988" y="962025"/>
            <a:chExt cx="3314700" cy="1943100"/>
          </a:xfrm>
        </p:grpSpPr>
        <p:sp>
          <p:nvSpPr>
            <p:cNvPr id="19507" name="Freeform 45"/>
            <p:cNvSpPr>
              <a:spLocks/>
            </p:cNvSpPr>
            <p:nvPr/>
          </p:nvSpPr>
          <p:spPr bwMode="auto">
            <a:xfrm>
              <a:off x="788988" y="962025"/>
              <a:ext cx="960438" cy="1943100"/>
            </a:xfrm>
            <a:custGeom>
              <a:avLst/>
              <a:gdLst>
                <a:gd name="T0" fmla="*/ 120 w 605"/>
                <a:gd name="T1" fmla="*/ 0 h 1224"/>
                <a:gd name="T2" fmla="*/ 124 w 605"/>
                <a:gd name="T3" fmla="*/ 48 h 1224"/>
                <a:gd name="T4" fmla="*/ 134 w 605"/>
                <a:gd name="T5" fmla="*/ 87 h 1224"/>
                <a:gd name="T6" fmla="*/ 139 w 605"/>
                <a:gd name="T7" fmla="*/ 130 h 1224"/>
                <a:gd name="T8" fmla="*/ 148 w 605"/>
                <a:gd name="T9" fmla="*/ 154 h 1224"/>
                <a:gd name="T10" fmla="*/ 153 w 605"/>
                <a:gd name="T11" fmla="*/ 188 h 1224"/>
                <a:gd name="T12" fmla="*/ 163 w 605"/>
                <a:gd name="T13" fmla="*/ 207 h 1224"/>
                <a:gd name="T14" fmla="*/ 168 w 605"/>
                <a:gd name="T15" fmla="*/ 236 h 1224"/>
                <a:gd name="T16" fmla="*/ 177 w 605"/>
                <a:gd name="T17" fmla="*/ 255 h 1224"/>
                <a:gd name="T18" fmla="*/ 182 w 605"/>
                <a:gd name="T19" fmla="*/ 274 h 1224"/>
                <a:gd name="T20" fmla="*/ 192 w 605"/>
                <a:gd name="T21" fmla="*/ 293 h 1224"/>
                <a:gd name="T22" fmla="*/ 196 w 605"/>
                <a:gd name="T23" fmla="*/ 312 h 1224"/>
                <a:gd name="T24" fmla="*/ 206 w 605"/>
                <a:gd name="T25" fmla="*/ 332 h 1224"/>
                <a:gd name="T26" fmla="*/ 211 w 605"/>
                <a:gd name="T27" fmla="*/ 351 h 1224"/>
                <a:gd name="T28" fmla="*/ 225 w 605"/>
                <a:gd name="T29" fmla="*/ 375 h 1224"/>
                <a:gd name="T30" fmla="*/ 235 w 605"/>
                <a:gd name="T31" fmla="*/ 404 h 1224"/>
                <a:gd name="T32" fmla="*/ 254 w 605"/>
                <a:gd name="T33" fmla="*/ 432 h 1224"/>
                <a:gd name="T34" fmla="*/ 264 w 605"/>
                <a:gd name="T35" fmla="*/ 461 h 1224"/>
                <a:gd name="T36" fmla="*/ 283 w 605"/>
                <a:gd name="T37" fmla="*/ 490 h 1224"/>
                <a:gd name="T38" fmla="*/ 292 w 605"/>
                <a:gd name="T39" fmla="*/ 514 h 1224"/>
                <a:gd name="T40" fmla="*/ 312 w 605"/>
                <a:gd name="T41" fmla="*/ 538 h 1224"/>
                <a:gd name="T42" fmla="*/ 321 w 605"/>
                <a:gd name="T43" fmla="*/ 562 h 1224"/>
                <a:gd name="T44" fmla="*/ 336 w 605"/>
                <a:gd name="T45" fmla="*/ 586 h 1224"/>
                <a:gd name="T46" fmla="*/ 355 w 605"/>
                <a:gd name="T47" fmla="*/ 605 h 1224"/>
                <a:gd name="T48" fmla="*/ 364 w 605"/>
                <a:gd name="T49" fmla="*/ 624 h 1224"/>
                <a:gd name="T50" fmla="*/ 379 w 605"/>
                <a:gd name="T51" fmla="*/ 644 h 1224"/>
                <a:gd name="T52" fmla="*/ 388 w 605"/>
                <a:gd name="T53" fmla="*/ 658 h 1224"/>
                <a:gd name="T54" fmla="*/ 403 w 605"/>
                <a:gd name="T55" fmla="*/ 677 h 1224"/>
                <a:gd name="T56" fmla="*/ 417 w 605"/>
                <a:gd name="T57" fmla="*/ 696 h 1224"/>
                <a:gd name="T58" fmla="*/ 432 w 605"/>
                <a:gd name="T59" fmla="*/ 716 h 1224"/>
                <a:gd name="T60" fmla="*/ 451 w 605"/>
                <a:gd name="T61" fmla="*/ 735 h 1224"/>
                <a:gd name="T62" fmla="*/ 461 w 605"/>
                <a:gd name="T63" fmla="*/ 749 h 1224"/>
                <a:gd name="T64" fmla="*/ 470 w 605"/>
                <a:gd name="T65" fmla="*/ 759 h 1224"/>
                <a:gd name="T66" fmla="*/ 485 w 605"/>
                <a:gd name="T67" fmla="*/ 778 h 1224"/>
                <a:gd name="T68" fmla="*/ 499 w 605"/>
                <a:gd name="T69" fmla="*/ 792 h 1224"/>
                <a:gd name="T70" fmla="*/ 513 w 605"/>
                <a:gd name="T71" fmla="*/ 807 h 1224"/>
                <a:gd name="T72" fmla="*/ 528 w 605"/>
                <a:gd name="T73" fmla="*/ 821 h 1224"/>
                <a:gd name="T74" fmla="*/ 542 w 605"/>
                <a:gd name="T75" fmla="*/ 836 h 1224"/>
                <a:gd name="T76" fmla="*/ 557 w 605"/>
                <a:gd name="T77" fmla="*/ 850 h 1224"/>
                <a:gd name="T78" fmla="*/ 571 w 605"/>
                <a:gd name="T79" fmla="*/ 864 h 1224"/>
                <a:gd name="T80" fmla="*/ 590 w 605"/>
                <a:gd name="T81" fmla="*/ 879 h 1224"/>
                <a:gd name="T82" fmla="*/ 595 w 605"/>
                <a:gd name="T83" fmla="*/ 884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5" h="1224">
                  <a:moveTo>
                    <a:pt x="0" y="1224"/>
                  </a:moveTo>
                  <a:lnTo>
                    <a:pt x="120" y="1224"/>
                  </a:lnTo>
                  <a:lnTo>
                    <a:pt x="120" y="0"/>
                  </a:lnTo>
                  <a:lnTo>
                    <a:pt x="120" y="5"/>
                  </a:lnTo>
                  <a:lnTo>
                    <a:pt x="124" y="10"/>
                  </a:lnTo>
                  <a:lnTo>
                    <a:pt x="124" y="48"/>
                  </a:lnTo>
                  <a:lnTo>
                    <a:pt x="129" y="53"/>
                  </a:lnTo>
                  <a:lnTo>
                    <a:pt x="129" y="82"/>
                  </a:lnTo>
                  <a:lnTo>
                    <a:pt x="134" y="87"/>
                  </a:lnTo>
                  <a:lnTo>
                    <a:pt x="134" y="106"/>
                  </a:lnTo>
                  <a:lnTo>
                    <a:pt x="139" y="111"/>
                  </a:lnTo>
                  <a:lnTo>
                    <a:pt x="139" y="130"/>
                  </a:lnTo>
                  <a:lnTo>
                    <a:pt x="144" y="135"/>
                  </a:lnTo>
                  <a:lnTo>
                    <a:pt x="144" y="149"/>
                  </a:lnTo>
                  <a:lnTo>
                    <a:pt x="148" y="154"/>
                  </a:lnTo>
                  <a:lnTo>
                    <a:pt x="148" y="168"/>
                  </a:lnTo>
                  <a:lnTo>
                    <a:pt x="153" y="173"/>
                  </a:lnTo>
                  <a:lnTo>
                    <a:pt x="153" y="188"/>
                  </a:lnTo>
                  <a:lnTo>
                    <a:pt x="158" y="192"/>
                  </a:lnTo>
                  <a:lnTo>
                    <a:pt x="158" y="202"/>
                  </a:lnTo>
                  <a:lnTo>
                    <a:pt x="163" y="207"/>
                  </a:lnTo>
                  <a:lnTo>
                    <a:pt x="163" y="216"/>
                  </a:lnTo>
                  <a:lnTo>
                    <a:pt x="168" y="221"/>
                  </a:lnTo>
                  <a:lnTo>
                    <a:pt x="168" y="236"/>
                  </a:lnTo>
                  <a:lnTo>
                    <a:pt x="172" y="240"/>
                  </a:lnTo>
                  <a:lnTo>
                    <a:pt x="172" y="250"/>
                  </a:lnTo>
                  <a:lnTo>
                    <a:pt x="177" y="255"/>
                  </a:lnTo>
                  <a:lnTo>
                    <a:pt x="177" y="264"/>
                  </a:lnTo>
                  <a:lnTo>
                    <a:pt x="182" y="269"/>
                  </a:lnTo>
                  <a:lnTo>
                    <a:pt x="182" y="274"/>
                  </a:lnTo>
                  <a:lnTo>
                    <a:pt x="187" y="279"/>
                  </a:lnTo>
                  <a:lnTo>
                    <a:pt x="187" y="288"/>
                  </a:lnTo>
                  <a:lnTo>
                    <a:pt x="192" y="293"/>
                  </a:lnTo>
                  <a:lnTo>
                    <a:pt x="192" y="303"/>
                  </a:lnTo>
                  <a:lnTo>
                    <a:pt x="196" y="308"/>
                  </a:lnTo>
                  <a:lnTo>
                    <a:pt x="196" y="312"/>
                  </a:lnTo>
                  <a:lnTo>
                    <a:pt x="201" y="317"/>
                  </a:lnTo>
                  <a:lnTo>
                    <a:pt x="201" y="327"/>
                  </a:lnTo>
                  <a:lnTo>
                    <a:pt x="206" y="332"/>
                  </a:lnTo>
                  <a:lnTo>
                    <a:pt x="206" y="336"/>
                  </a:lnTo>
                  <a:lnTo>
                    <a:pt x="211" y="341"/>
                  </a:lnTo>
                  <a:lnTo>
                    <a:pt x="211" y="351"/>
                  </a:lnTo>
                  <a:lnTo>
                    <a:pt x="220" y="360"/>
                  </a:lnTo>
                  <a:lnTo>
                    <a:pt x="220" y="370"/>
                  </a:lnTo>
                  <a:lnTo>
                    <a:pt x="225" y="375"/>
                  </a:lnTo>
                  <a:lnTo>
                    <a:pt x="225" y="384"/>
                  </a:lnTo>
                  <a:lnTo>
                    <a:pt x="235" y="394"/>
                  </a:lnTo>
                  <a:lnTo>
                    <a:pt x="235" y="404"/>
                  </a:lnTo>
                  <a:lnTo>
                    <a:pt x="244" y="413"/>
                  </a:lnTo>
                  <a:lnTo>
                    <a:pt x="244" y="423"/>
                  </a:lnTo>
                  <a:lnTo>
                    <a:pt x="254" y="432"/>
                  </a:lnTo>
                  <a:lnTo>
                    <a:pt x="254" y="442"/>
                  </a:lnTo>
                  <a:lnTo>
                    <a:pt x="264" y="452"/>
                  </a:lnTo>
                  <a:lnTo>
                    <a:pt x="264" y="461"/>
                  </a:lnTo>
                  <a:lnTo>
                    <a:pt x="273" y="471"/>
                  </a:lnTo>
                  <a:lnTo>
                    <a:pt x="273" y="480"/>
                  </a:lnTo>
                  <a:lnTo>
                    <a:pt x="283" y="490"/>
                  </a:lnTo>
                  <a:lnTo>
                    <a:pt x="283" y="495"/>
                  </a:lnTo>
                  <a:lnTo>
                    <a:pt x="292" y="504"/>
                  </a:lnTo>
                  <a:lnTo>
                    <a:pt x="292" y="514"/>
                  </a:lnTo>
                  <a:lnTo>
                    <a:pt x="302" y="524"/>
                  </a:lnTo>
                  <a:lnTo>
                    <a:pt x="302" y="528"/>
                  </a:lnTo>
                  <a:lnTo>
                    <a:pt x="312" y="538"/>
                  </a:lnTo>
                  <a:lnTo>
                    <a:pt x="312" y="543"/>
                  </a:lnTo>
                  <a:lnTo>
                    <a:pt x="321" y="552"/>
                  </a:lnTo>
                  <a:lnTo>
                    <a:pt x="321" y="562"/>
                  </a:lnTo>
                  <a:lnTo>
                    <a:pt x="326" y="567"/>
                  </a:lnTo>
                  <a:lnTo>
                    <a:pt x="336" y="576"/>
                  </a:lnTo>
                  <a:lnTo>
                    <a:pt x="336" y="586"/>
                  </a:lnTo>
                  <a:lnTo>
                    <a:pt x="340" y="591"/>
                  </a:lnTo>
                  <a:lnTo>
                    <a:pt x="345" y="596"/>
                  </a:lnTo>
                  <a:lnTo>
                    <a:pt x="355" y="605"/>
                  </a:lnTo>
                  <a:lnTo>
                    <a:pt x="355" y="615"/>
                  </a:lnTo>
                  <a:lnTo>
                    <a:pt x="360" y="620"/>
                  </a:lnTo>
                  <a:lnTo>
                    <a:pt x="364" y="624"/>
                  </a:lnTo>
                  <a:lnTo>
                    <a:pt x="374" y="634"/>
                  </a:lnTo>
                  <a:lnTo>
                    <a:pt x="374" y="639"/>
                  </a:lnTo>
                  <a:lnTo>
                    <a:pt x="379" y="644"/>
                  </a:lnTo>
                  <a:lnTo>
                    <a:pt x="384" y="648"/>
                  </a:lnTo>
                  <a:lnTo>
                    <a:pt x="384" y="653"/>
                  </a:lnTo>
                  <a:lnTo>
                    <a:pt x="388" y="658"/>
                  </a:lnTo>
                  <a:lnTo>
                    <a:pt x="398" y="668"/>
                  </a:lnTo>
                  <a:lnTo>
                    <a:pt x="398" y="672"/>
                  </a:lnTo>
                  <a:lnTo>
                    <a:pt x="403" y="677"/>
                  </a:lnTo>
                  <a:lnTo>
                    <a:pt x="412" y="687"/>
                  </a:lnTo>
                  <a:lnTo>
                    <a:pt x="412" y="692"/>
                  </a:lnTo>
                  <a:lnTo>
                    <a:pt x="417" y="696"/>
                  </a:lnTo>
                  <a:lnTo>
                    <a:pt x="427" y="706"/>
                  </a:lnTo>
                  <a:lnTo>
                    <a:pt x="427" y="711"/>
                  </a:lnTo>
                  <a:lnTo>
                    <a:pt x="432" y="716"/>
                  </a:lnTo>
                  <a:lnTo>
                    <a:pt x="436" y="720"/>
                  </a:lnTo>
                  <a:lnTo>
                    <a:pt x="441" y="725"/>
                  </a:lnTo>
                  <a:lnTo>
                    <a:pt x="451" y="735"/>
                  </a:lnTo>
                  <a:lnTo>
                    <a:pt x="451" y="740"/>
                  </a:lnTo>
                  <a:lnTo>
                    <a:pt x="456" y="744"/>
                  </a:lnTo>
                  <a:lnTo>
                    <a:pt x="461" y="749"/>
                  </a:lnTo>
                  <a:lnTo>
                    <a:pt x="470" y="759"/>
                  </a:lnTo>
                  <a:lnTo>
                    <a:pt x="465" y="759"/>
                  </a:lnTo>
                  <a:lnTo>
                    <a:pt x="470" y="759"/>
                  </a:lnTo>
                  <a:lnTo>
                    <a:pt x="475" y="764"/>
                  </a:lnTo>
                  <a:lnTo>
                    <a:pt x="485" y="773"/>
                  </a:lnTo>
                  <a:lnTo>
                    <a:pt x="485" y="778"/>
                  </a:lnTo>
                  <a:lnTo>
                    <a:pt x="489" y="783"/>
                  </a:lnTo>
                  <a:lnTo>
                    <a:pt x="494" y="788"/>
                  </a:lnTo>
                  <a:lnTo>
                    <a:pt x="499" y="792"/>
                  </a:lnTo>
                  <a:lnTo>
                    <a:pt x="504" y="797"/>
                  </a:lnTo>
                  <a:lnTo>
                    <a:pt x="509" y="802"/>
                  </a:lnTo>
                  <a:lnTo>
                    <a:pt x="513" y="807"/>
                  </a:lnTo>
                  <a:lnTo>
                    <a:pt x="518" y="812"/>
                  </a:lnTo>
                  <a:lnTo>
                    <a:pt x="523" y="816"/>
                  </a:lnTo>
                  <a:lnTo>
                    <a:pt x="528" y="821"/>
                  </a:lnTo>
                  <a:lnTo>
                    <a:pt x="533" y="826"/>
                  </a:lnTo>
                  <a:lnTo>
                    <a:pt x="537" y="831"/>
                  </a:lnTo>
                  <a:lnTo>
                    <a:pt x="542" y="836"/>
                  </a:lnTo>
                  <a:lnTo>
                    <a:pt x="547" y="840"/>
                  </a:lnTo>
                  <a:lnTo>
                    <a:pt x="552" y="845"/>
                  </a:lnTo>
                  <a:lnTo>
                    <a:pt x="557" y="850"/>
                  </a:lnTo>
                  <a:lnTo>
                    <a:pt x="561" y="855"/>
                  </a:lnTo>
                  <a:lnTo>
                    <a:pt x="566" y="860"/>
                  </a:lnTo>
                  <a:lnTo>
                    <a:pt x="571" y="864"/>
                  </a:lnTo>
                  <a:lnTo>
                    <a:pt x="576" y="869"/>
                  </a:lnTo>
                  <a:lnTo>
                    <a:pt x="581" y="869"/>
                  </a:lnTo>
                  <a:lnTo>
                    <a:pt x="590" y="879"/>
                  </a:lnTo>
                  <a:lnTo>
                    <a:pt x="585" y="879"/>
                  </a:lnTo>
                  <a:lnTo>
                    <a:pt x="590" y="879"/>
                  </a:lnTo>
                  <a:lnTo>
                    <a:pt x="595" y="884"/>
                  </a:lnTo>
                  <a:lnTo>
                    <a:pt x="600" y="888"/>
                  </a:lnTo>
                  <a:lnTo>
                    <a:pt x="605" y="893"/>
                  </a:lnTo>
                </a:path>
              </a:pathLst>
            </a:custGeom>
            <a:noFill/>
            <a:ln w="19050" cap="flat">
              <a:solidFill>
                <a:srgbClr val="1421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8" name="Freeform 46"/>
            <p:cNvSpPr>
              <a:spLocks/>
            </p:cNvSpPr>
            <p:nvPr/>
          </p:nvSpPr>
          <p:spPr bwMode="auto">
            <a:xfrm>
              <a:off x="1749425" y="2379663"/>
              <a:ext cx="1028700" cy="434975"/>
            </a:xfrm>
            <a:custGeom>
              <a:avLst/>
              <a:gdLst>
                <a:gd name="T0" fmla="*/ 9 w 648"/>
                <a:gd name="T1" fmla="*/ 10 h 274"/>
                <a:gd name="T2" fmla="*/ 24 w 648"/>
                <a:gd name="T3" fmla="*/ 19 h 274"/>
                <a:gd name="T4" fmla="*/ 38 w 648"/>
                <a:gd name="T5" fmla="*/ 29 h 274"/>
                <a:gd name="T6" fmla="*/ 52 w 648"/>
                <a:gd name="T7" fmla="*/ 43 h 274"/>
                <a:gd name="T8" fmla="*/ 67 w 648"/>
                <a:gd name="T9" fmla="*/ 53 h 274"/>
                <a:gd name="T10" fmla="*/ 81 w 648"/>
                <a:gd name="T11" fmla="*/ 63 h 274"/>
                <a:gd name="T12" fmla="*/ 96 w 648"/>
                <a:gd name="T13" fmla="*/ 72 h 274"/>
                <a:gd name="T14" fmla="*/ 110 w 648"/>
                <a:gd name="T15" fmla="*/ 82 h 274"/>
                <a:gd name="T16" fmla="*/ 124 w 648"/>
                <a:gd name="T17" fmla="*/ 91 h 274"/>
                <a:gd name="T18" fmla="*/ 139 w 648"/>
                <a:gd name="T19" fmla="*/ 101 h 274"/>
                <a:gd name="T20" fmla="*/ 153 w 648"/>
                <a:gd name="T21" fmla="*/ 106 h 274"/>
                <a:gd name="T22" fmla="*/ 168 w 648"/>
                <a:gd name="T23" fmla="*/ 115 h 274"/>
                <a:gd name="T24" fmla="*/ 182 w 648"/>
                <a:gd name="T25" fmla="*/ 125 h 274"/>
                <a:gd name="T26" fmla="*/ 196 w 648"/>
                <a:gd name="T27" fmla="*/ 130 h 274"/>
                <a:gd name="T28" fmla="*/ 211 w 648"/>
                <a:gd name="T29" fmla="*/ 139 h 274"/>
                <a:gd name="T30" fmla="*/ 225 w 648"/>
                <a:gd name="T31" fmla="*/ 144 h 274"/>
                <a:gd name="T32" fmla="*/ 240 w 648"/>
                <a:gd name="T33" fmla="*/ 154 h 274"/>
                <a:gd name="T34" fmla="*/ 254 w 648"/>
                <a:gd name="T35" fmla="*/ 159 h 274"/>
                <a:gd name="T36" fmla="*/ 268 w 648"/>
                <a:gd name="T37" fmla="*/ 168 h 274"/>
                <a:gd name="T38" fmla="*/ 283 w 648"/>
                <a:gd name="T39" fmla="*/ 173 h 274"/>
                <a:gd name="T40" fmla="*/ 297 w 648"/>
                <a:gd name="T41" fmla="*/ 178 h 274"/>
                <a:gd name="T42" fmla="*/ 312 w 648"/>
                <a:gd name="T43" fmla="*/ 182 h 274"/>
                <a:gd name="T44" fmla="*/ 326 w 648"/>
                <a:gd name="T45" fmla="*/ 187 h 274"/>
                <a:gd name="T46" fmla="*/ 340 w 648"/>
                <a:gd name="T47" fmla="*/ 197 h 274"/>
                <a:gd name="T48" fmla="*/ 355 w 648"/>
                <a:gd name="T49" fmla="*/ 202 h 274"/>
                <a:gd name="T50" fmla="*/ 369 w 648"/>
                <a:gd name="T51" fmla="*/ 206 h 274"/>
                <a:gd name="T52" fmla="*/ 384 w 648"/>
                <a:gd name="T53" fmla="*/ 211 h 274"/>
                <a:gd name="T54" fmla="*/ 398 w 648"/>
                <a:gd name="T55" fmla="*/ 216 h 274"/>
                <a:gd name="T56" fmla="*/ 413 w 648"/>
                <a:gd name="T57" fmla="*/ 221 h 274"/>
                <a:gd name="T58" fmla="*/ 427 w 648"/>
                <a:gd name="T59" fmla="*/ 226 h 274"/>
                <a:gd name="T60" fmla="*/ 446 w 648"/>
                <a:gd name="T61" fmla="*/ 230 h 274"/>
                <a:gd name="T62" fmla="*/ 461 w 648"/>
                <a:gd name="T63" fmla="*/ 235 h 274"/>
                <a:gd name="T64" fmla="*/ 480 w 648"/>
                <a:gd name="T65" fmla="*/ 235 h 274"/>
                <a:gd name="T66" fmla="*/ 494 w 648"/>
                <a:gd name="T67" fmla="*/ 240 h 274"/>
                <a:gd name="T68" fmla="*/ 509 w 648"/>
                <a:gd name="T69" fmla="*/ 245 h 274"/>
                <a:gd name="T70" fmla="*/ 528 w 648"/>
                <a:gd name="T71" fmla="*/ 250 h 274"/>
                <a:gd name="T72" fmla="*/ 547 w 648"/>
                <a:gd name="T73" fmla="*/ 254 h 274"/>
                <a:gd name="T74" fmla="*/ 561 w 648"/>
                <a:gd name="T75" fmla="*/ 259 h 274"/>
                <a:gd name="T76" fmla="*/ 581 w 648"/>
                <a:gd name="T77" fmla="*/ 259 h 274"/>
                <a:gd name="T78" fmla="*/ 600 w 648"/>
                <a:gd name="T79" fmla="*/ 264 h 274"/>
                <a:gd name="T80" fmla="*/ 619 w 648"/>
                <a:gd name="T81" fmla="*/ 269 h 274"/>
                <a:gd name="T82" fmla="*/ 638 w 648"/>
                <a:gd name="T83" fmla="*/ 269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8" h="274">
                  <a:moveTo>
                    <a:pt x="0" y="0"/>
                  </a:moveTo>
                  <a:lnTo>
                    <a:pt x="4" y="5"/>
                  </a:lnTo>
                  <a:lnTo>
                    <a:pt x="9" y="10"/>
                  </a:lnTo>
                  <a:lnTo>
                    <a:pt x="14" y="10"/>
                  </a:lnTo>
                  <a:lnTo>
                    <a:pt x="19" y="15"/>
                  </a:lnTo>
                  <a:lnTo>
                    <a:pt x="24" y="19"/>
                  </a:lnTo>
                  <a:lnTo>
                    <a:pt x="28" y="24"/>
                  </a:lnTo>
                  <a:lnTo>
                    <a:pt x="33" y="29"/>
                  </a:lnTo>
                  <a:lnTo>
                    <a:pt x="38" y="29"/>
                  </a:lnTo>
                  <a:lnTo>
                    <a:pt x="43" y="34"/>
                  </a:lnTo>
                  <a:lnTo>
                    <a:pt x="48" y="39"/>
                  </a:lnTo>
                  <a:lnTo>
                    <a:pt x="52" y="43"/>
                  </a:lnTo>
                  <a:lnTo>
                    <a:pt x="57" y="43"/>
                  </a:lnTo>
                  <a:lnTo>
                    <a:pt x="62" y="48"/>
                  </a:lnTo>
                  <a:lnTo>
                    <a:pt x="67" y="53"/>
                  </a:lnTo>
                  <a:lnTo>
                    <a:pt x="72" y="53"/>
                  </a:lnTo>
                  <a:lnTo>
                    <a:pt x="76" y="58"/>
                  </a:lnTo>
                  <a:lnTo>
                    <a:pt x="81" y="63"/>
                  </a:lnTo>
                  <a:lnTo>
                    <a:pt x="86" y="63"/>
                  </a:lnTo>
                  <a:lnTo>
                    <a:pt x="91" y="67"/>
                  </a:lnTo>
                  <a:lnTo>
                    <a:pt x="96" y="72"/>
                  </a:lnTo>
                  <a:lnTo>
                    <a:pt x="100" y="77"/>
                  </a:lnTo>
                  <a:lnTo>
                    <a:pt x="105" y="77"/>
                  </a:lnTo>
                  <a:lnTo>
                    <a:pt x="110" y="82"/>
                  </a:lnTo>
                  <a:lnTo>
                    <a:pt x="115" y="87"/>
                  </a:lnTo>
                  <a:lnTo>
                    <a:pt x="120" y="87"/>
                  </a:lnTo>
                  <a:lnTo>
                    <a:pt x="124" y="91"/>
                  </a:lnTo>
                  <a:lnTo>
                    <a:pt x="129" y="96"/>
                  </a:lnTo>
                  <a:lnTo>
                    <a:pt x="134" y="96"/>
                  </a:lnTo>
                  <a:lnTo>
                    <a:pt x="139" y="101"/>
                  </a:lnTo>
                  <a:lnTo>
                    <a:pt x="144" y="101"/>
                  </a:lnTo>
                  <a:lnTo>
                    <a:pt x="148" y="106"/>
                  </a:lnTo>
                  <a:lnTo>
                    <a:pt x="153" y="106"/>
                  </a:lnTo>
                  <a:lnTo>
                    <a:pt x="158" y="111"/>
                  </a:lnTo>
                  <a:lnTo>
                    <a:pt x="163" y="111"/>
                  </a:lnTo>
                  <a:lnTo>
                    <a:pt x="168" y="115"/>
                  </a:lnTo>
                  <a:lnTo>
                    <a:pt x="172" y="120"/>
                  </a:lnTo>
                  <a:lnTo>
                    <a:pt x="177" y="120"/>
                  </a:lnTo>
                  <a:lnTo>
                    <a:pt x="182" y="125"/>
                  </a:lnTo>
                  <a:lnTo>
                    <a:pt x="187" y="130"/>
                  </a:lnTo>
                  <a:lnTo>
                    <a:pt x="192" y="130"/>
                  </a:lnTo>
                  <a:lnTo>
                    <a:pt x="196" y="130"/>
                  </a:lnTo>
                  <a:lnTo>
                    <a:pt x="201" y="135"/>
                  </a:lnTo>
                  <a:lnTo>
                    <a:pt x="206" y="135"/>
                  </a:lnTo>
                  <a:lnTo>
                    <a:pt x="211" y="139"/>
                  </a:lnTo>
                  <a:lnTo>
                    <a:pt x="216" y="144"/>
                  </a:lnTo>
                  <a:lnTo>
                    <a:pt x="220" y="144"/>
                  </a:lnTo>
                  <a:lnTo>
                    <a:pt x="225" y="144"/>
                  </a:lnTo>
                  <a:lnTo>
                    <a:pt x="230" y="149"/>
                  </a:lnTo>
                  <a:lnTo>
                    <a:pt x="235" y="149"/>
                  </a:lnTo>
                  <a:lnTo>
                    <a:pt x="240" y="154"/>
                  </a:lnTo>
                  <a:lnTo>
                    <a:pt x="244" y="159"/>
                  </a:lnTo>
                  <a:lnTo>
                    <a:pt x="249" y="159"/>
                  </a:lnTo>
                  <a:lnTo>
                    <a:pt x="254" y="159"/>
                  </a:lnTo>
                  <a:lnTo>
                    <a:pt x="259" y="163"/>
                  </a:lnTo>
                  <a:lnTo>
                    <a:pt x="264" y="163"/>
                  </a:lnTo>
                  <a:lnTo>
                    <a:pt x="268" y="168"/>
                  </a:lnTo>
                  <a:lnTo>
                    <a:pt x="273" y="168"/>
                  </a:lnTo>
                  <a:lnTo>
                    <a:pt x="278" y="173"/>
                  </a:lnTo>
                  <a:lnTo>
                    <a:pt x="283" y="173"/>
                  </a:lnTo>
                  <a:lnTo>
                    <a:pt x="288" y="173"/>
                  </a:lnTo>
                  <a:lnTo>
                    <a:pt x="292" y="178"/>
                  </a:lnTo>
                  <a:lnTo>
                    <a:pt x="297" y="178"/>
                  </a:lnTo>
                  <a:lnTo>
                    <a:pt x="302" y="182"/>
                  </a:lnTo>
                  <a:lnTo>
                    <a:pt x="307" y="182"/>
                  </a:lnTo>
                  <a:lnTo>
                    <a:pt x="312" y="182"/>
                  </a:lnTo>
                  <a:lnTo>
                    <a:pt x="316" y="187"/>
                  </a:lnTo>
                  <a:lnTo>
                    <a:pt x="321" y="187"/>
                  </a:lnTo>
                  <a:lnTo>
                    <a:pt x="326" y="187"/>
                  </a:lnTo>
                  <a:lnTo>
                    <a:pt x="331" y="192"/>
                  </a:lnTo>
                  <a:lnTo>
                    <a:pt x="336" y="192"/>
                  </a:lnTo>
                  <a:lnTo>
                    <a:pt x="340" y="197"/>
                  </a:lnTo>
                  <a:lnTo>
                    <a:pt x="345" y="197"/>
                  </a:lnTo>
                  <a:lnTo>
                    <a:pt x="350" y="197"/>
                  </a:lnTo>
                  <a:lnTo>
                    <a:pt x="355" y="202"/>
                  </a:lnTo>
                  <a:lnTo>
                    <a:pt x="360" y="202"/>
                  </a:lnTo>
                  <a:lnTo>
                    <a:pt x="364" y="202"/>
                  </a:lnTo>
                  <a:lnTo>
                    <a:pt x="369" y="206"/>
                  </a:lnTo>
                  <a:lnTo>
                    <a:pt x="374" y="206"/>
                  </a:lnTo>
                  <a:lnTo>
                    <a:pt x="379" y="206"/>
                  </a:lnTo>
                  <a:lnTo>
                    <a:pt x="384" y="211"/>
                  </a:lnTo>
                  <a:lnTo>
                    <a:pt x="389" y="211"/>
                  </a:lnTo>
                  <a:lnTo>
                    <a:pt x="393" y="211"/>
                  </a:lnTo>
                  <a:lnTo>
                    <a:pt x="398" y="216"/>
                  </a:lnTo>
                  <a:lnTo>
                    <a:pt x="403" y="216"/>
                  </a:lnTo>
                  <a:lnTo>
                    <a:pt x="408" y="216"/>
                  </a:lnTo>
                  <a:lnTo>
                    <a:pt x="413" y="221"/>
                  </a:lnTo>
                  <a:lnTo>
                    <a:pt x="417" y="221"/>
                  </a:lnTo>
                  <a:lnTo>
                    <a:pt x="422" y="221"/>
                  </a:lnTo>
                  <a:lnTo>
                    <a:pt x="427" y="226"/>
                  </a:lnTo>
                  <a:lnTo>
                    <a:pt x="437" y="226"/>
                  </a:lnTo>
                  <a:lnTo>
                    <a:pt x="441" y="226"/>
                  </a:lnTo>
                  <a:lnTo>
                    <a:pt x="446" y="230"/>
                  </a:lnTo>
                  <a:lnTo>
                    <a:pt x="451" y="230"/>
                  </a:lnTo>
                  <a:lnTo>
                    <a:pt x="456" y="230"/>
                  </a:lnTo>
                  <a:lnTo>
                    <a:pt x="461" y="235"/>
                  </a:lnTo>
                  <a:lnTo>
                    <a:pt x="465" y="235"/>
                  </a:lnTo>
                  <a:lnTo>
                    <a:pt x="470" y="235"/>
                  </a:lnTo>
                  <a:lnTo>
                    <a:pt x="480" y="235"/>
                  </a:lnTo>
                  <a:lnTo>
                    <a:pt x="485" y="240"/>
                  </a:lnTo>
                  <a:lnTo>
                    <a:pt x="489" y="240"/>
                  </a:lnTo>
                  <a:lnTo>
                    <a:pt x="494" y="240"/>
                  </a:lnTo>
                  <a:lnTo>
                    <a:pt x="499" y="245"/>
                  </a:lnTo>
                  <a:lnTo>
                    <a:pt x="504" y="245"/>
                  </a:lnTo>
                  <a:lnTo>
                    <a:pt x="509" y="245"/>
                  </a:lnTo>
                  <a:lnTo>
                    <a:pt x="518" y="245"/>
                  </a:lnTo>
                  <a:lnTo>
                    <a:pt x="523" y="250"/>
                  </a:lnTo>
                  <a:lnTo>
                    <a:pt x="528" y="250"/>
                  </a:lnTo>
                  <a:lnTo>
                    <a:pt x="533" y="250"/>
                  </a:lnTo>
                  <a:lnTo>
                    <a:pt x="537" y="254"/>
                  </a:lnTo>
                  <a:lnTo>
                    <a:pt x="547" y="254"/>
                  </a:lnTo>
                  <a:lnTo>
                    <a:pt x="552" y="254"/>
                  </a:lnTo>
                  <a:lnTo>
                    <a:pt x="557" y="254"/>
                  </a:lnTo>
                  <a:lnTo>
                    <a:pt x="561" y="259"/>
                  </a:lnTo>
                  <a:lnTo>
                    <a:pt x="571" y="259"/>
                  </a:lnTo>
                  <a:lnTo>
                    <a:pt x="576" y="259"/>
                  </a:lnTo>
                  <a:lnTo>
                    <a:pt x="581" y="259"/>
                  </a:lnTo>
                  <a:lnTo>
                    <a:pt x="585" y="264"/>
                  </a:lnTo>
                  <a:lnTo>
                    <a:pt x="595" y="264"/>
                  </a:lnTo>
                  <a:lnTo>
                    <a:pt x="600" y="264"/>
                  </a:lnTo>
                  <a:lnTo>
                    <a:pt x="605" y="264"/>
                  </a:lnTo>
                  <a:lnTo>
                    <a:pt x="609" y="269"/>
                  </a:lnTo>
                  <a:lnTo>
                    <a:pt x="619" y="269"/>
                  </a:lnTo>
                  <a:lnTo>
                    <a:pt x="624" y="269"/>
                  </a:lnTo>
                  <a:lnTo>
                    <a:pt x="629" y="269"/>
                  </a:lnTo>
                  <a:lnTo>
                    <a:pt x="638" y="269"/>
                  </a:lnTo>
                  <a:lnTo>
                    <a:pt x="643" y="274"/>
                  </a:lnTo>
                  <a:lnTo>
                    <a:pt x="648" y="274"/>
                  </a:lnTo>
                </a:path>
              </a:pathLst>
            </a:custGeom>
            <a:noFill/>
            <a:ln w="19050" cap="flat">
              <a:solidFill>
                <a:srgbClr val="1421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9" name="Freeform 47"/>
            <p:cNvSpPr>
              <a:spLocks/>
            </p:cNvSpPr>
            <p:nvPr/>
          </p:nvSpPr>
          <p:spPr bwMode="auto">
            <a:xfrm>
              <a:off x="2778125" y="2814638"/>
              <a:ext cx="1325563" cy="82550"/>
            </a:xfrm>
            <a:custGeom>
              <a:avLst/>
              <a:gdLst>
                <a:gd name="T0" fmla="*/ 9 w 835"/>
                <a:gd name="T1" fmla="*/ 0 h 52"/>
                <a:gd name="T2" fmla="*/ 19 w 835"/>
                <a:gd name="T3" fmla="*/ 4 h 52"/>
                <a:gd name="T4" fmla="*/ 33 w 835"/>
                <a:gd name="T5" fmla="*/ 4 h 52"/>
                <a:gd name="T6" fmla="*/ 48 w 835"/>
                <a:gd name="T7" fmla="*/ 4 h 52"/>
                <a:gd name="T8" fmla="*/ 62 w 835"/>
                <a:gd name="T9" fmla="*/ 9 h 52"/>
                <a:gd name="T10" fmla="*/ 77 w 835"/>
                <a:gd name="T11" fmla="*/ 9 h 52"/>
                <a:gd name="T12" fmla="*/ 91 w 835"/>
                <a:gd name="T13" fmla="*/ 14 h 52"/>
                <a:gd name="T14" fmla="*/ 105 w 835"/>
                <a:gd name="T15" fmla="*/ 14 h 52"/>
                <a:gd name="T16" fmla="*/ 120 w 835"/>
                <a:gd name="T17" fmla="*/ 14 h 52"/>
                <a:gd name="T18" fmla="*/ 129 w 835"/>
                <a:gd name="T19" fmla="*/ 19 h 52"/>
                <a:gd name="T20" fmla="*/ 144 w 835"/>
                <a:gd name="T21" fmla="*/ 19 h 52"/>
                <a:gd name="T22" fmla="*/ 158 w 835"/>
                <a:gd name="T23" fmla="*/ 19 h 52"/>
                <a:gd name="T24" fmla="*/ 173 w 835"/>
                <a:gd name="T25" fmla="*/ 24 h 52"/>
                <a:gd name="T26" fmla="*/ 187 w 835"/>
                <a:gd name="T27" fmla="*/ 24 h 52"/>
                <a:gd name="T28" fmla="*/ 201 w 835"/>
                <a:gd name="T29" fmla="*/ 24 h 52"/>
                <a:gd name="T30" fmla="*/ 216 w 835"/>
                <a:gd name="T31" fmla="*/ 24 h 52"/>
                <a:gd name="T32" fmla="*/ 230 w 835"/>
                <a:gd name="T33" fmla="*/ 28 h 52"/>
                <a:gd name="T34" fmla="*/ 245 w 835"/>
                <a:gd name="T35" fmla="*/ 28 h 52"/>
                <a:gd name="T36" fmla="*/ 259 w 835"/>
                <a:gd name="T37" fmla="*/ 28 h 52"/>
                <a:gd name="T38" fmla="*/ 273 w 835"/>
                <a:gd name="T39" fmla="*/ 28 h 52"/>
                <a:gd name="T40" fmla="*/ 288 w 835"/>
                <a:gd name="T41" fmla="*/ 33 h 52"/>
                <a:gd name="T42" fmla="*/ 302 w 835"/>
                <a:gd name="T43" fmla="*/ 33 h 52"/>
                <a:gd name="T44" fmla="*/ 317 w 835"/>
                <a:gd name="T45" fmla="*/ 33 h 52"/>
                <a:gd name="T46" fmla="*/ 331 w 835"/>
                <a:gd name="T47" fmla="*/ 33 h 52"/>
                <a:gd name="T48" fmla="*/ 346 w 835"/>
                <a:gd name="T49" fmla="*/ 38 h 52"/>
                <a:gd name="T50" fmla="*/ 360 w 835"/>
                <a:gd name="T51" fmla="*/ 38 h 52"/>
                <a:gd name="T52" fmla="*/ 374 w 835"/>
                <a:gd name="T53" fmla="*/ 38 h 52"/>
                <a:gd name="T54" fmla="*/ 389 w 835"/>
                <a:gd name="T55" fmla="*/ 38 h 52"/>
                <a:gd name="T56" fmla="*/ 403 w 835"/>
                <a:gd name="T57" fmla="*/ 38 h 52"/>
                <a:gd name="T58" fmla="*/ 418 w 835"/>
                <a:gd name="T59" fmla="*/ 38 h 52"/>
                <a:gd name="T60" fmla="*/ 437 w 835"/>
                <a:gd name="T61" fmla="*/ 43 h 52"/>
                <a:gd name="T62" fmla="*/ 451 w 835"/>
                <a:gd name="T63" fmla="*/ 43 h 52"/>
                <a:gd name="T64" fmla="*/ 466 w 835"/>
                <a:gd name="T65" fmla="*/ 43 h 52"/>
                <a:gd name="T66" fmla="*/ 480 w 835"/>
                <a:gd name="T67" fmla="*/ 43 h 52"/>
                <a:gd name="T68" fmla="*/ 494 w 835"/>
                <a:gd name="T69" fmla="*/ 43 h 52"/>
                <a:gd name="T70" fmla="*/ 514 w 835"/>
                <a:gd name="T71" fmla="*/ 43 h 52"/>
                <a:gd name="T72" fmla="*/ 528 w 835"/>
                <a:gd name="T73" fmla="*/ 43 h 52"/>
                <a:gd name="T74" fmla="*/ 542 w 835"/>
                <a:gd name="T75" fmla="*/ 48 h 52"/>
                <a:gd name="T76" fmla="*/ 557 w 835"/>
                <a:gd name="T77" fmla="*/ 48 h 52"/>
                <a:gd name="T78" fmla="*/ 576 w 835"/>
                <a:gd name="T79" fmla="*/ 48 h 52"/>
                <a:gd name="T80" fmla="*/ 590 w 835"/>
                <a:gd name="T81" fmla="*/ 48 h 52"/>
                <a:gd name="T82" fmla="*/ 605 w 835"/>
                <a:gd name="T83" fmla="*/ 48 h 52"/>
                <a:gd name="T84" fmla="*/ 624 w 835"/>
                <a:gd name="T85" fmla="*/ 48 h 52"/>
                <a:gd name="T86" fmla="*/ 638 w 835"/>
                <a:gd name="T87" fmla="*/ 48 h 52"/>
                <a:gd name="T88" fmla="*/ 658 w 835"/>
                <a:gd name="T89" fmla="*/ 48 h 52"/>
                <a:gd name="T90" fmla="*/ 672 w 835"/>
                <a:gd name="T91" fmla="*/ 48 h 52"/>
                <a:gd name="T92" fmla="*/ 691 w 835"/>
                <a:gd name="T93" fmla="*/ 48 h 52"/>
                <a:gd name="T94" fmla="*/ 706 w 835"/>
                <a:gd name="T95" fmla="*/ 52 h 52"/>
                <a:gd name="T96" fmla="*/ 725 w 835"/>
                <a:gd name="T97" fmla="*/ 52 h 52"/>
                <a:gd name="T98" fmla="*/ 739 w 835"/>
                <a:gd name="T99" fmla="*/ 52 h 52"/>
                <a:gd name="T100" fmla="*/ 758 w 835"/>
                <a:gd name="T101" fmla="*/ 52 h 52"/>
                <a:gd name="T102" fmla="*/ 773 w 835"/>
                <a:gd name="T103" fmla="*/ 52 h 52"/>
                <a:gd name="T104" fmla="*/ 792 w 835"/>
                <a:gd name="T105" fmla="*/ 52 h 52"/>
                <a:gd name="T106" fmla="*/ 811 w 835"/>
                <a:gd name="T107" fmla="*/ 52 h 52"/>
                <a:gd name="T108" fmla="*/ 826 w 835"/>
                <a:gd name="T10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35" h="52">
                  <a:moveTo>
                    <a:pt x="0" y="0"/>
                  </a:moveTo>
                  <a:lnTo>
                    <a:pt x="9" y="0"/>
                  </a:lnTo>
                  <a:lnTo>
                    <a:pt x="14" y="0"/>
                  </a:lnTo>
                  <a:lnTo>
                    <a:pt x="19" y="4"/>
                  </a:lnTo>
                  <a:lnTo>
                    <a:pt x="29" y="4"/>
                  </a:lnTo>
                  <a:lnTo>
                    <a:pt x="33" y="4"/>
                  </a:lnTo>
                  <a:lnTo>
                    <a:pt x="43" y="4"/>
                  </a:lnTo>
                  <a:lnTo>
                    <a:pt x="48" y="4"/>
                  </a:lnTo>
                  <a:lnTo>
                    <a:pt x="57" y="9"/>
                  </a:lnTo>
                  <a:lnTo>
                    <a:pt x="62" y="9"/>
                  </a:lnTo>
                  <a:lnTo>
                    <a:pt x="67" y="9"/>
                  </a:lnTo>
                  <a:lnTo>
                    <a:pt x="77" y="9"/>
                  </a:lnTo>
                  <a:lnTo>
                    <a:pt x="81" y="9"/>
                  </a:lnTo>
                  <a:lnTo>
                    <a:pt x="91" y="14"/>
                  </a:lnTo>
                  <a:lnTo>
                    <a:pt x="96" y="14"/>
                  </a:lnTo>
                  <a:lnTo>
                    <a:pt x="105" y="14"/>
                  </a:lnTo>
                  <a:lnTo>
                    <a:pt x="110" y="14"/>
                  </a:lnTo>
                  <a:lnTo>
                    <a:pt x="120" y="14"/>
                  </a:lnTo>
                  <a:lnTo>
                    <a:pt x="125" y="14"/>
                  </a:lnTo>
                  <a:lnTo>
                    <a:pt x="129" y="19"/>
                  </a:lnTo>
                  <a:lnTo>
                    <a:pt x="139" y="19"/>
                  </a:lnTo>
                  <a:lnTo>
                    <a:pt x="144" y="19"/>
                  </a:lnTo>
                  <a:lnTo>
                    <a:pt x="153" y="19"/>
                  </a:lnTo>
                  <a:lnTo>
                    <a:pt x="158" y="19"/>
                  </a:lnTo>
                  <a:lnTo>
                    <a:pt x="168" y="19"/>
                  </a:lnTo>
                  <a:lnTo>
                    <a:pt x="173" y="24"/>
                  </a:lnTo>
                  <a:lnTo>
                    <a:pt x="182" y="24"/>
                  </a:lnTo>
                  <a:lnTo>
                    <a:pt x="187" y="24"/>
                  </a:lnTo>
                  <a:lnTo>
                    <a:pt x="197" y="24"/>
                  </a:lnTo>
                  <a:lnTo>
                    <a:pt x="201" y="24"/>
                  </a:lnTo>
                  <a:lnTo>
                    <a:pt x="206" y="24"/>
                  </a:lnTo>
                  <a:lnTo>
                    <a:pt x="216" y="24"/>
                  </a:lnTo>
                  <a:lnTo>
                    <a:pt x="221" y="28"/>
                  </a:lnTo>
                  <a:lnTo>
                    <a:pt x="230" y="28"/>
                  </a:lnTo>
                  <a:lnTo>
                    <a:pt x="235" y="28"/>
                  </a:lnTo>
                  <a:lnTo>
                    <a:pt x="245" y="28"/>
                  </a:lnTo>
                  <a:lnTo>
                    <a:pt x="249" y="28"/>
                  </a:lnTo>
                  <a:lnTo>
                    <a:pt x="259" y="28"/>
                  </a:lnTo>
                  <a:lnTo>
                    <a:pt x="264" y="28"/>
                  </a:lnTo>
                  <a:lnTo>
                    <a:pt x="273" y="28"/>
                  </a:lnTo>
                  <a:lnTo>
                    <a:pt x="278" y="33"/>
                  </a:lnTo>
                  <a:lnTo>
                    <a:pt x="288" y="33"/>
                  </a:lnTo>
                  <a:lnTo>
                    <a:pt x="293" y="33"/>
                  </a:lnTo>
                  <a:lnTo>
                    <a:pt x="302" y="33"/>
                  </a:lnTo>
                  <a:lnTo>
                    <a:pt x="307" y="33"/>
                  </a:lnTo>
                  <a:lnTo>
                    <a:pt x="317" y="33"/>
                  </a:lnTo>
                  <a:lnTo>
                    <a:pt x="322" y="33"/>
                  </a:lnTo>
                  <a:lnTo>
                    <a:pt x="331" y="33"/>
                  </a:lnTo>
                  <a:lnTo>
                    <a:pt x="336" y="33"/>
                  </a:lnTo>
                  <a:lnTo>
                    <a:pt x="346" y="38"/>
                  </a:lnTo>
                  <a:lnTo>
                    <a:pt x="350" y="38"/>
                  </a:lnTo>
                  <a:lnTo>
                    <a:pt x="360" y="38"/>
                  </a:lnTo>
                  <a:lnTo>
                    <a:pt x="370" y="38"/>
                  </a:lnTo>
                  <a:lnTo>
                    <a:pt x="374" y="38"/>
                  </a:lnTo>
                  <a:lnTo>
                    <a:pt x="384" y="38"/>
                  </a:lnTo>
                  <a:lnTo>
                    <a:pt x="389" y="38"/>
                  </a:lnTo>
                  <a:lnTo>
                    <a:pt x="398" y="38"/>
                  </a:lnTo>
                  <a:lnTo>
                    <a:pt x="403" y="38"/>
                  </a:lnTo>
                  <a:lnTo>
                    <a:pt x="413" y="38"/>
                  </a:lnTo>
                  <a:lnTo>
                    <a:pt x="418" y="38"/>
                  </a:lnTo>
                  <a:lnTo>
                    <a:pt x="427" y="38"/>
                  </a:lnTo>
                  <a:lnTo>
                    <a:pt x="437" y="43"/>
                  </a:lnTo>
                  <a:lnTo>
                    <a:pt x="442" y="43"/>
                  </a:lnTo>
                  <a:lnTo>
                    <a:pt x="451" y="43"/>
                  </a:lnTo>
                  <a:lnTo>
                    <a:pt x="456" y="43"/>
                  </a:lnTo>
                  <a:lnTo>
                    <a:pt x="466" y="43"/>
                  </a:lnTo>
                  <a:lnTo>
                    <a:pt x="475" y="43"/>
                  </a:lnTo>
                  <a:lnTo>
                    <a:pt x="480" y="43"/>
                  </a:lnTo>
                  <a:lnTo>
                    <a:pt x="490" y="43"/>
                  </a:lnTo>
                  <a:lnTo>
                    <a:pt x="494" y="43"/>
                  </a:lnTo>
                  <a:lnTo>
                    <a:pt x="504" y="43"/>
                  </a:lnTo>
                  <a:lnTo>
                    <a:pt x="514" y="43"/>
                  </a:lnTo>
                  <a:lnTo>
                    <a:pt x="518" y="43"/>
                  </a:lnTo>
                  <a:lnTo>
                    <a:pt x="528" y="43"/>
                  </a:lnTo>
                  <a:lnTo>
                    <a:pt x="533" y="43"/>
                  </a:lnTo>
                  <a:lnTo>
                    <a:pt x="542" y="48"/>
                  </a:lnTo>
                  <a:lnTo>
                    <a:pt x="552" y="48"/>
                  </a:lnTo>
                  <a:lnTo>
                    <a:pt x="557" y="48"/>
                  </a:lnTo>
                  <a:lnTo>
                    <a:pt x="566" y="48"/>
                  </a:lnTo>
                  <a:lnTo>
                    <a:pt x="576" y="48"/>
                  </a:lnTo>
                  <a:lnTo>
                    <a:pt x="581" y="48"/>
                  </a:lnTo>
                  <a:lnTo>
                    <a:pt x="590" y="48"/>
                  </a:lnTo>
                  <a:lnTo>
                    <a:pt x="600" y="48"/>
                  </a:lnTo>
                  <a:lnTo>
                    <a:pt x="605" y="48"/>
                  </a:lnTo>
                  <a:lnTo>
                    <a:pt x="614" y="48"/>
                  </a:lnTo>
                  <a:lnTo>
                    <a:pt x="624" y="48"/>
                  </a:lnTo>
                  <a:lnTo>
                    <a:pt x="634" y="48"/>
                  </a:lnTo>
                  <a:lnTo>
                    <a:pt x="638" y="48"/>
                  </a:lnTo>
                  <a:lnTo>
                    <a:pt x="648" y="48"/>
                  </a:lnTo>
                  <a:lnTo>
                    <a:pt x="658" y="48"/>
                  </a:lnTo>
                  <a:lnTo>
                    <a:pt x="662" y="48"/>
                  </a:lnTo>
                  <a:lnTo>
                    <a:pt x="672" y="48"/>
                  </a:lnTo>
                  <a:lnTo>
                    <a:pt x="682" y="48"/>
                  </a:lnTo>
                  <a:lnTo>
                    <a:pt x="691" y="48"/>
                  </a:lnTo>
                  <a:lnTo>
                    <a:pt x="696" y="52"/>
                  </a:lnTo>
                  <a:lnTo>
                    <a:pt x="706" y="52"/>
                  </a:lnTo>
                  <a:lnTo>
                    <a:pt x="715" y="52"/>
                  </a:lnTo>
                  <a:lnTo>
                    <a:pt x="725" y="52"/>
                  </a:lnTo>
                  <a:lnTo>
                    <a:pt x="730" y="52"/>
                  </a:lnTo>
                  <a:lnTo>
                    <a:pt x="739" y="52"/>
                  </a:lnTo>
                  <a:lnTo>
                    <a:pt x="749" y="52"/>
                  </a:lnTo>
                  <a:lnTo>
                    <a:pt x="758" y="52"/>
                  </a:lnTo>
                  <a:lnTo>
                    <a:pt x="768" y="52"/>
                  </a:lnTo>
                  <a:lnTo>
                    <a:pt x="773" y="52"/>
                  </a:lnTo>
                  <a:lnTo>
                    <a:pt x="782" y="52"/>
                  </a:lnTo>
                  <a:lnTo>
                    <a:pt x="792" y="52"/>
                  </a:lnTo>
                  <a:lnTo>
                    <a:pt x="802" y="52"/>
                  </a:lnTo>
                  <a:lnTo>
                    <a:pt x="811" y="52"/>
                  </a:lnTo>
                  <a:lnTo>
                    <a:pt x="821" y="52"/>
                  </a:lnTo>
                  <a:lnTo>
                    <a:pt x="826" y="52"/>
                  </a:lnTo>
                  <a:lnTo>
                    <a:pt x="835" y="52"/>
                  </a:lnTo>
                </a:path>
              </a:pathLst>
            </a:custGeom>
            <a:noFill/>
            <a:ln w="19050" cap="flat">
              <a:solidFill>
                <a:srgbClr val="1421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579" name="Group 19578"/>
          <p:cNvGrpSpPr/>
          <p:nvPr/>
        </p:nvGrpSpPr>
        <p:grpSpPr>
          <a:xfrm>
            <a:off x="788988" y="817563"/>
            <a:ext cx="3308350" cy="160337"/>
            <a:chOff x="788988" y="817563"/>
            <a:chExt cx="3308350" cy="160337"/>
          </a:xfrm>
        </p:grpSpPr>
        <p:sp>
          <p:nvSpPr>
            <p:cNvPr id="7" name="Line 8"/>
            <p:cNvSpPr>
              <a:spLocks noChangeShapeType="1"/>
            </p:cNvSpPr>
            <p:nvPr/>
          </p:nvSpPr>
          <p:spPr bwMode="auto">
            <a:xfrm>
              <a:off x="788988" y="817563"/>
              <a:ext cx="3300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5"/>
            <p:cNvSpPr>
              <a:spLocks noChangeShapeType="1"/>
            </p:cNvSpPr>
            <p:nvPr/>
          </p:nvSpPr>
          <p:spPr bwMode="auto">
            <a:xfrm>
              <a:off x="979488" y="817563"/>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18"/>
            <p:cNvSpPr>
              <a:spLocks noChangeShapeType="1"/>
            </p:cNvSpPr>
            <p:nvPr/>
          </p:nvSpPr>
          <p:spPr bwMode="auto">
            <a:xfrm>
              <a:off x="1755775" y="817563"/>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21"/>
            <p:cNvSpPr>
              <a:spLocks noChangeShapeType="1"/>
            </p:cNvSpPr>
            <p:nvPr/>
          </p:nvSpPr>
          <p:spPr bwMode="auto">
            <a:xfrm>
              <a:off x="2533650" y="817563"/>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24"/>
            <p:cNvSpPr>
              <a:spLocks noChangeShapeType="1"/>
            </p:cNvSpPr>
            <p:nvPr/>
          </p:nvSpPr>
          <p:spPr bwMode="auto">
            <a:xfrm>
              <a:off x="3311525" y="817563"/>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7"/>
            <p:cNvSpPr>
              <a:spLocks noChangeShapeType="1"/>
            </p:cNvSpPr>
            <p:nvPr/>
          </p:nvSpPr>
          <p:spPr bwMode="auto">
            <a:xfrm>
              <a:off x="4097338" y="817563"/>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0" name="Line 38"/>
            <p:cNvSpPr>
              <a:spLocks noChangeShapeType="1"/>
            </p:cNvSpPr>
            <p:nvPr/>
          </p:nvSpPr>
          <p:spPr bwMode="auto">
            <a:xfrm>
              <a:off x="788988" y="977900"/>
              <a:ext cx="301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1" name="Line 39"/>
            <p:cNvSpPr>
              <a:spLocks noChangeShapeType="1"/>
            </p:cNvSpPr>
            <p:nvPr/>
          </p:nvSpPr>
          <p:spPr bwMode="auto">
            <a:xfrm flipH="1">
              <a:off x="4057650" y="977900"/>
              <a:ext cx="396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03" name="Line 41"/>
            <p:cNvSpPr>
              <a:spLocks noChangeShapeType="1"/>
            </p:cNvSpPr>
            <p:nvPr/>
          </p:nvSpPr>
          <p:spPr bwMode="auto">
            <a:xfrm>
              <a:off x="788988" y="817563"/>
              <a:ext cx="33004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9512" name="Rectangle 50"/>
          <p:cNvSpPr>
            <a:spLocks noChangeArrowheads="1"/>
          </p:cNvSpPr>
          <p:nvPr/>
        </p:nvSpPr>
        <p:spPr bwMode="auto">
          <a:xfrm>
            <a:off x="1946275" y="3309938"/>
            <a:ext cx="7897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Time (sec)</a:t>
            </a:r>
            <a:endParaRPr kumimoji="0" lang="en-US" sz="1800" b="0" i="0" u="none" strike="noStrike" cap="none" normalizeH="0" baseline="0" smtClean="0">
              <a:ln>
                <a:noFill/>
              </a:ln>
              <a:solidFill>
                <a:schemeClr val="tx1"/>
              </a:solidFill>
              <a:effectLst/>
              <a:cs typeface="Arial" pitchFamily="34" charset="0"/>
            </a:endParaRPr>
          </a:p>
        </p:txBody>
      </p:sp>
      <p:grpSp>
        <p:nvGrpSpPr>
          <p:cNvPr id="133" name="Group 132"/>
          <p:cNvGrpSpPr/>
          <p:nvPr/>
        </p:nvGrpSpPr>
        <p:grpSpPr>
          <a:xfrm>
            <a:off x="788988" y="1922463"/>
            <a:ext cx="3314700" cy="982663"/>
            <a:chOff x="788988" y="1922463"/>
            <a:chExt cx="3314700" cy="982663"/>
          </a:xfrm>
        </p:grpSpPr>
        <p:sp>
          <p:nvSpPr>
            <p:cNvPr id="19513" name="Freeform 51"/>
            <p:cNvSpPr>
              <a:spLocks/>
            </p:cNvSpPr>
            <p:nvPr/>
          </p:nvSpPr>
          <p:spPr bwMode="auto">
            <a:xfrm>
              <a:off x="788988" y="1922463"/>
              <a:ext cx="1074738" cy="982663"/>
            </a:xfrm>
            <a:custGeom>
              <a:avLst/>
              <a:gdLst>
                <a:gd name="T0" fmla="*/ 120 w 677"/>
                <a:gd name="T1" fmla="*/ 0 h 619"/>
                <a:gd name="T2" fmla="*/ 124 w 677"/>
                <a:gd name="T3" fmla="*/ 43 h 619"/>
                <a:gd name="T4" fmla="*/ 134 w 677"/>
                <a:gd name="T5" fmla="*/ 72 h 619"/>
                <a:gd name="T6" fmla="*/ 139 w 677"/>
                <a:gd name="T7" fmla="*/ 106 h 619"/>
                <a:gd name="T8" fmla="*/ 148 w 677"/>
                <a:gd name="T9" fmla="*/ 125 h 619"/>
                <a:gd name="T10" fmla="*/ 153 w 677"/>
                <a:gd name="T11" fmla="*/ 149 h 619"/>
                <a:gd name="T12" fmla="*/ 168 w 677"/>
                <a:gd name="T13" fmla="*/ 173 h 619"/>
                <a:gd name="T14" fmla="*/ 177 w 677"/>
                <a:gd name="T15" fmla="*/ 202 h 619"/>
                <a:gd name="T16" fmla="*/ 192 w 677"/>
                <a:gd name="T17" fmla="*/ 226 h 619"/>
                <a:gd name="T18" fmla="*/ 206 w 677"/>
                <a:gd name="T19" fmla="*/ 250 h 619"/>
                <a:gd name="T20" fmla="*/ 220 w 677"/>
                <a:gd name="T21" fmla="*/ 269 h 619"/>
                <a:gd name="T22" fmla="*/ 240 w 677"/>
                <a:gd name="T23" fmla="*/ 293 h 619"/>
                <a:gd name="T24" fmla="*/ 249 w 677"/>
                <a:gd name="T25" fmla="*/ 307 h 619"/>
                <a:gd name="T26" fmla="*/ 264 w 677"/>
                <a:gd name="T27" fmla="*/ 327 h 619"/>
                <a:gd name="T28" fmla="*/ 278 w 677"/>
                <a:gd name="T29" fmla="*/ 341 h 619"/>
                <a:gd name="T30" fmla="*/ 292 w 677"/>
                <a:gd name="T31" fmla="*/ 355 h 619"/>
                <a:gd name="T32" fmla="*/ 307 w 677"/>
                <a:gd name="T33" fmla="*/ 370 h 619"/>
                <a:gd name="T34" fmla="*/ 321 w 677"/>
                <a:gd name="T35" fmla="*/ 379 h 619"/>
                <a:gd name="T36" fmla="*/ 336 w 677"/>
                <a:gd name="T37" fmla="*/ 394 h 619"/>
                <a:gd name="T38" fmla="*/ 350 w 677"/>
                <a:gd name="T39" fmla="*/ 403 h 619"/>
                <a:gd name="T40" fmla="*/ 364 w 677"/>
                <a:gd name="T41" fmla="*/ 413 h 619"/>
                <a:gd name="T42" fmla="*/ 379 w 677"/>
                <a:gd name="T43" fmla="*/ 423 h 619"/>
                <a:gd name="T44" fmla="*/ 393 w 677"/>
                <a:gd name="T45" fmla="*/ 432 h 619"/>
                <a:gd name="T46" fmla="*/ 408 w 677"/>
                <a:gd name="T47" fmla="*/ 442 h 619"/>
                <a:gd name="T48" fmla="*/ 422 w 677"/>
                <a:gd name="T49" fmla="*/ 451 h 619"/>
                <a:gd name="T50" fmla="*/ 436 w 677"/>
                <a:gd name="T51" fmla="*/ 461 h 619"/>
                <a:gd name="T52" fmla="*/ 451 w 677"/>
                <a:gd name="T53" fmla="*/ 466 h 619"/>
                <a:gd name="T54" fmla="*/ 465 w 677"/>
                <a:gd name="T55" fmla="*/ 475 h 619"/>
                <a:gd name="T56" fmla="*/ 480 w 677"/>
                <a:gd name="T57" fmla="*/ 480 h 619"/>
                <a:gd name="T58" fmla="*/ 494 w 677"/>
                <a:gd name="T59" fmla="*/ 490 h 619"/>
                <a:gd name="T60" fmla="*/ 509 w 677"/>
                <a:gd name="T61" fmla="*/ 494 h 619"/>
                <a:gd name="T62" fmla="*/ 523 w 677"/>
                <a:gd name="T63" fmla="*/ 499 h 619"/>
                <a:gd name="T64" fmla="*/ 537 w 677"/>
                <a:gd name="T65" fmla="*/ 504 h 619"/>
                <a:gd name="T66" fmla="*/ 552 w 677"/>
                <a:gd name="T67" fmla="*/ 514 h 619"/>
                <a:gd name="T68" fmla="*/ 566 w 677"/>
                <a:gd name="T69" fmla="*/ 518 h 619"/>
                <a:gd name="T70" fmla="*/ 581 w 677"/>
                <a:gd name="T71" fmla="*/ 523 h 619"/>
                <a:gd name="T72" fmla="*/ 595 w 677"/>
                <a:gd name="T73" fmla="*/ 528 h 619"/>
                <a:gd name="T74" fmla="*/ 609 w 677"/>
                <a:gd name="T75" fmla="*/ 533 h 619"/>
                <a:gd name="T76" fmla="*/ 624 w 677"/>
                <a:gd name="T77" fmla="*/ 533 h 619"/>
                <a:gd name="T78" fmla="*/ 638 w 677"/>
                <a:gd name="T79" fmla="*/ 538 h 619"/>
                <a:gd name="T80" fmla="*/ 653 w 677"/>
                <a:gd name="T81" fmla="*/ 542 h 619"/>
                <a:gd name="T82" fmla="*/ 667 w 677"/>
                <a:gd name="T83" fmla="*/ 547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77" h="619">
                  <a:moveTo>
                    <a:pt x="0" y="619"/>
                  </a:moveTo>
                  <a:lnTo>
                    <a:pt x="120" y="619"/>
                  </a:lnTo>
                  <a:lnTo>
                    <a:pt x="120" y="0"/>
                  </a:lnTo>
                  <a:lnTo>
                    <a:pt x="120" y="10"/>
                  </a:lnTo>
                  <a:lnTo>
                    <a:pt x="124" y="15"/>
                  </a:lnTo>
                  <a:lnTo>
                    <a:pt x="124" y="43"/>
                  </a:lnTo>
                  <a:lnTo>
                    <a:pt x="129" y="48"/>
                  </a:lnTo>
                  <a:lnTo>
                    <a:pt x="129" y="67"/>
                  </a:lnTo>
                  <a:lnTo>
                    <a:pt x="134" y="72"/>
                  </a:lnTo>
                  <a:lnTo>
                    <a:pt x="134" y="87"/>
                  </a:lnTo>
                  <a:lnTo>
                    <a:pt x="139" y="91"/>
                  </a:lnTo>
                  <a:lnTo>
                    <a:pt x="139" y="106"/>
                  </a:lnTo>
                  <a:lnTo>
                    <a:pt x="144" y="111"/>
                  </a:lnTo>
                  <a:lnTo>
                    <a:pt x="144" y="120"/>
                  </a:lnTo>
                  <a:lnTo>
                    <a:pt x="148" y="125"/>
                  </a:lnTo>
                  <a:lnTo>
                    <a:pt x="148" y="135"/>
                  </a:lnTo>
                  <a:lnTo>
                    <a:pt x="153" y="139"/>
                  </a:lnTo>
                  <a:lnTo>
                    <a:pt x="153" y="149"/>
                  </a:lnTo>
                  <a:lnTo>
                    <a:pt x="163" y="159"/>
                  </a:lnTo>
                  <a:lnTo>
                    <a:pt x="163" y="168"/>
                  </a:lnTo>
                  <a:lnTo>
                    <a:pt x="168" y="173"/>
                  </a:lnTo>
                  <a:lnTo>
                    <a:pt x="168" y="183"/>
                  </a:lnTo>
                  <a:lnTo>
                    <a:pt x="177" y="192"/>
                  </a:lnTo>
                  <a:lnTo>
                    <a:pt x="177" y="202"/>
                  </a:lnTo>
                  <a:lnTo>
                    <a:pt x="187" y="211"/>
                  </a:lnTo>
                  <a:lnTo>
                    <a:pt x="187" y="221"/>
                  </a:lnTo>
                  <a:lnTo>
                    <a:pt x="192" y="226"/>
                  </a:lnTo>
                  <a:lnTo>
                    <a:pt x="201" y="235"/>
                  </a:lnTo>
                  <a:lnTo>
                    <a:pt x="201" y="245"/>
                  </a:lnTo>
                  <a:lnTo>
                    <a:pt x="206" y="250"/>
                  </a:lnTo>
                  <a:lnTo>
                    <a:pt x="216" y="259"/>
                  </a:lnTo>
                  <a:lnTo>
                    <a:pt x="216" y="264"/>
                  </a:lnTo>
                  <a:lnTo>
                    <a:pt x="220" y="269"/>
                  </a:lnTo>
                  <a:lnTo>
                    <a:pt x="230" y="279"/>
                  </a:lnTo>
                  <a:lnTo>
                    <a:pt x="230" y="283"/>
                  </a:lnTo>
                  <a:lnTo>
                    <a:pt x="240" y="293"/>
                  </a:lnTo>
                  <a:lnTo>
                    <a:pt x="240" y="298"/>
                  </a:lnTo>
                  <a:lnTo>
                    <a:pt x="244" y="303"/>
                  </a:lnTo>
                  <a:lnTo>
                    <a:pt x="249" y="307"/>
                  </a:lnTo>
                  <a:lnTo>
                    <a:pt x="254" y="312"/>
                  </a:lnTo>
                  <a:lnTo>
                    <a:pt x="264" y="322"/>
                  </a:lnTo>
                  <a:lnTo>
                    <a:pt x="264" y="327"/>
                  </a:lnTo>
                  <a:lnTo>
                    <a:pt x="268" y="331"/>
                  </a:lnTo>
                  <a:lnTo>
                    <a:pt x="273" y="336"/>
                  </a:lnTo>
                  <a:lnTo>
                    <a:pt x="278" y="341"/>
                  </a:lnTo>
                  <a:lnTo>
                    <a:pt x="283" y="346"/>
                  </a:lnTo>
                  <a:lnTo>
                    <a:pt x="288" y="351"/>
                  </a:lnTo>
                  <a:lnTo>
                    <a:pt x="292" y="355"/>
                  </a:lnTo>
                  <a:lnTo>
                    <a:pt x="297" y="360"/>
                  </a:lnTo>
                  <a:lnTo>
                    <a:pt x="302" y="365"/>
                  </a:lnTo>
                  <a:lnTo>
                    <a:pt x="307" y="370"/>
                  </a:lnTo>
                  <a:lnTo>
                    <a:pt x="312" y="370"/>
                  </a:lnTo>
                  <a:lnTo>
                    <a:pt x="316" y="375"/>
                  </a:lnTo>
                  <a:lnTo>
                    <a:pt x="321" y="379"/>
                  </a:lnTo>
                  <a:lnTo>
                    <a:pt x="326" y="384"/>
                  </a:lnTo>
                  <a:lnTo>
                    <a:pt x="331" y="389"/>
                  </a:lnTo>
                  <a:lnTo>
                    <a:pt x="336" y="394"/>
                  </a:lnTo>
                  <a:lnTo>
                    <a:pt x="340" y="394"/>
                  </a:lnTo>
                  <a:lnTo>
                    <a:pt x="345" y="399"/>
                  </a:lnTo>
                  <a:lnTo>
                    <a:pt x="350" y="403"/>
                  </a:lnTo>
                  <a:lnTo>
                    <a:pt x="355" y="408"/>
                  </a:lnTo>
                  <a:lnTo>
                    <a:pt x="360" y="408"/>
                  </a:lnTo>
                  <a:lnTo>
                    <a:pt x="364" y="413"/>
                  </a:lnTo>
                  <a:lnTo>
                    <a:pt x="369" y="418"/>
                  </a:lnTo>
                  <a:lnTo>
                    <a:pt x="374" y="423"/>
                  </a:lnTo>
                  <a:lnTo>
                    <a:pt x="379" y="423"/>
                  </a:lnTo>
                  <a:lnTo>
                    <a:pt x="384" y="427"/>
                  </a:lnTo>
                  <a:lnTo>
                    <a:pt x="388" y="427"/>
                  </a:lnTo>
                  <a:lnTo>
                    <a:pt x="393" y="432"/>
                  </a:lnTo>
                  <a:lnTo>
                    <a:pt x="398" y="437"/>
                  </a:lnTo>
                  <a:lnTo>
                    <a:pt x="403" y="437"/>
                  </a:lnTo>
                  <a:lnTo>
                    <a:pt x="408" y="442"/>
                  </a:lnTo>
                  <a:lnTo>
                    <a:pt x="412" y="447"/>
                  </a:lnTo>
                  <a:lnTo>
                    <a:pt x="417" y="447"/>
                  </a:lnTo>
                  <a:lnTo>
                    <a:pt x="422" y="451"/>
                  </a:lnTo>
                  <a:lnTo>
                    <a:pt x="427" y="451"/>
                  </a:lnTo>
                  <a:lnTo>
                    <a:pt x="432" y="456"/>
                  </a:lnTo>
                  <a:lnTo>
                    <a:pt x="436" y="461"/>
                  </a:lnTo>
                  <a:lnTo>
                    <a:pt x="441" y="461"/>
                  </a:lnTo>
                  <a:lnTo>
                    <a:pt x="446" y="466"/>
                  </a:lnTo>
                  <a:lnTo>
                    <a:pt x="451" y="466"/>
                  </a:lnTo>
                  <a:lnTo>
                    <a:pt x="456" y="470"/>
                  </a:lnTo>
                  <a:lnTo>
                    <a:pt x="461" y="470"/>
                  </a:lnTo>
                  <a:lnTo>
                    <a:pt x="465" y="475"/>
                  </a:lnTo>
                  <a:lnTo>
                    <a:pt x="470" y="475"/>
                  </a:lnTo>
                  <a:lnTo>
                    <a:pt x="475" y="480"/>
                  </a:lnTo>
                  <a:lnTo>
                    <a:pt x="480" y="480"/>
                  </a:lnTo>
                  <a:lnTo>
                    <a:pt x="485" y="485"/>
                  </a:lnTo>
                  <a:lnTo>
                    <a:pt x="489" y="485"/>
                  </a:lnTo>
                  <a:lnTo>
                    <a:pt x="494" y="490"/>
                  </a:lnTo>
                  <a:lnTo>
                    <a:pt x="499" y="490"/>
                  </a:lnTo>
                  <a:lnTo>
                    <a:pt x="504" y="490"/>
                  </a:lnTo>
                  <a:lnTo>
                    <a:pt x="509" y="494"/>
                  </a:lnTo>
                  <a:lnTo>
                    <a:pt x="513" y="494"/>
                  </a:lnTo>
                  <a:lnTo>
                    <a:pt x="518" y="499"/>
                  </a:lnTo>
                  <a:lnTo>
                    <a:pt x="523" y="499"/>
                  </a:lnTo>
                  <a:lnTo>
                    <a:pt x="528" y="504"/>
                  </a:lnTo>
                  <a:lnTo>
                    <a:pt x="533" y="504"/>
                  </a:lnTo>
                  <a:lnTo>
                    <a:pt x="537" y="504"/>
                  </a:lnTo>
                  <a:lnTo>
                    <a:pt x="542" y="509"/>
                  </a:lnTo>
                  <a:lnTo>
                    <a:pt x="547" y="509"/>
                  </a:lnTo>
                  <a:lnTo>
                    <a:pt x="552" y="514"/>
                  </a:lnTo>
                  <a:lnTo>
                    <a:pt x="557" y="514"/>
                  </a:lnTo>
                  <a:lnTo>
                    <a:pt x="561" y="514"/>
                  </a:lnTo>
                  <a:lnTo>
                    <a:pt x="566" y="518"/>
                  </a:lnTo>
                  <a:lnTo>
                    <a:pt x="571" y="518"/>
                  </a:lnTo>
                  <a:lnTo>
                    <a:pt x="576" y="518"/>
                  </a:lnTo>
                  <a:lnTo>
                    <a:pt x="581" y="523"/>
                  </a:lnTo>
                  <a:lnTo>
                    <a:pt x="585" y="523"/>
                  </a:lnTo>
                  <a:lnTo>
                    <a:pt x="590" y="523"/>
                  </a:lnTo>
                  <a:lnTo>
                    <a:pt x="595" y="528"/>
                  </a:lnTo>
                  <a:lnTo>
                    <a:pt x="600" y="528"/>
                  </a:lnTo>
                  <a:lnTo>
                    <a:pt x="605" y="528"/>
                  </a:lnTo>
                  <a:lnTo>
                    <a:pt x="609" y="533"/>
                  </a:lnTo>
                  <a:lnTo>
                    <a:pt x="614" y="533"/>
                  </a:lnTo>
                  <a:lnTo>
                    <a:pt x="619" y="533"/>
                  </a:lnTo>
                  <a:lnTo>
                    <a:pt x="624" y="533"/>
                  </a:lnTo>
                  <a:lnTo>
                    <a:pt x="629" y="538"/>
                  </a:lnTo>
                  <a:lnTo>
                    <a:pt x="633" y="538"/>
                  </a:lnTo>
                  <a:lnTo>
                    <a:pt x="638" y="538"/>
                  </a:lnTo>
                  <a:lnTo>
                    <a:pt x="643" y="542"/>
                  </a:lnTo>
                  <a:lnTo>
                    <a:pt x="648" y="542"/>
                  </a:lnTo>
                  <a:lnTo>
                    <a:pt x="653" y="542"/>
                  </a:lnTo>
                  <a:lnTo>
                    <a:pt x="657" y="542"/>
                  </a:lnTo>
                  <a:lnTo>
                    <a:pt x="662" y="547"/>
                  </a:lnTo>
                  <a:lnTo>
                    <a:pt x="667" y="547"/>
                  </a:lnTo>
                  <a:lnTo>
                    <a:pt x="672" y="547"/>
                  </a:lnTo>
                  <a:lnTo>
                    <a:pt x="677" y="547"/>
                  </a:lnTo>
                </a:path>
              </a:pathLst>
            </a:custGeom>
            <a:noFill/>
            <a:ln w="19050" cap="flat">
              <a:solidFill>
                <a:srgbClr val="2C4A2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14" name="Freeform 52"/>
            <p:cNvSpPr>
              <a:spLocks/>
            </p:cNvSpPr>
            <p:nvPr/>
          </p:nvSpPr>
          <p:spPr bwMode="auto">
            <a:xfrm>
              <a:off x="1863725" y="2790825"/>
              <a:ext cx="1020763" cy="106363"/>
            </a:xfrm>
            <a:custGeom>
              <a:avLst/>
              <a:gdLst>
                <a:gd name="T0" fmla="*/ 9 w 643"/>
                <a:gd name="T1" fmla="*/ 5 h 67"/>
                <a:gd name="T2" fmla="*/ 24 w 643"/>
                <a:gd name="T3" fmla="*/ 10 h 67"/>
                <a:gd name="T4" fmla="*/ 38 w 643"/>
                <a:gd name="T5" fmla="*/ 10 h 67"/>
                <a:gd name="T6" fmla="*/ 52 w 643"/>
                <a:gd name="T7" fmla="*/ 15 h 67"/>
                <a:gd name="T8" fmla="*/ 67 w 643"/>
                <a:gd name="T9" fmla="*/ 19 h 67"/>
                <a:gd name="T10" fmla="*/ 81 w 643"/>
                <a:gd name="T11" fmla="*/ 19 h 67"/>
                <a:gd name="T12" fmla="*/ 96 w 643"/>
                <a:gd name="T13" fmla="*/ 24 h 67"/>
                <a:gd name="T14" fmla="*/ 110 w 643"/>
                <a:gd name="T15" fmla="*/ 24 h 67"/>
                <a:gd name="T16" fmla="*/ 124 w 643"/>
                <a:gd name="T17" fmla="*/ 29 h 67"/>
                <a:gd name="T18" fmla="*/ 139 w 643"/>
                <a:gd name="T19" fmla="*/ 29 h 67"/>
                <a:gd name="T20" fmla="*/ 153 w 643"/>
                <a:gd name="T21" fmla="*/ 34 h 67"/>
                <a:gd name="T22" fmla="*/ 168 w 643"/>
                <a:gd name="T23" fmla="*/ 34 h 67"/>
                <a:gd name="T24" fmla="*/ 182 w 643"/>
                <a:gd name="T25" fmla="*/ 34 h 67"/>
                <a:gd name="T26" fmla="*/ 196 w 643"/>
                <a:gd name="T27" fmla="*/ 39 h 67"/>
                <a:gd name="T28" fmla="*/ 211 w 643"/>
                <a:gd name="T29" fmla="*/ 39 h 67"/>
                <a:gd name="T30" fmla="*/ 225 w 643"/>
                <a:gd name="T31" fmla="*/ 43 h 67"/>
                <a:gd name="T32" fmla="*/ 240 w 643"/>
                <a:gd name="T33" fmla="*/ 43 h 67"/>
                <a:gd name="T34" fmla="*/ 254 w 643"/>
                <a:gd name="T35" fmla="*/ 43 h 67"/>
                <a:gd name="T36" fmla="*/ 268 w 643"/>
                <a:gd name="T37" fmla="*/ 48 h 67"/>
                <a:gd name="T38" fmla="*/ 283 w 643"/>
                <a:gd name="T39" fmla="*/ 48 h 67"/>
                <a:gd name="T40" fmla="*/ 297 w 643"/>
                <a:gd name="T41" fmla="*/ 48 h 67"/>
                <a:gd name="T42" fmla="*/ 312 w 643"/>
                <a:gd name="T43" fmla="*/ 48 h 67"/>
                <a:gd name="T44" fmla="*/ 326 w 643"/>
                <a:gd name="T45" fmla="*/ 53 h 67"/>
                <a:gd name="T46" fmla="*/ 341 w 643"/>
                <a:gd name="T47" fmla="*/ 53 h 67"/>
                <a:gd name="T48" fmla="*/ 360 w 643"/>
                <a:gd name="T49" fmla="*/ 53 h 67"/>
                <a:gd name="T50" fmla="*/ 374 w 643"/>
                <a:gd name="T51" fmla="*/ 53 h 67"/>
                <a:gd name="T52" fmla="*/ 389 w 643"/>
                <a:gd name="T53" fmla="*/ 58 h 67"/>
                <a:gd name="T54" fmla="*/ 403 w 643"/>
                <a:gd name="T55" fmla="*/ 58 h 67"/>
                <a:gd name="T56" fmla="*/ 422 w 643"/>
                <a:gd name="T57" fmla="*/ 58 h 67"/>
                <a:gd name="T58" fmla="*/ 437 w 643"/>
                <a:gd name="T59" fmla="*/ 58 h 67"/>
                <a:gd name="T60" fmla="*/ 451 w 643"/>
                <a:gd name="T61" fmla="*/ 58 h 67"/>
                <a:gd name="T62" fmla="*/ 470 w 643"/>
                <a:gd name="T63" fmla="*/ 58 h 67"/>
                <a:gd name="T64" fmla="*/ 485 w 643"/>
                <a:gd name="T65" fmla="*/ 63 h 67"/>
                <a:gd name="T66" fmla="*/ 499 w 643"/>
                <a:gd name="T67" fmla="*/ 63 h 67"/>
                <a:gd name="T68" fmla="*/ 518 w 643"/>
                <a:gd name="T69" fmla="*/ 63 h 67"/>
                <a:gd name="T70" fmla="*/ 533 w 643"/>
                <a:gd name="T71" fmla="*/ 63 h 67"/>
                <a:gd name="T72" fmla="*/ 547 w 643"/>
                <a:gd name="T73" fmla="*/ 63 h 67"/>
                <a:gd name="T74" fmla="*/ 566 w 643"/>
                <a:gd name="T75" fmla="*/ 63 h 67"/>
                <a:gd name="T76" fmla="*/ 581 w 643"/>
                <a:gd name="T77" fmla="*/ 63 h 67"/>
                <a:gd name="T78" fmla="*/ 600 w 643"/>
                <a:gd name="T79" fmla="*/ 67 h 67"/>
                <a:gd name="T80" fmla="*/ 614 w 643"/>
                <a:gd name="T81" fmla="*/ 67 h 67"/>
                <a:gd name="T82" fmla="*/ 633 w 643"/>
                <a:gd name="T83"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3" h="67">
                  <a:moveTo>
                    <a:pt x="0" y="0"/>
                  </a:moveTo>
                  <a:lnTo>
                    <a:pt x="4" y="5"/>
                  </a:lnTo>
                  <a:lnTo>
                    <a:pt x="9" y="5"/>
                  </a:lnTo>
                  <a:lnTo>
                    <a:pt x="14" y="5"/>
                  </a:lnTo>
                  <a:lnTo>
                    <a:pt x="19" y="5"/>
                  </a:lnTo>
                  <a:lnTo>
                    <a:pt x="24" y="10"/>
                  </a:lnTo>
                  <a:lnTo>
                    <a:pt x="28" y="10"/>
                  </a:lnTo>
                  <a:lnTo>
                    <a:pt x="33" y="10"/>
                  </a:lnTo>
                  <a:lnTo>
                    <a:pt x="38" y="10"/>
                  </a:lnTo>
                  <a:lnTo>
                    <a:pt x="43" y="15"/>
                  </a:lnTo>
                  <a:lnTo>
                    <a:pt x="48" y="15"/>
                  </a:lnTo>
                  <a:lnTo>
                    <a:pt x="52" y="15"/>
                  </a:lnTo>
                  <a:lnTo>
                    <a:pt x="57" y="15"/>
                  </a:lnTo>
                  <a:lnTo>
                    <a:pt x="62" y="15"/>
                  </a:lnTo>
                  <a:lnTo>
                    <a:pt x="67" y="19"/>
                  </a:lnTo>
                  <a:lnTo>
                    <a:pt x="72" y="19"/>
                  </a:lnTo>
                  <a:lnTo>
                    <a:pt x="76" y="19"/>
                  </a:lnTo>
                  <a:lnTo>
                    <a:pt x="81" y="19"/>
                  </a:lnTo>
                  <a:lnTo>
                    <a:pt x="86" y="19"/>
                  </a:lnTo>
                  <a:lnTo>
                    <a:pt x="91" y="19"/>
                  </a:lnTo>
                  <a:lnTo>
                    <a:pt x="96" y="24"/>
                  </a:lnTo>
                  <a:lnTo>
                    <a:pt x="100" y="24"/>
                  </a:lnTo>
                  <a:lnTo>
                    <a:pt x="105" y="24"/>
                  </a:lnTo>
                  <a:lnTo>
                    <a:pt x="110" y="24"/>
                  </a:lnTo>
                  <a:lnTo>
                    <a:pt x="115" y="24"/>
                  </a:lnTo>
                  <a:lnTo>
                    <a:pt x="120" y="29"/>
                  </a:lnTo>
                  <a:lnTo>
                    <a:pt x="124" y="29"/>
                  </a:lnTo>
                  <a:lnTo>
                    <a:pt x="129" y="29"/>
                  </a:lnTo>
                  <a:lnTo>
                    <a:pt x="134" y="29"/>
                  </a:lnTo>
                  <a:lnTo>
                    <a:pt x="139" y="29"/>
                  </a:lnTo>
                  <a:lnTo>
                    <a:pt x="144" y="29"/>
                  </a:lnTo>
                  <a:lnTo>
                    <a:pt x="148" y="34"/>
                  </a:lnTo>
                  <a:lnTo>
                    <a:pt x="153" y="34"/>
                  </a:lnTo>
                  <a:lnTo>
                    <a:pt x="158" y="34"/>
                  </a:lnTo>
                  <a:lnTo>
                    <a:pt x="163" y="34"/>
                  </a:lnTo>
                  <a:lnTo>
                    <a:pt x="168" y="34"/>
                  </a:lnTo>
                  <a:lnTo>
                    <a:pt x="172" y="34"/>
                  </a:lnTo>
                  <a:lnTo>
                    <a:pt x="177" y="34"/>
                  </a:lnTo>
                  <a:lnTo>
                    <a:pt x="182" y="34"/>
                  </a:lnTo>
                  <a:lnTo>
                    <a:pt x="187" y="39"/>
                  </a:lnTo>
                  <a:lnTo>
                    <a:pt x="192" y="39"/>
                  </a:lnTo>
                  <a:lnTo>
                    <a:pt x="196" y="39"/>
                  </a:lnTo>
                  <a:lnTo>
                    <a:pt x="201" y="39"/>
                  </a:lnTo>
                  <a:lnTo>
                    <a:pt x="206" y="39"/>
                  </a:lnTo>
                  <a:lnTo>
                    <a:pt x="211" y="39"/>
                  </a:lnTo>
                  <a:lnTo>
                    <a:pt x="216" y="39"/>
                  </a:lnTo>
                  <a:lnTo>
                    <a:pt x="220" y="43"/>
                  </a:lnTo>
                  <a:lnTo>
                    <a:pt x="225" y="43"/>
                  </a:lnTo>
                  <a:lnTo>
                    <a:pt x="230" y="43"/>
                  </a:lnTo>
                  <a:lnTo>
                    <a:pt x="235" y="43"/>
                  </a:lnTo>
                  <a:lnTo>
                    <a:pt x="240" y="43"/>
                  </a:lnTo>
                  <a:lnTo>
                    <a:pt x="244" y="43"/>
                  </a:lnTo>
                  <a:lnTo>
                    <a:pt x="249" y="43"/>
                  </a:lnTo>
                  <a:lnTo>
                    <a:pt x="254" y="43"/>
                  </a:lnTo>
                  <a:lnTo>
                    <a:pt x="259" y="43"/>
                  </a:lnTo>
                  <a:lnTo>
                    <a:pt x="264" y="43"/>
                  </a:lnTo>
                  <a:lnTo>
                    <a:pt x="268" y="48"/>
                  </a:lnTo>
                  <a:lnTo>
                    <a:pt x="273" y="48"/>
                  </a:lnTo>
                  <a:lnTo>
                    <a:pt x="278" y="48"/>
                  </a:lnTo>
                  <a:lnTo>
                    <a:pt x="283" y="48"/>
                  </a:lnTo>
                  <a:lnTo>
                    <a:pt x="288" y="48"/>
                  </a:lnTo>
                  <a:lnTo>
                    <a:pt x="292" y="48"/>
                  </a:lnTo>
                  <a:lnTo>
                    <a:pt x="297" y="48"/>
                  </a:lnTo>
                  <a:lnTo>
                    <a:pt x="302" y="48"/>
                  </a:lnTo>
                  <a:lnTo>
                    <a:pt x="307" y="48"/>
                  </a:lnTo>
                  <a:lnTo>
                    <a:pt x="312" y="48"/>
                  </a:lnTo>
                  <a:lnTo>
                    <a:pt x="317" y="48"/>
                  </a:lnTo>
                  <a:lnTo>
                    <a:pt x="321" y="53"/>
                  </a:lnTo>
                  <a:lnTo>
                    <a:pt x="326" y="53"/>
                  </a:lnTo>
                  <a:lnTo>
                    <a:pt x="331" y="53"/>
                  </a:lnTo>
                  <a:lnTo>
                    <a:pt x="336" y="53"/>
                  </a:lnTo>
                  <a:lnTo>
                    <a:pt x="341" y="53"/>
                  </a:lnTo>
                  <a:lnTo>
                    <a:pt x="350" y="53"/>
                  </a:lnTo>
                  <a:lnTo>
                    <a:pt x="355" y="53"/>
                  </a:lnTo>
                  <a:lnTo>
                    <a:pt x="360" y="53"/>
                  </a:lnTo>
                  <a:lnTo>
                    <a:pt x="365" y="53"/>
                  </a:lnTo>
                  <a:lnTo>
                    <a:pt x="369" y="53"/>
                  </a:lnTo>
                  <a:lnTo>
                    <a:pt x="374" y="53"/>
                  </a:lnTo>
                  <a:lnTo>
                    <a:pt x="379" y="53"/>
                  </a:lnTo>
                  <a:lnTo>
                    <a:pt x="384" y="53"/>
                  </a:lnTo>
                  <a:lnTo>
                    <a:pt x="389" y="58"/>
                  </a:lnTo>
                  <a:lnTo>
                    <a:pt x="393" y="58"/>
                  </a:lnTo>
                  <a:lnTo>
                    <a:pt x="398" y="58"/>
                  </a:lnTo>
                  <a:lnTo>
                    <a:pt x="403" y="58"/>
                  </a:lnTo>
                  <a:lnTo>
                    <a:pt x="413" y="58"/>
                  </a:lnTo>
                  <a:lnTo>
                    <a:pt x="417" y="58"/>
                  </a:lnTo>
                  <a:lnTo>
                    <a:pt x="422" y="58"/>
                  </a:lnTo>
                  <a:lnTo>
                    <a:pt x="427" y="58"/>
                  </a:lnTo>
                  <a:lnTo>
                    <a:pt x="432" y="58"/>
                  </a:lnTo>
                  <a:lnTo>
                    <a:pt x="437" y="58"/>
                  </a:lnTo>
                  <a:lnTo>
                    <a:pt x="441" y="58"/>
                  </a:lnTo>
                  <a:lnTo>
                    <a:pt x="446" y="58"/>
                  </a:lnTo>
                  <a:lnTo>
                    <a:pt x="451" y="58"/>
                  </a:lnTo>
                  <a:lnTo>
                    <a:pt x="456" y="58"/>
                  </a:lnTo>
                  <a:lnTo>
                    <a:pt x="465" y="58"/>
                  </a:lnTo>
                  <a:lnTo>
                    <a:pt x="470" y="58"/>
                  </a:lnTo>
                  <a:lnTo>
                    <a:pt x="475" y="63"/>
                  </a:lnTo>
                  <a:lnTo>
                    <a:pt x="480" y="63"/>
                  </a:lnTo>
                  <a:lnTo>
                    <a:pt x="485" y="63"/>
                  </a:lnTo>
                  <a:lnTo>
                    <a:pt x="489" y="63"/>
                  </a:lnTo>
                  <a:lnTo>
                    <a:pt x="494" y="63"/>
                  </a:lnTo>
                  <a:lnTo>
                    <a:pt x="499" y="63"/>
                  </a:lnTo>
                  <a:lnTo>
                    <a:pt x="504" y="63"/>
                  </a:lnTo>
                  <a:lnTo>
                    <a:pt x="513" y="63"/>
                  </a:lnTo>
                  <a:lnTo>
                    <a:pt x="518" y="63"/>
                  </a:lnTo>
                  <a:lnTo>
                    <a:pt x="523" y="63"/>
                  </a:lnTo>
                  <a:lnTo>
                    <a:pt x="528" y="63"/>
                  </a:lnTo>
                  <a:lnTo>
                    <a:pt x="533" y="63"/>
                  </a:lnTo>
                  <a:lnTo>
                    <a:pt x="537" y="63"/>
                  </a:lnTo>
                  <a:lnTo>
                    <a:pt x="542" y="63"/>
                  </a:lnTo>
                  <a:lnTo>
                    <a:pt x="547" y="63"/>
                  </a:lnTo>
                  <a:lnTo>
                    <a:pt x="557" y="63"/>
                  </a:lnTo>
                  <a:lnTo>
                    <a:pt x="561" y="63"/>
                  </a:lnTo>
                  <a:lnTo>
                    <a:pt x="566" y="63"/>
                  </a:lnTo>
                  <a:lnTo>
                    <a:pt x="571" y="63"/>
                  </a:lnTo>
                  <a:lnTo>
                    <a:pt x="576" y="63"/>
                  </a:lnTo>
                  <a:lnTo>
                    <a:pt x="581" y="63"/>
                  </a:lnTo>
                  <a:lnTo>
                    <a:pt x="585" y="63"/>
                  </a:lnTo>
                  <a:lnTo>
                    <a:pt x="595" y="67"/>
                  </a:lnTo>
                  <a:lnTo>
                    <a:pt x="600" y="67"/>
                  </a:lnTo>
                  <a:lnTo>
                    <a:pt x="605" y="67"/>
                  </a:lnTo>
                  <a:lnTo>
                    <a:pt x="609" y="67"/>
                  </a:lnTo>
                  <a:lnTo>
                    <a:pt x="614" y="67"/>
                  </a:lnTo>
                  <a:lnTo>
                    <a:pt x="619" y="67"/>
                  </a:lnTo>
                  <a:lnTo>
                    <a:pt x="629" y="67"/>
                  </a:lnTo>
                  <a:lnTo>
                    <a:pt x="633" y="67"/>
                  </a:lnTo>
                  <a:lnTo>
                    <a:pt x="638" y="67"/>
                  </a:lnTo>
                  <a:lnTo>
                    <a:pt x="643" y="67"/>
                  </a:lnTo>
                </a:path>
              </a:pathLst>
            </a:custGeom>
            <a:noFill/>
            <a:ln w="19050" cap="flat">
              <a:solidFill>
                <a:srgbClr val="2C4A2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15" name="Freeform 53"/>
            <p:cNvSpPr>
              <a:spLocks/>
            </p:cNvSpPr>
            <p:nvPr/>
          </p:nvSpPr>
          <p:spPr bwMode="auto">
            <a:xfrm>
              <a:off x="2884488" y="2896275"/>
              <a:ext cx="1219200" cy="7938"/>
            </a:xfrm>
            <a:custGeom>
              <a:avLst/>
              <a:gdLst>
                <a:gd name="T0" fmla="*/ 5 w 768"/>
                <a:gd name="T1" fmla="*/ 0 h 5"/>
                <a:gd name="T2" fmla="*/ 19 w 768"/>
                <a:gd name="T3" fmla="*/ 0 h 5"/>
                <a:gd name="T4" fmla="*/ 29 w 768"/>
                <a:gd name="T5" fmla="*/ 0 h 5"/>
                <a:gd name="T6" fmla="*/ 43 w 768"/>
                <a:gd name="T7" fmla="*/ 0 h 5"/>
                <a:gd name="T8" fmla="*/ 53 w 768"/>
                <a:gd name="T9" fmla="*/ 0 h 5"/>
                <a:gd name="T10" fmla="*/ 62 w 768"/>
                <a:gd name="T11" fmla="*/ 0 h 5"/>
                <a:gd name="T12" fmla="*/ 77 w 768"/>
                <a:gd name="T13" fmla="*/ 0 h 5"/>
                <a:gd name="T14" fmla="*/ 86 w 768"/>
                <a:gd name="T15" fmla="*/ 0 h 5"/>
                <a:gd name="T16" fmla="*/ 101 w 768"/>
                <a:gd name="T17" fmla="*/ 0 h 5"/>
                <a:gd name="T18" fmla="*/ 110 w 768"/>
                <a:gd name="T19" fmla="*/ 0 h 5"/>
                <a:gd name="T20" fmla="*/ 125 w 768"/>
                <a:gd name="T21" fmla="*/ 0 h 5"/>
                <a:gd name="T22" fmla="*/ 134 w 768"/>
                <a:gd name="T23" fmla="*/ 0 h 5"/>
                <a:gd name="T24" fmla="*/ 149 w 768"/>
                <a:gd name="T25" fmla="*/ 0 h 5"/>
                <a:gd name="T26" fmla="*/ 163 w 768"/>
                <a:gd name="T27" fmla="*/ 0 h 5"/>
                <a:gd name="T28" fmla="*/ 173 w 768"/>
                <a:gd name="T29" fmla="*/ 5 h 5"/>
                <a:gd name="T30" fmla="*/ 187 w 768"/>
                <a:gd name="T31" fmla="*/ 5 h 5"/>
                <a:gd name="T32" fmla="*/ 197 w 768"/>
                <a:gd name="T33" fmla="*/ 5 h 5"/>
                <a:gd name="T34" fmla="*/ 211 w 768"/>
                <a:gd name="T35" fmla="*/ 5 h 5"/>
                <a:gd name="T36" fmla="*/ 226 w 768"/>
                <a:gd name="T37" fmla="*/ 5 h 5"/>
                <a:gd name="T38" fmla="*/ 235 w 768"/>
                <a:gd name="T39" fmla="*/ 5 h 5"/>
                <a:gd name="T40" fmla="*/ 250 w 768"/>
                <a:gd name="T41" fmla="*/ 5 h 5"/>
                <a:gd name="T42" fmla="*/ 264 w 768"/>
                <a:gd name="T43" fmla="*/ 5 h 5"/>
                <a:gd name="T44" fmla="*/ 274 w 768"/>
                <a:gd name="T45" fmla="*/ 5 h 5"/>
                <a:gd name="T46" fmla="*/ 288 w 768"/>
                <a:gd name="T47" fmla="*/ 5 h 5"/>
                <a:gd name="T48" fmla="*/ 303 w 768"/>
                <a:gd name="T49" fmla="*/ 5 h 5"/>
                <a:gd name="T50" fmla="*/ 317 w 768"/>
                <a:gd name="T51" fmla="*/ 5 h 5"/>
                <a:gd name="T52" fmla="*/ 331 w 768"/>
                <a:gd name="T53" fmla="*/ 5 h 5"/>
                <a:gd name="T54" fmla="*/ 341 w 768"/>
                <a:gd name="T55" fmla="*/ 5 h 5"/>
                <a:gd name="T56" fmla="*/ 355 w 768"/>
                <a:gd name="T57" fmla="*/ 5 h 5"/>
                <a:gd name="T58" fmla="*/ 370 w 768"/>
                <a:gd name="T59" fmla="*/ 5 h 5"/>
                <a:gd name="T60" fmla="*/ 384 w 768"/>
                <a:gd name="T61" fmla="*/ 5 h 5"/>
                <a:gd name="T62" fmla="*/ 399 w 768"/>
                <a:gd name="T63" fmla="*/ 5 h 5"/>
                <a:gd name="T64" fmla="*/ 413 w 768"/>
                <a:gd name="T65" fmla="*/ 5 h 5"/>
                <a:gd name="T66" fmla="*/ 427 w 768"/>
                <a:gd name="T67" fmla="*/ 5 h 5"/>
                <a:gd name="T68" fmla="*/ 442 w 768"/>
                <a:gd name="T69" fmla="*/ 5 h 5"/>
                <a:gd name="T70" fmla="*/ 456 w 768"/>
                <a:gd name="T71" fmla="*/ 5 h 5"/>
                <a:gd name="T72" fmla="*/ 471 w 768"/>
                <a:gd name="T73" fmla="*/ 5 h 5"/>
                <a:gd name="T74" fmla="*/ 485 w 768"/>
                <a:gd name="T75" fmla="*/ 5 h 5"/>
                <a:gd name="T76" fmla="*/ 499 w 768"/>
                <a:gd name="T77" fmla="*/ 5 h 5"/>
                <a:gd name="T78" fmla="*/ 519 w 768"/>
                <a:gd name="T79" fmla="*/ 5 h 5"/>
                <a:gd name="T80" fmla="*/ 533 w 768"/>
                <a:gd name="T81" fmla="*/ 5 h 5"/>
                <a:gd name="T82" fmla="*/ 547 w 768"/>
                <a:gd name="T83" fmla="*/ 5 h 5"/>
                <a:gd name="T84" fmla="*/ 562 w 768"/>
                <a:gd name="T85" fmla="*/ 5 h 5"/>
                <a:gd name="T86" fmla="*/ 576 w 768"/>
                <a:gd name="T87" fmla="*/ 5 h 5"/>
                <a:gd name="T88" fmla="*/ 595 w 768"/>
                <a:gd name="T89" fmla="*/ 5 h 5"/>
                <a:gd name="T90" fmla="*/ 610 w 768"/>
                <a:gd name="T91" fmla="*/ 5 h 5"/>
                <a:gd name="T92" fmla="*/ 624 w 768"/>
                <a:gd name="T93" fmla="*/ 5 h 5"/>
                <a:gd name="T94" fmla="*/ 643 w 768"/>
                <a:gd name="T95" fmla="*/ 5 h 5"/>
                <a:gd name="T96" fmla="*/ 658 w 768"/>
                <a:gd name="T97" fmla="*/ 5 h 5"/>
                <a:gd name="T98" fmla="*/ 677 w 768"/>
                <a:gd name="T99" fmla="*/ 5 h 5"/>
                <a:gd name="T100" fmla="*/ 691 w 768"/>
                <a:gd name="T101" fmla="*/ 5 h 5"/>
                <a:gd name="T102" fmla="*/ 711 w 768"/>
                <a:gd name="T103" fmla="*/ 5 h 5"/>
                <a:gd name="T104" fmla="*/ 725 w 768"/>
                <a:gd name="T105" fmla="*/ 5 h 5"/>
                <a:gd name="T106" fmla="*/ 744 w 768"/>
                <a:gd name="T107" fmla="*/ 5 h 5"/>
                <a:gd name="T108" fmla="*/ 759 w 768"/>
                <a:gd name="T109"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68" h="5">
                  <a:moveTo>
                    <a:pt x="0" y="0"/>
                  </a:moveTo>
                  <a:lnTo>
                    <a:pt x="5" y="0"/>
                  </a:lnTo>
                  <a:lnTo>
                    <a:pt x="14" y="0"/>
                  </a:lnTo>
                  <a:lnTo>
                    <a:pt x="19" y="0"/>
                  </a:lnTo>
                  <a:lnTo>
                    <a:pt x="24" y="0"/>
                  </a:lnTo>
                  <a:lnTo>
                    <a:pt x="29" y="0"/>
                  </a:lnTo>
                  <a:lnTo>
                    <a:pt x="34" y="0"/>
                  </a:lnTo>
                  <a:lnTo>
                    <a:pt x="43" y="0"/>
                  </a:lnTo>
                  <a:lnTo>
                    <a:pt x="48" y="0"/>
                  </a:lnTo>
                  <a:lnTo>
                    <a:pt x="53" y="0"/>
                  </a:lnTo>
                  <a:lnTo>
                    <a:pt x="58" y="0"/>
                  </a:lnTo>
                  <a:lnTo>
                    <a:pt x="62" y="0"/>
                  </a:lnTo>
                  <a:lnTo>
                    <a:pt x="72" y="0"/>
                  </a:lnTo>
                  <a:lnTo>
                    <a:pt x="77" y="0"/>
                  </a:lnTo>
                  <a:lnTo>
                    <a:pt x="82" y="0"/>
                  </a:lnTo>
                  <a:lnTo>
                    <a:pt x="86" y="0"/>
                  </a:lnTo>
                  <a:lnTo>
                    <a:pt x="96" y="0"/>
                  </a:lnTo>
                  <a:lnTo>
                    <a:pt x="101" y="0"/>
                  </a:lnTo>
                  <a:lnTo>
                    <a:pt x="106" y="0"/>
                  </a:lnTo>
                  <a:lnTo>
                    <a:pt x="110" y="0"/>
                  </a:lnTo>
                  <a:lnTo>
                    <a:pt x="120" y="0"/>
                  </a:lnTo>
                  <a:lnTo>
                    <a:pt x="125" y="0"/>
                  </a:lnTo>
                  <a:lnTo>
                    <a:pt x="130" y="0"/>
                  </a:lnTo>
                  <a:lnTo>
                    <a:pt x="134" y="0"/>
                  </a:lnTo>
                  <a:lnTo>
                    <a:pt x="144" y="0"/>
                  </a:lnTo>
                  <a:lnTo>
                    <a:pt x="149" y="0"/>
                  </a:lnTo>
                  <a:lnTo>
                    <a:pt x="154" y="0"/>
                  </a:lnTo>
                  <a:lnTo>
                    <a:pt x="163" y="0"/>
                  </a:lnTo>
                  <a:lnTo>
                    <a:pt x="168" y="5"/>
                  </a:lnTo>
                  <a:lnTo>
                    <a:pt x="173" y="5"/>
                  </a:lnTo>
                  <a:lnTo>
                    <a:pt x="178" y="5"/>
                  </a:lnTo>
                  <a:lnTo>
                    <a:pt x="187" y="5"/>
                  </a:lnTo>
                  <a:lnTo>
                    <a:pt x="192" y="5"/>
                  </a:lnTo>
                  <a:lnTo>
                    <a:pt x="197" y="5"/>
                  </a:lnTo>
                  <a:lnTo>
                    <a:pt x="206" y="5"/>
                  </a:lnTo>
                  <a:lnTo>
                    <a:pt x="211" y="5"/>
                  </a:lnTo>
                  <a:lnTo>
                    <a:pt x="216" y="5"/>
                  </a:lnTo>
                  <a:lnTo>
                    <a:pt x="226" y="5"/>
                  </a:lnTo>
                  <a:lnTo>
                    <a:pt x="231" y="5"/>
                  </a:lnTo>
                  <a:lnTo>
                    <a:pt x="235" y="5"/>
                  </a:lnTo>
                  <a:lnTo>
                    <a:pt x="245" y="5"/>
                  </a:lnTo>
                  <a:lnTo>
                    <a:pt x="250" y="5"/>
                  </a:lnTo>
                  <a:lnTo>
                    <a:pt x="255" y="5"/>
                  </a:lnTo>
                  <a:lnTo>
                    <a:pt x="264" y="5"/>
                  </a:lnTo>
                  <a:lnTo>
                    <a:pt x="269" y="5"/>
                  </a:lnTo>
                  <a:lnTo>
                    <a:pt x="274" y="5"/>
                  </a:lnTo>
                  <a:lnTo>
                    <a:pt x="283" y="5"/>
                  </a:lnTo>
                  <a:lnTo>
                    <a:pt x="288" y="5"/>
                  </a:lnTo>
                  <a:lnTo>
                    <a:pt x="298" y="5"/>
                  </a:lnTo>
                  <a:lnTo>
                    <a:pt x="303" y="5"/>
                  </a:lnTo>
                  <a:lnTo>
                    <a:pt x="307" y="5"/>
                  </a:lnTo>
                  <a:lnTo>
                    <a:pt x="317" y="5"/>
                  </a:lnTo>
                  <a:lnTo>
                    <a:pt x="322" y="5"/>
                  </a:lnTo>
                  <a:lnTo>
                    <a:pt x="331" y="5"/>
                  </a:lnTo>
                  <a:lnTo>
                    <a:pt x="336" y="5"/>
                  </a:lnTo>
                  <a:lnTo>
                    <a:pt x="341" y="5"/>
                  </a:lnTo>
                  <a:lnTo>
                    <a:pt x="351" y="5"/>
                  </a:lnTo>
                  <a:lnTo>
                    <a:pt x="355" y="5"/>
                  </a:lnTo>
                  <a:lnTo>
                    <a:pt x="365" y="5"/>
                  </a:lnTo>
                  <a:lnTo>
                    <a:pt x="370" y="5"/>
                  </a:lnTo>
                  <a:lnTo>
                    <a:pt x="379" y="5"/>
                  </a:lnTo>
                  <a:lnTo>
                    <a:pt x="384" y="5"/>
                  </a:lnTo>
                  <a:lnTo>
                    <a:pt x="394" y="5"/>
                  </a:lnTo>
                  <a:lnTo>
                    <a:pt x="399" y="5"/>
                  </a:lnTo>
                  <a:lnTo>
                    <a:pt x="408" y="5"/>
                  </a:lnTo>
                  <a:lnTo>
                    <a:pt x="413" y="5"/>
                  </a:lnTo>
                  <a:lnTo>
                    <a:pt x="423" y="5"/>
                  </a:lnTo>
                  <a:lnTo>
                    <a:pt x="427" y="5"/>
                  </a:lnTo>
                  <a:lnTo>
                    <a:pt x="437" y="5"/>
                  </a:lnTo>
                  <a:lnTo>
                    <a:pt x="442" y="5"/>
                  </a:lnTo>
                  <a:lnTo>
                    <a:pt x="451" y="5"/>
                  </a:lnTo>
                  <a:lnTo>
                    <a:pt x="456" y="5"/>
                  </a:lnTo>
                  <a:lnTo>
                    <a:pt x="466" y="5"/>
                  </a:lnTo>
                  <a:lnTo>
                    <a:pt x="471" y="5"/>
                  </a:lnTo>
                  <a:lnTo>
                    <a:pt x="480" y="5"/>
                  </a:lnTo>
                  <a:lnTo>
                    <a:pt x="485" y="5"/>
                  </a:lnTo>
                  <a:lnTo>
                    <a:pt x="495" y="5"/>
                  </a:lnTo>
                  <a:lnTo>
                    <a:pt x="499" y="5"/>
                  </a:lnTo>
                  <a:lnTo>
                    <a:pt x="509" y="5"/>
                  </a:lnTo>
                  <a:lnTo>
                    <a:pt x="519" y="5"/>
                  </a:lnTo>
                  <a:lnTo>
                    <a:pt x="523" y="5"/>
                  </a:lnTo>
                  <a:lnTo>
                    <a:pt x="533" y="5"/>
                  </a:lnTo>
                  <a:lnTo>
                    <a:pt x="538" y="5"/>
                  </a:lnTo>
                  <a:lnTo>
                    <a:pt x="547" y="5"/>
                  </a:lnTo>
                  <a:lnTo>
                    <a:pt x="552" y="5"/>
                  </a:lnTo>
                  <a:lnTo>
                    <a:pt x="562" y="5"/>
                  </a:lnTo>
                  <a:lnTo>
                    <a:pt x="571" y="5"/>
                  </a:lnTo>
                  <a:lnTo>
                    <a:pt x="576" y="5"/>
                  </a:lnTo>
                  <a:lnTo>
                    <a:pt x="586" y="5"/>
                  </a:lnTo>
                  <a:lnTo>
                    <a:pt x="595" y="5"/>
                  </a:lnTo>
                  <a:lnTo>
                    <a:pt x="600" y="5"/>
                  </a:lnTo>
                  <a:lnTo>
                    <a:pt x="610" y="5"/>
                  </a:lnTo>
                  <a:lnTo>
                    <a:pt x="619" y="5"/>
                  </a:lnTo>
                  <a:lnTo>
                    <a:pt x="624" y="5"/>
                  </a:lnTo>
                  <a:lnTo>
                    <a:pt x="634" y="5"/>
                  </a:lnTo>
                  <a:lnTo>
                    <a:pt x="643" y="5"/>
                  </a:lnTo>
                  <a:lnTo>
                    <a:pt x="648" y="5"/>
                  </a:lnTo>
                  <a:lnTo>
                    <a:pt x="658" y="5"/>
                  </a:lnTo>
                  <a:lnTo>
                    <a:pt x="667" y="5"/>
                  </a:lnTo>
                  <a:lnTo>
                    <a:pt x="677" y="5"/>
                  </a:lnTo>
                  <a:lnTo>
                    <a:pt x="682" y="5"/>
                  </a:lnTo>
                  <a:lnTo>
                    <a:pt x="691" y="5"/>
                  </a:lnTo>
                  <a:lnTo>
                    <a:pt x="701" y="5"/>
                  </a:lnTo>
                  <a:lnTo>
                    <a:pt x="711" y="5"/>
                  </a:lnTo>
                  <a:lnTo>
                    <a:pt x="715" y="5"/>
                  </a:lnTo>
                  <a:lnTo>
                    <a:pt x="725" y="5"/>
                  </a:lnTo>
                  <a:lnTo>
                    <a:pt x="735" y="5"/>
                  </a:lnTo>
                  <a:lnTo>
                    <a:pt x="744" y="5"/>
                  </a:lnTo>
                  <a:lnTo>
                    <a:pt x="749" y="5"/>
                  </a:lnTo>
                  <a:lnTo>
                    <a:pt x="759" y="5"/>
                  </a:lnTo>
                  <a:lnTo>
                    <a:pt x="768" y="5"/>
                  </a:lnTo>
                </a:path>
              </a:pathLst>
            </a:custGeom>
            <a:noFill/>
            <a:ln w="19050" cap="flat">
              <a:solidFill>
                <a:srgbClr val="2C4A2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7" name="Group 136"/>
          <p:cNvGrpSpPr/>
          <p:nvPr/>
        </p:nvGrpSpPr>
        <p:grpSpPr>
          <a:xfrm>
            <a:off x="788988" y="2433638"/>
            <a:ext cx="3314700" cy="474208"/>
            <a:chOff x="788988" y="2433638"/>
            <a:chExt cx="3314700" cy="474208"/>
          </a:xfrm>
        </p:grpSpPr>
        <p:sp>
          <p:nvSpPr>
            <p:cNvPr id="19516" name="Freeform 54"/>
            <p:cNvSpPr>
              <a:spLocks/>
            </p:cNvSpPr>
            <p:nvPr/>
          </p:nvSpPr>
          <p:spPr bwMode="auto">
            <a:xfrm>
              <a:off x="788988" y="2433638"/>
              <a:ext cx="1112838" cy="471488"/>
            </a:xfrm>
            <a:custGeom>
              <a:avLst/>
              <a:gdLst>
                <a:gd name="T0" fmla="*/ 120 w 701"/>
                <a:gd name="T1" fmla="*/ 0 h 297"/>
                <a:gd name="T2" fmla="*/ 124 w 701"/>
                <a:gd name="T3" fmla="*/ 43 h 297"/>
                <a:gd name="T4" fmla="*/ 134 w 701"/>
                <a:gd name="T5" fmla="*/ 62 h 297"/>
                <a:gd name="T6" fmla="*/ 144 w 701"/>
                <a:gd name="T7" fmla="*/ 91 h 297"/>
                <a:gd name="T8" fmla="*/ 158 w 701"/>
                <a:gd name="T9" fmla="*/ 115 h 297"/>
                <a:gd name="T10" fmla="*/ 172 w 701"/>
                <a:gd name="T11" fmla="*/ 134 h 297"/>
                <a:gd name="T12" fmla="*/ 187 w 701"/>
                <a:gd name="T13" fmla="*/ 148 h 297"/>
                <a:gd name="T14" fmla="*/ 201 w 701"/>
                <a:gd name="T15" fmla="*/ 163 h 297"/>
                <a:gd name="T16" fmla="*/ 216 w 701"/>
                <a:gd name="T17" fmla="*/ 172 h 297"/>
                <a:gd name="T18" fmla="*/ 230 w 701"/>
                <a:gd name="T19" fmla="*/ 182 h 297"/>
                <a:gd name="T20" fmla="*/ 244 w 701"/>
                <a:gd name="T21" fmla="*/ 192 h 297"/>
                <a:gd name="T22" fmla="*/ 259 w 701"/>
                <a:gd name="T23" fmla="*/ 196 h 297"/>
                <a:gd name="T24" fmla="*/ 273 w 701"/>
                <a:gd name="T25" fmla="*/ 206 h 297"/>
                <a:gd name="T26" fmla="*/ 288 w 701"/>
                <a:gd name="T27" fmla="*/ 211 h 297"/>
                <a:gd name="T28" fmla="*/ 302 w 701"/>
                <a:gd name="T29" fmla="*/ 216 h 297"/>
                <a:gd name="T30" fmla="*/ 316 w 701"/>
                <a:gd name="T31" fmla="*/ 220 h 297"/>
                <a:gd name="T32" fmla="*/ 331 w 701"/>
                <a:gd name="T33" fmla="*/ 225 h 297"/>
                <a:gd name="T34" fmla="*/ 345 w 701"/>
                <a:gd name="T35" fmla="*/ 230 h 297"/>
                <a:gd name="T36" fmla="*/ 360 w 701"/>
                <a:gd name="T37" fmla="*/ 235 h 297"/>
                <a:gd name="T38" fmla="*/ 374 w 701"/>
                <a:gd name="T39" fmla="*/ 240 h 297"/>
                <a:gd name="T40" fmla="*/ 388 w 701"/>
                <a:gd name="T41" fmla="*/ 244 h 297"/>
                <a:gd name="T42" fmla="*/ 403 w 701"/>
                <a:gd name="T43" fmla="*/ 244 h 297"/>
                <a:gd name="T44" fmla="*/ 417 w 701"/>
                <a:gd name="T45" fmla="*/ 249 h 297"/>
                <a:gd name="T46" fmla="*/ 432 w 701"/>
                <a:gd name="T47" fmla="*/ 254 h 297"/>
                <a:gd name="T48" fmla="*/ 446 w 701"/>
                <a:gd name="T49" fmla="*/ 254 h 297"/>
                <a:gd name="T50" fmla="*/ 461 w 701"/>
                <a:gd name="T51" fmla="*/ 259 h 297"/>
                <a:gd name="T52" fmla="*/ 475 w 701"/>
                <a:gd name="T53" fmla="*/ 259 h 297"/>
                <a:gd name="T54" fmla="*/ 489 w 701"/>
                <a:gd name="T55" fmla="*/ 264 h 297"/>
                <a:gd name="T56" fmla="*/ 504 w 701"/>
                <a:gd name="T57" fmla="*/ 264 h 297"/>
                <a:gd name="T58" fmla="*/ 518 w 701"/>
                <a:gd name="T59" fmla="*/ 268 h 297"/>
                <a:gd name="T60" fmla="*/ 533 w 701"/>
                <a:gd name="T61" fmla="*/ 268 h 297"/>
                <a:gd name="T62" fmla="*/ 547 w 701"/>
                <a:gd name="T63" fmla="*/ 268 h 297"/>
                <a:gd name="T64" fmla="*/ 561 w 701"/>
                <a:gd name="T65" fmla="*/ 273 h 297"/>
                <a:gd name="T66" fmla="*/ 576 w 701"/>
                <a:gd name="T67" fmla="*/ 273 h 297"/>
                <a:gd name="T68" fmla="*/ 590 w 701"/>
                <a:gd name="T69" fmla="*/ 273 h 297"/>
                <a:gd name="T70" fmla="*/ 605 w 701"/>
                <a:gd name="T71" fmla="*/ 278 h 297"/>
                <a:gd name="T72" fmla="*/ 619 w 701"/>
                <a:gd name="T73" fmla="*/ 278 h 297"/>
                <a:gd name="T74" fmla="*/ 633 w 701"/>
                <a:gd name="T75" fmla="*/ 278 h 297"/>
                <a:gd name="T76" fmla="*/ 648 w 701"/>
                <a:gd name="T77" fmla="*/ 278 h 297"/>
                <a:gd name="T78" fmla="*/ 662 w 701"/>
                <a:gd name="T79" fmla="*/ 283 h 297"/>
                <a:gd name="T80" fmla="*/ 677 w 701"/>
                <a:gd name="T81" fmla="*/ 283 h 297"/>
                <a:gd name="T82" fmla="*/ 691 w 701"/>
                <a:gd name="T83" fmla="*/ 283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01" h="297">
                  <a:moveTo>
                    <a:pt x="0" y="297"/>
                  </a:moveTo>
                  <a:lnTo>
                    <a:pt x="120" y="297"/>
                  </a:lnTo>
                  <a:lnTo>
                    <a:pt x="120" y="0"/>
                  </a:lnTo>
                  <a:lnTo>
                    <a:pt x="120" y="19"/>
                  </a:lnTo>
                  <a:lnTo>
                    <a:pt x="124" y="24"/>
                  </a:lnTo>
                  <a:lnTo>
                    <a:pt x="124" y="43"/>
                  </a:lnTo>
                  <a:lnTo>
                    <a:pt x="129" y="48"/>
                  </a:lnTo>
                  <a:lnTo>
                    <a:pt x="129" y="57"/>
                  </a:lnTo>
                  <a:lnTo>
                    <a:pt x="134" y="62"/>
                  </a:lnTo>
                  <a:lnTo>
                    <a:pt x="134" y="72"/>
                  </a:lnTo>
                  <a:lnTo>
                    <a:pt x="144" y="81"/>
                  </a:lnTo>
                  <a:lnTo>
                    <a:pt x="144" y="91"/>
                  </a:lnTo>
                  <a:lnTo>
                    <a:pt x="153" y="101"/>
                  </a:lnTo>
                  <a:lnTo>
                    <a:pt x="153" y="110"/>
                  </a:lnTo>
                  <a:lnTo>
                    <a:pt x="158" y="115"/>
                  </a:lnTo>
                  <a:lnTo>
                    <a:pt x="163" y="120"/>
                  </a:lnTo>
                  <a:lnTo>
                    <a:pt x="172" y="129"/>
                  </a:lnTo>
                  <a:lnTo>
                    <a:pt x="172" y="134"/>
                  </a:lnTo>
                  <a:lnTo>
                    <a:pt x="177" y="139"/>
                  </a:lnTo>
                  <a:lnTo>
                    <a:pt x="182" y="144"/>
                  </a:lnTo>
                  <a:lnTo>
                    <a:pt x="187" y="148"/>
                  </a:lnTo>
                  <a:lnTo>
                    <a:pt x="192" y="153"/>
                  </a:lnTo>
                  <a:lnTo>
                    <a:pt x="196" y="158"/>
                  </a:lnTo>
                  <a:lnTo>
                    <a:pt x="201" y="163"/>
                  </a:lnTo>
                  <a:lnTo>
                    <a:pt x="206" y="163"/>
                  </a:lnTo>
                  <a:lnTo>
                    <a:pt x="211" y="168"/>
                  </a:lnTo>
                  <a:lnTo>
                    <a:pt x="216" y="172"/>
                  </a:lnTo>
                  <a:lnTo>
                    <a:pt x="220" y="177"/>
                  </a:lnTo>
                  <a:lnTo>
                    <a:pt x="225" y="177"/>
                  </a:lnTo>
                  <a:lnTo>
                    <a:pt x="230" y="182"/>
                  </a:lnTo>
                  <a:lnTo>
                    <a:pt x="235" y="187"/>
                  </a:lnTo>
                  <a:lnTo>
                    <a:pt x="240" y="187"/>
                  </a:lnTo>
                  <a:lnTo>
                    <a:pt x="244" y="192"/>
                  </a:lnTo>
                  <a:lnTo>
                    <a:pt x="249" y="192"/>
                  </a:lnTo>
                  <a:lnTo>
                    <a:pt x="254" y="196"/>
                  </a:lnTo>
                  <a:lnTo>
                    <a:pt x="259" y="196"/>
                  </a:lnTo>
                  <a:lnTo>
                    <a:pt x="264" y="201"/>
                  </a:lnTo>
                  <a:lnTo>
                    <a:pt x="268" y="201"/>
                  </a:lnTo>
                  <a:lnTo>
                    <a:pt x="273" y="206"/>
                  </a:lnTo>
                  <a:lnTo>
                    <a:pt x="278" y="206"/>
                  </a:lnTo>
                  <a:lnTo>
                    <a:pt x="283" y="211"/>
                  </a:lnTo>
                  <a:lnTo>
                    <a:pt x="288" y="211"/>
                  </a:lnTo>
                  <a:lnTo>
                    <a:pt x="292" y="211"/>
                  </a:lnTo>
                  <a:lnTo>
                    <a:pt x="297" y="216"/>
                  </a:lnTo>
                  <a:lnTo>
                    <a:pt x="302" y="216"/>
                  </a:lnTo>
                  <a:lnTo>
                    <a:pt x="307" y="220"/>
                  </a:lnTo>
                  <a:lnTo>
                    <a:pt x="312" y="220"/>
                  </a:lnTo>
                  <a:lnTo>
                    <a:pt x="316" y="220"/>
                  </a:lnTo>
                  <a:lnTo>
                    <a:pt x="321" y="225"/>
                  </a:lnTo>
                  <a:lnTo>
                    <a:pt x="326" y="225"/>
                  </a:lnTo>
                  <a:lnTo>
                    <a:pt x="331" y="225"/>
                  </a:lnTo>
                  <a:lnTo>
                    <a:pt x="336" y="230"/>
                  </a:lnTo>
                  <a:lnTo>
                    <a:pt x="340" y="230"/>
                  </a:lnTo>
                  <a:lnTo>
                    <a:pt x="345" y="230"/>
                  </a:lnTo>
                  <a:lnTo>
                    <a:pt x="350" y="235"/>
                  </a:lnTo>
                  <a:lnTo>
                    <a:pt x="355" y="235"/>
                  </a:lnTo>
                  <a:lnTo>
                    <a:pt x="360" y="235"/>
                  </a:lnTo>
                  <a:lnTo>
                    <a:pt x="364" y="235"/>
                  </a:lnTo>
                  <a:lnTo>
                    <a:pt x="369" y="240"/>
                  </a:lnTo>
                  <a:lnTo>
                    <a:pt x="374" y="240"/>
                  </a:lnTo>
                  <a:lnTo>
                    <a:pt x="379" y="240"/>
                  </a:lnTo>
                  <a:lnTo>
                    <a:pt x="384" y="240"/>
                  </a:lnTo>
                  <a:lnTo>
                    <a:pt x="388" y="244"/>
                  </a:lnTo>
                  <a:lnTo>
                    <a:pt x="393" y="244"/>
                  </a:lnTo>
                  <a:lnTo>
                    <a:pt x="398" y="244"/>
                  </a:lnTo>
                  <a:lnTo>
                    <a:pt x="403" y="244"/>
                  </a:lnTo>
                  <a:lnTo>
                    <a:pt x="408" y="249"/>
                  </a:lnTo>
                  <a:lnTo>
                    <a:pt x="412" y="249"/>
                  </a:lnTo>
                  <a:lnTo>
                    <a:pt x="417" y="249"/>
                  </a:lnTo>
                  <a:lnTo>
                    <a:pt x="422" y="249"/>
                  </a:lnTo>
                  <a:lnTo>
                    <a:pt x="427" y="249"/>
                  </a:lnTo>
                  <a:lnTo>
                    <a:pt x="432" y="254"/>
                  </a:lnTo>
                  <a:lnTo>
                    <a:pt x="436" y="254"/>
                  </a:lnTo>
                  <a:lnTo>
                    <a:pt x="441" y="254"/>
                  </a:lnTo>
                  <a:lnTo>
                    <a:pt x="446" y="254"/>
                  </a:lnTo>
                  <a:lnTo>
                    <a:pt x="451" y="254"/>
                  </a:lnTo>
                  <a:lnTo>
                    <a:pt x="456" y="259"/>
                  </a:lnTo>
                  <a:lnTo>
                    <a:pt x="461" y="259"/>
                  </a:lnTo>
                  <a:lnTo>
                    <a:pt x="465" y="259"/>
                  </a:lnTo>
                  <a:lnTo>
                    <a:pt x="470" y="259"/>
                  </a:lnTo>
                  <a:lnTo>
                    <a:pt x="475" y="259"/>
                  </a:lnTo>
                  <a:lnTo>
                    <a:pt x="480" y="259"/>
                  </a:lnTo>
                  <a:lnTo>
                    <a:pt x="485" y="264"/>
                  </a:lnTo>
                  <a:lnTo>
                    <a:pt x="489" y="264"/>
                  </a:lnTo>
                  <a:lnTo>
                    <a:pt x="494" y="264"/>
                  </a:lnTo>
                  <a:lnTo>
                    <a:pt x="499" y="264"/>
                  </a:lnTo>
                  <a:lnTo>
                    <a:pt x="504" y="264"/>
                  </a:lnTo>
                  <a:lnTo>
                    <a:pt x="509" y="264"/>
                  </a:lnTo>
                  <a:lnTo>
                    <a:pt x="513" y="268"/>
                  </a:lnTo>
                  <a:lnTo>
                    <a:pt x="518" y="268"/>
                  </a:lnTo>
                  <a:lnTo>
                    <a:pt x="523" y="268"/>
                  </a:lnTo>
                  <a:lnTo>
                    <a:pt x="528" y="268"/>
                  </a:lnTo>
                  <a:lnTo>
                    <a:pt x="533" y="268"/>
                  </a:lnTo>
                  <a:lnTo>
                    <a:pt x="537" y="268"/>
                  </a:lnTo>
                  <a:lnTo>
                    <a:pt x="542" y="268"/>
                  </a:lnTo>
                  <a:lnTo>
                    <a:pt x="547" y="268"/>
                  </a:lnTo>
                  <a:lnTo>
                    <a:pt x="552" y="273"/>
                  </a:lnTo>
                  <a:lnTo>
                    <a:pt x="557" y="273"/>
                  </a:lnTo>
                  <a:lnTo>
                    <a:pt x="561" y="273"/>
                  </a:lnTo>
                  <a:lnTo>
                    <a:pt x="566" y="273"/>
                  </a:lnTo>
                  <a:lnTo>
                    <a:pt x="571" y="273"/>
                  </a:lnTo>
                  <a:lnTo>
                    <a:pt x="576" y="273"/>
                  </a:lnTo>
                  <a:lnTo>
                    <a:pt x="581" y="273"/>
                  </a:lnTo>
                  <a:lnTo>
                    <a:pt x="585" y="273"/>
                  </a:lnTo>
                  <a:lnTo>
                    <a:pt x="590" y="273"/>
                  </a:lnTo>
                  <a:lnTo>
                    <a:pt x="595" y="273"/>
                  </a:lnTo>
                  <a:lnTo>
                    <a:pt x="600" y="278"/>
                  </a:lnTo>
                  <a:lnTo>
                    <a:pt x="605" y="278"/>
                  </a:lnTo>
                  <a:lnTo>
                    <a:pt x="609" y="278"/>
                  </a:lnTo>
                  <a:lnTo>
                    <a:pt x="614" y="278"/>
                  </a:lnTo>
                  <a:lnTo>
                    <a:pt x="619" y="278"/>
                  </a:lnTo>
                  <a:lnTo>
                    <a:pt x="624" y="278"/>
                  </a:lnTo>
                  <a:lnTo>
                    <a:pt x="629" y="278"/>
                  </a:lnTo>
                  <a:lnTo>
                    <a:pt x="633" y="278"/>
                  </a:lnTo>
                  <a:lnTo>
                    <a:pt x="638" y="278"/>
                  </a:lnTo>
                  <a:lnTo>
                    <a:pt x="643" y="278"/>
                  </a:lnTo>
                  <a:lnTo>
                    <a:pt x="648" y="278"/>
                  </a:lnTo>
                  <a:lnTo>
                    <a:pt x="653" y="283"/>
                  </a:lnTo>
                  <a:lnTo>
                    <a:pt x="657" y="283"/>
                  </a:lnTo>
                  <a:lnTo>
                    <a:pt x="662" y="283"/>
                  </a:lnTo>
                  <a:lnTo>
                    <a:pt x="667" y="283"/>
                  </a:lnTo>
                  <a:lnTo>
                    <a:pt x="672" y="283"/>
                  </a:lnTo>
                  <a:lnTo>
                    <a:pt x="677" y="283"/>
                  </a:lnTo>
                  <a:lnTo>
                    <a:pt x="681" y="283"/>
                  </a:lnTo>
                  <a:lnTo>
                    <a:pt x="686" y="283"/>
                  </a:lnTo>
                  <a:lnTo>
                    <a:pt x="691" y="283"/>
                  </a:lnTo>
                  <a:lnTo>
                    <a:pt x="696" y="283"/>
                  </a:lnTo>
                  <a:lnTo>
                    <a:pt x="701" y="283"/>
                  </a:lnTo>
                </a:path>
              </a:pathLst>
            </a:custGeom>
            <a:noFill/>
            <a:ln w="19050" cap="flat">
              <a:solidFill>
                <a:srgbClr val="426F3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17" name="Freeform 55"/>
            <p:cNvSpPr>
              <a:spLocks/>
            </p:cNvSpPr>
            <p:nvPr/>
          </p:nvSpPr>
          <p:spPr bwMode="auto">
            <a:xfrm>
              <a:off x="1899104" y="2885621"/>
              <a:ext cx="982663" cy="22225"/>
            </a:xfrm>
            <a:custGeom>
              <a:avLst/>
              <a:gdLst>
                <a:gd name="T0" fmla="*/ 9 w 619"/>
                <a:gd name="T1" fmla="*/ 0 h 14"/>
                <a:gd name="T2" fmla="*/ 24 w 619"/>
                <a:gd name="T3" fmla="*/ 5 h 14"/>
                <a:gd name="T4" fmla="*/ 38 w 619"/>
                <a:gd name="T5" fmla="*/ 5 h 14"/>
                <a:gd name="T6" fmla="*/ 52 w 619"/>
                <a:gd name="T7" fmla="*/ 5 h 14"/>
                <a:gd name="T8" fmla="*/ 67 w 619"/>
                <a:gd name="T9" fmla="*/ 5 h 14"/>
                <a:gd name="T10" fmla="*/ 81 w 619"/>
                <a:gd name="T11" fmla="*/ 5 h 14"/>
                <a:gd name="T12" fmla="*/ 96 w 619"/>
                <a:gd name="T13" fmla="*/ 5 h 14"/>
                <a:gd name="T14" fmla="*/ 110 w 619"/>
                <a:gd name="T15" fmla="*/ 5 h 14"/>
                <a:gd name="T16" fmla="*/ 124 w 619"/>
                <a:gd name="T17" fmla="*/ 9 h 14"/>
                <a:gd name="T18" fmla="*/ 139 w 619"/>
                <a:gd name="T19" fmla="*/ 9 h 14"/>
                <a:gd name="T20" fmla="*/ 153 w 619"/>
                <a:gd name="T21" fmla="*/ 9 h 14"/>
                <a:gd name="T22" fmla="*/ 168 w 619"/>
                <a:gd name="T23" fmla="*/ 9 h 14"/>
                <a:gd name="T24" fmla="*/ 182 w 619"/>
                <a:gd name="T25" fmla="*/ 9 h 14"/>
                <a:gd name="T26" fmla="*/ 196 w 619"/>
                <a:gd name="T27" fmla="*/ 9 h 14"/>
                <a:gd name="T28" fmla="*/ 211 w 619"/>
                <a:gd name="T29" fmla="*/ 9 h 14"/>
                <a:gd name="T30" fmla="*/ 225 w 619"/>
                <a:gd name="T31" fmla="*/ 9 h 14"/>
                <a:gd name="T32" fmla="*/ 240 w 619"/>
                <a:gd name="T33" fmla="*/ 9 h 14"/>
                <a:gd name="T34" fmla="*/ 254 w 619"/>
                <a:gd name="T35" fmla="*/ 9 h 14"/>
                <a:gd name="T36" fmla="*/ 268 w 619"/>
                <a:gd name="T37" fmla="*/ 9 h 14"/>
                <a:gd name="T38" fmla="*/ 283 w 619"/>
                <a:gd name="T39" fmla="*/ 9 h 14"/>
                <a:gd name="T40" fmla="*/ 297 w 619"/>
                <a:gd name="T41" fmla="*/ 9 h 14"/>
                <a:gd name="T42" fmla="*/ 312 w 619"/>
                <a:gd name="T43" fmla="*/ 14 h 14"/>
                <a:gd name="T44" fmla="*/ 326 w 619"/>
                <a:gd name="T45" fmla="*/ 14 h 14"/>
                <a:gd name="T46" fmla="*/ 341 w 619"/>
                <a:gd name="T47" fmla="*/ 14 h 14"/>
                <a:gd name="T48" fmla="*/ 355 w 619"/>
                <a:gd name="T49" fmla="*/ 14 h 14"/>
                <a:gd name="T50" fmla="*/ 369 w 619"/>
                <a:gd name="T51" fmla="*/ 14 h 14"/>
                <a:gd name="T52" fmla="*/ 384 w 619"/>
                <a:gd name="T53" fmla="*/ 14 h 14"/>
                <a:gd name="T54" fmla="*/ 398 w 619"/>
                <a:gd name="T55" fmla="*/ 14 h 14"/>
                <a:gd name="T56" fmla="*/ 413 w 619"/>
                <a:gd name="T57" fmla="*/ 14 h 14"/>
                <a:gd name="T58" fmla="*/ 427 w 619"/>
                <a:gd name="T59" fmla="*/ 14 h 14"/>
                <a:gd name="T60" fmla="*/ 441 w 619"/>
                <a:gd name="T61" fmla="*/ 14 h 14"/>
                <a:gd name="T62" fmla="*/ 456 w 619"/>
                <a:gd name="T63" fmla="*/ 14 h 14"/>
                <a:gd name="T64" fmla="*/ 470 w 619"/>
                <a:gd name="T65" fmla="*/ 14 h 14"/>
                <a:gd name="T66" fmla="*/ 485 w 619"/>
                <a:gd name="T67" fmla="*/ 14 h 14"/>
                <a:gd name="T68" fmla="*/ 499 w 619"/>
                <a:gd name="T69" fmla="*/ 14 h 14"/>
                <a:gd name="T70" fmla="*/ 513 w 619"/>
                <a:gd name="T71" fmla="*/ 14 h 14"/>
                <a:gd name="T72" fmla="*/ 528 w 619"/>
                <a:gd name="T73" fmla="*/ 14 h 14"/>
                <a:gd name="T74" fmla="*/ 547 w 619"/>
                <a:gd name="T75" fmla="*/ 14 h 14"/>
                <a:gd name="T76" fmla="*/ 561 w 619"/>
                <a:gd name="T77" fmla="*/ 14 h 14"/>
                <a:gd name="T78" fmla="*/ 576 w 619"/>
                <a:gd name="T79" fmla="*/ 14 h 14"/>
                <a:gd name="T80" fmla="*/ 590 w 619"/>
                <a:gd name="T81" fmla="*/ 14 h 14"/>
                <a:gd name="T82" fmla="*/ 609 w 619"/>
                <a:gd name="T8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19" h="14">
                  <a:moveTo>
                    <a:pt x="0" y="0"/>
                  </a:moveTo>
                  <a:lnTo>
                    <a:pt x="4" y="0"/>
                  </a:lnTo>
                  <a:lnTo>
                    <a:pt x="9" y="0"/>
                  </a:lnTo>
                  <a:lnTo>
                    <a:pt x="14" y="0"/>
                  </a:lnTo>
                  <a:lnTo>
                    <a:pt x="19" y="0"/>
                  </a:lnTo>
                  <a:lnTo>
                    <a:pt x="24" y="5"/>
                  </a:lnTo>
                  <a:lnTo>
                    <a:pt x="28" y="5"/>
                  </a:lnTo>
                  <a:lnTo>
                    <a:pt x="33" y="5"/>
                  </a:lnTo>
                  <a:lnTo>
                    <a:pt x="38" y="5"/>
                  </a:lnTo>
                  <a:lnTo>
                    <a:pt x="43" y="5"/>
                  </a:lnTo>
                  <a:lnTo>
                    <a:pt x="48" y="5"/>
                  </a:lnTo>
                  <a:lnTo>
                    <a:pt x="52" y="5"/>
                  </a:lnTo>
                  <a:lnTo>
                    <a:pt x="57" y="5"/>
                  </a:lnTo>
                  <a:lnTo>
                    <a:pt x="62" y="5"/>
                  </a:lnTo>
                  <a:lnTo>
                    <a:pt x="67" y="5"/>
                  </a:lnTo>
                  <a:lnTo>
                    <a:pt x="72" y="5"/>
                  </a:lnTo>
                  <a:lnTo>
                    <a:pt x="76" y="5"/>
                  </a:lnTo>
                  <a:lnTo>
                    <a:pt x="81" y="5"/>
                  </a:lnTo>
                  <a:lnTo>
                    <a:pt x="86" y="5"/>
                  </a:lnTo>
                  <a:lnTo>
                    <a:pt x="91" y="5"/>
                  </a:lnTo>
                  <a:lnTo>
                    <a:pt x="96" y="5"/>
                  </a:lnTo>
                  <a:lnTo>
                    <a:pt x="100" y="5"/>
                  </a:lnTo>
                  <a:lnTo>
                    <a:pt x="105" y="5"/>
                  </a:lnTo>
                  <a:lnTo>
                    <a:pt x="110" y="5"/>
                  </a:lnTo>
                  <a:lnTo>
                    <a:pt x="115" y="5"/>
                  </a:lnTo>
                  <a:lnTo>
                    <a:pt x="120" y="5"/>
                  </a:lnTo>
                  <a:lnTo>
                    <a:pt x="124" y="9"/>
                  </a:lnTo>
                  <a:lnTo>
                    <a:pt x="129" y="9"/>
                  </a:lnTo>
                  <a:lnTo>
                    <a:pt x="134" y="9"/>
                  </a:lnTo>
                  <a:lnTo>
                    <a:pt x="139" y="9"/>
                  </a:lnTo>
                  <a:lnTo>
                    <a:pt x="144" y="9"/>
                  </a:lnTo>
                  <a:lnTo>
                    <a:pt x="148" y="9"/>
                  </a:lnTo>
                  <a:lnTo>
                    <a:pt x="153" y="9"/>
                  </a:lnTo>
                  <a:lnTo>
                    <a:pt x="158" y="9"/>
                  </a:lnTo>
                  <a:lnTo>
                    <a:pt x="163" y="9"/>
                  </a:lnTo>
                  <a:lnTo>
                    <a:pt x="168" y="9"/>
                  </a:lnTo>
                  <a:lnTo>
                    <a:pt x="172" y="9"/>
                  </a:lnTo>
                  <a:lnTo>
                    <a:pt x="177" y="9"/>
                  </a:lnTo>
                  <a:lnTo>
                    <a:pt x="182" y="9"/>
                  </a:lnTo>
                  <a:lnTo>
                    <a:pt x="187" y="9"/>
                  </a:lnTo>
                  <a:lnTo>
                    <a:pt x="192" y="9"/>
                  </a:lnTo>
                  <a:lnTo>
                    <a:pt x="196" y="9"/>
                  </a:lnTo>
                  <a:lnTo>
                    <a:pt x="201" y="9"/>
                  </a:lnTo>
                  <a:lnTo>
                    <a:pt x="206" y="9"/>
                  </a:lnTo>
                  <a:lnTo>
                    <a:pt x="211" y="9"/>
                  </a:lnTo>
                  <a:lnTo>
                    <a:pt x="216" y="9"/>
                  </a:lnTo>
                  <a:lnTo>
                    <a:pt x="220" y="9"/>
                  </a:lnTo>
                  <a:lnTo>
                    <a:pt x="225" y="9"/>
                  </a:lnTo>
                  <a:lnTo>
                    <a:pt x="230" y="9"/>
                  </a:lnTo>
                  <a:lnTo>
                    <a:pt x="235" y="9"/>
                  </a:lnTo>
                  <a:lnTo>
                    <a:pt x="240" y="9"/>
                  </a:lnTo>
                  <a:lnTo>
                    <a:pt x="244" y="9"/>
                  </a:lnTo>
                  <a:lnTo>
                    <a:pt x="249" y="9"/>
                  </a:lnTo>
                  <a:lnTo>
                    <a:pt x="254" y="9"/>
                  </a:lnTo>
                  <a:lnTo>
                    <a:pt x="259" y="9"/>
                  </a:lnTo>
                  <a:lnTo>
                    <a:pt x="264" y="9"/>
                  </a:lnTo>
                  <a:lnTo>
                    <a:pt x="268" y="9"/>
                  </a:lnTo>
                  <a:lnTo>
                    <a:pt x="273" y="9"/>
                  </a:lnTo>
                  <a:lnTo>
                    <a:pt x="278" y="9"/>
                  </a:lnTo>
                  <a:lnTo>
                    <a:pt x="283" y="9"/>
                  </a:lnTo>
                  <a:lnTo>
                    <a:pt x="288" y="9"/>
                  </a:lnTo>
                  <a:lnTo>
                    <a:pt x="293" y="9"/>
                  </a:lnTo>
                  <a:lnTo>
                    <a:pt x="297" y="9"/>
                  </a:lnTo>
                  <a:lnTo>
                    <a:pt x="302" y="9"/>
                  </a:lnTo>
                  <a:lnTo>
                    <a:pt x="307" y="14"/>
                  </a:lnTo>
                  <a:lnTo>
                    <a:pt x="312" y="14"/>
                  </a:lnTo>
                  <a:lnTo>
                    <a:pt x="317" y="14"/>
                  </a:lnTo>
                  <a:lnTo>
                    <a:pt x="321" y="14"/>
                  </a:lnTo>
                  <a:lnTo>
                    <a:pt x="326" y="14"/>
                  </a:lnTo>
                  <a:lnTo>
                    <a:pt x="331" y="14"/>
                  </a:lnTo>
                  <a:lnTo>
                    <a:pt x="336" y="14"/>
                  </a:lnTo>
                  <a:lnTo>
                    <a:pt x="341" y="14"/>
                  </a:lnTo>
                  <a:lnTo>
                    <a:pt x="345" y="14"/>
                  </a:lnTo>
                  <a:lnTo>
                    <a:pt x="350" y="14"/>
                  </a:lnTo>
                  <a:lnTo>
                    <a:pt x="355" y="14"/>
                  </a:lnTo>
                  <a:lnTo>
                    <a:pt x="360" y="14"/>
                  </a:lnTo>
                  <a:lnTo>
                    <a:pt x="365" y="14"/>
                  </a:lnTo>
                  <a:lnTo>
                    <a:pt x="369" y="14"/>
                  </a:lnTo>
                  <a:lnTo>
                    <a:pt x="374" y="14"/>
                  </a:lnTo>
                  <a:lnTo>
                    <a:pt x="379" y="14"/>
                  </a:lnTo>
                  <a:lnTo>
                    <a:pt x="384" y="14"/>
                  </a:lnTo>
                  <a:lnTo>
                    <a:pt x="389" y="14"/>
                  </a:lnTo>
                  <a:lnTo>
                    <a:pt x="393" y="14"/>
                  </a:lnTo>
                  <a:lnTo>
                    <a:pt x="398" y="14"/>
                  </a:lnTo>
                  <a:lnTo>
                    <a:pt x="403" y="14"/>
                  </a:lnTo>
                  <a:lnTo>
                    <a:pt x="408" y="14"/>
                  </a:lnTo>
                  <a:lnTo>
                    <a:pt x="413" y="14"/>
                  </a:lnTo>
                  <a:lnTo>
                    <a:pt x="417" y="14"/>
                  </a:lnTo>
                  <a:lnTo>
                    <a:pt x="422" y="14"/>
                  </a:lnTo>
                  <a:lnTo>
                    <a:pt x="427" y="14"/>
                  </a:lnTo>
                  <a:lnTo>
                    <a:pt x="432" y="14"/>
                  </a:lnTo>
                  <a:lnTo>
                    <a:pt x="437" y="14"/>
                  </a:lnTo>
                  <a:lnTo>
                    <a:pt x="441" y="14"/>
                  </a:lnTo>
                  <a:lnTo>
                    <a:pt x="446" y="14"/>
                  </a:lnTo>
                  <a:lnTo>
                    <a:pt x="451" y="14"/>
                  </a:lnTo>
                  <a:lnTo>
                    <a:pt x="456" y="14"/>
                  </a:lnTo>
                  <a:lnTo>
                    <a:pt x="461" y="14"/>
                  </a:lnTo>
                  <a:lnTo>
                    <a:pt x="465" y="14"/>
                  </a:lnTo>
                  <a:lnTo>
                    <a:pt x="470" y="14"/>
                  </a:lnTo>
                  <a:lnTo>
                    <a:pt x="475" y="14"/>
                  </a:lnTo>
                  <a:lnTo>
                    <a:pt x="480" y="14"/>
                  </a:lnTo>
                  <a:lnTo>
                    <a:pt x="485" y="14"/>
                  </a:lnTo>
                  <a:lnTo>
                    <a:pt x="489" y="14"/>
                  </a:lnTo>
                  <a:lnTo>
                    <a:pt x="494" y="14"/>
                  </a:lnTo>
                  <a:lnTo>
                    <a:pt x="499" y="14"/>
                  </a:lnTo>
                  <a:lnTo>
                    <a:pt x="504" y="14"/>
                  </a:lnTo>
                  <a:lnTo>
                    <a:pt x="509" y="14"/>
                  </a:lnTo>
                  <a:lnTo>
                    <a:pt x="513" y="14"/>
                  </a:lnTo>
                  <a:lnTo>
                    <a:pt x="518" y="14"/>
                  </a:lnTo>
                  <a:lnTo>
                    <a:pt x="523" y="14"/>
                  </a:lnTo>
                  <a:lnTo>
                    <a:pt x="528" y="14"/>
                  </a:lnTo>
                  <a:lnTo>
                    <a:pt x="537" y="14"/>
                  </a:lnTo>
                  <a:lnTo>
                    <a:pt x="542" y="14"/>
                  </a:lnTo>
                  <a:lnTo>
                    <a:pt x="547" y="14"/>
                  </a:lnTo>
                  <a:lnTo>
                    <a:pt x="552" y="14"/>
                  </a:lnTo>
                  <a:lnTo>
                    <a:pt x="557" y="14"/>
                  </a:lnTo>
                  <a:lnTo>
                    <a:pt x="561" y="14"/>
                  </a:lnTo>
                  <a:lnTo>
                    <a:pt x="566" y="14"/>
                  </a:lnTo>
                  <a:lnTo>
                    <a:pt x="571" y="14"/>
                  </a:lnTo>
                  <a:lnTo>
                    <a:pt x="576" y="14"/>
                  </a:lnTo>
                  <a:lnTo>
                    <a:pt x="581" y="14"/>
                  </a:lnTo>
                  <a:lnTo>
                    <a:pt x="585" y="14"/>
                  </a:lnTo>
                  <a:lnTo>
                    <a:pt x="590" y="14"/>
                  </a:lnTo>
                  <a:lnTo>
                    <a:pt x="595" y="14"/>
                  </a:lnTo>
                  <a:lnTo>
                    <a:pt x="600" y="14"/>
                  </a:lnTo>
                  <a:lnTo>
                    <a:pt x="609" y="14"/>
                  </a:lnTo>
                  <a:lnTo>
                    <a:pt x="614" y="14"/>
                  </a:lnTo>
                  <a:lnTo>
                    <a:pt x="619" y="14"/>
                  </a:lnTo>
                </a:path>
              </a:pathLst>
            </a:custGeom>
            <a:noFill/>
            <a:ln w="19050" cap="flat">
              <a:solidFill>
                <a:srgbClr val="426F3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18" name="Freeform 56"/>
            <p:cNvSpPr>
              <a:spLocks/>
            </p:cNvSpPr>
            <p:nvPr/>
          </p:nvSpPr>
          <p:spPr bwMode="auto">
            <a:xfrm>
              <a:off x="2884488" y="2905125"/>
              <a:ext cx="1219200" cy="0"/>
            </a:xfrm>
            <a:custGeom>
              <a:avLst/>
              <a:gdLst>
                <a:gd name="T0" fmla="*/ 5 w 768"/>
                <a:gd name="T1" fmla="*/ 14 w 768"/>
                <a:gd name="T2" fmla="*/ 24 w 768"/>
                <a:gd name="T3" fmla="*/ 38 w 768"/>
                <a:gd name="T4" fmla="*/ 48 w 768"/>
                <a:gd name="T5" fmla="*/ 58 w 768"/>
                <a:gd name="T6" fmla="*/ 72 w 768"/>
                <a:gd name="T7" fmla="*/ 82 w 768"/>
                <a:gd name="T8" fmla="*/ 91 w 768"/>
                <a:gd name="T9" fmla="*/ 106 w 768"/>
                <a:gd name="T10" fmla="*/ 115 w 768"/>
                <a:gd name="T11" fmla="*/ 125 w 768"/>
                <a:gd name="T12" fmla="*/ 139 w 768"/>
                <a:gd name="T13" fmla="*/ 149 w 768"/>
                <a:gd name="T14" fmla="*/ 163 w 768"/>
                <a:gd name="T15" fmla="*/ 173 w 768"/>
                <a:gd name="T16" fmla="*/ 187 w 768"/>
                <a:gd name="T17" fmla="*/ 197 w 768"/>
                <a:gd name="T18" fmla="*/ 211 w 768"/>
                <a:gd name="T19" fmla="*/ 226 w 768"/>
                <a:gd name="T20" fmla="*/ 235 w 768"/>
                <a:gd name="T21" fmla="*/ 250 w 768"/>
                <a:gd name="T22" fmla="*/ 259 w 768"/>
                <a:gd name="T23" fmla="*/ 274 w 768"/>
                <a:gd name="T24" fmla="*/ 288 w 768"/>
                <a:gd name="T25" fmla="*/ 298 w 768"/>
                <a:gd name="T26" fmla="*/ 312 w 768"/>
                <a:gd name="T27" fmla="*/ 327 w 768"/>
                <a:gd name="T28" fmla="*/ 341 w 768"/>
                <a:gd name="T29" fmla="*/ 355 w 768"/>
                <a:gd name="T30" fmla="*/ 365 w 768"/>
                <a:gd name="T31" fmla="*/ 379 w 768"/>
                <a:gd name="T32" fmla="*/ 394 w 768"/>
                <a:gd name="T33" fmla="*/ 408 w 768"/>
                <a:gd name="T34" fmla="*/ 423 w 768"/>
                <a:gd name="T35" fmla="*/ 437 w 768"/>
                <a:gd name="T36" fmla="*/ 451 w 768"/>
                <a:gd name="T37" fmla="*/ 466 w 768"/>
                <a:gd name="T38" fmla="*/ 480 w 768"/>
                <a:gd name="T39" fmla="*/ 495 w 768"/>
                <a:gd name="T40" fmla="*/ 514 w 768"/>
                <a:gd name="T41" fmla="*/ 528 w 768"/>
                <a:gd name="T42" fmla="*/ 543 w 768"/>
                <a:gd name="T43" fmla="*/ 557 w 768"/>
                <a:gd name="T44" fmla="*/ 576 w 768"/>
                <a:gd name="T45" fmla="*/ 591 w 768"/>
                <a:gd name="T46" fmla="*/ 605 w 768"/>
                <a:gd name="T47" fmla="*/ 624 w 768"/>
                <a:gd name="T48" fmla="*/ 639 w 768"/>
                <a:gd name="T49" fmla="*/ 658 w 768"/>
                <a:gd name="T50" fmla="*/ 672 w 768"/>
                <a:gd name="T51" fmla="*/ 691 w 768"/>
                <a:gd name="T52" fmla="*/ 706 w 768"/>
                <a:gd name="T53" fmla="*/ 725 w 768"/>
                <a:gd name="T54" fmla="*/ 744 w 768"/>
                <a:gd name="T55" fmla="*/ 759 w 768"/>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 ang="0">
                  <a:pos x="T44" y="0"/>
                </a:cxn>
                <a:cxn ang="0">
                  <a:pos x="T45" y="0"/>
                </a:cxn>
                <a:cxn ang="0">
                  <a:pos x="T46" y="0"/>
                </a:cxn>
                <a:cxn ang="0">
                  <a:pos x="T47" y="0"/>
                </a:cxn>
                <a:cxn ang="0">
                  <a:pos x="T48" y="0"/>
                </a:cxn>
                <a:cxn ang="0">
                  <a:pos x="T49" y="0"/>
                </a:cxn>
                <a:cxn ang="0">
                  <a:pos x="T50" y="0"/>
                </a:cxn>
                <a:cxn ang="0">
                  <a:pos x="T51" y="0"/>
                </a:cxn>
                <a:cxn ang="0">
                  <a:pos x="T52" y="0"/>
                </a:cxn>
                <a:cxn ang="0">
                  <a:pos x="T53" y="0"/>
                </a:cxn>
                <a:cxn ang="0">
                  <a:pos x="T54" y="0"/>
                </a:cxn>
                <a:cxn ang="0">
                  <a:pos x="T55" y="0"/>
                </a:cxn>
              </a:cxnLst>
              <a:rect l="0" t="0" r="r" b="b"/>
              <a:pathLst>
                <a:path w="768">
                  <a:moveTo>
                    <a:pt x="0" y="0"/>
                  </a:moveTo>
                  <a:lnTo>
                    <a:pt x="5" y="0"/>
                  </a:lnTo>
                  <a:lnTo>
                    <a:pt x="10" y="0"/>
                  </a:lnTo>
                  <a:lnTo>
                    <a:pt x="14" y="0"/>
                  </a:lnTo>
                  <a:lnTo>
                    <a:pt x="19" y="0"/>
                  </a:lnTo>
                  <a:lnTo>
                    <a:pt x="24" y="0"/>
                  </a:lnTo>
                  <a:lnTo>
                    <a:pt x="34" y="0"/>
                  </a:lnTo>
                  <a:lnTo>
                    <a:pt x="38" y="0"/>
                  </a:lnTo>
                  <a:lnTo>
                    <a:pt x="43" y="0"/>
                  </a:lnTo>
                  <a:lnTo>
                    <a:pt x="48" y="0"/>
                  </a:lnTo>
                  <a:lnTo>
                    <a:pt x="53" y="0"/>
                  </a:lnTo>
                  <a:lnTo>
                    <a:pt x="58" y="0"/>
                  </a:lnTo>
                  <a:lnTo>
                    <a:pt x="62" y="0"/>
                  </a:lnTo>
                  <a:lnTo>
                    <a:pt x="72" y="0"/>
                  </a:lnTo>
                  <a:lnTo>
                    <a:pt x="77" y="0"/>
                  </a:lnTo>
                  <a:lnTo>
                    <a:pt x="82" y="0"/>
                  </a:lnTo>
                  <a:lnTo>
                    <a:pt x="86" y="0"/>
                  </a:lnTo>
                  <a:lnTo>
                    <a:pt x="91" y="0"/>
                  </a:lnTo>
                  <a:lnTo>
                    <a:pt x="96" y="0"/>
                  </a:lnTo>
                  <a:lnTo>
                    <a:pt x="106" y="0"/>
                  </a:lnTo>
                  <a:lnTo>
                    <a:pt x="110" y="0"/>
                  </a:lnTo>
                  <a:lnTo>
                    <a:pt x="115" y="0"/>
                  </a:lnTo>
                  <a:lnTo>
                    <a:pt x="120" y="0"/>
                  </a:lnTo>
                  <a:lnTo>
                    <a:pt x="125" y="0"/>
                  </a:lnTo>
                  <a:lnTo>
                    <a:pt x="134" y="0"/>
                  </a:lnTo>
                  <a:lnTo>
                    <a:pt x="139" y="0"/>
                  </a:lnTo>
                  <a:lnTo>
                    <a:pt x="144" y="0"/>
                  </a:lnTo>
                  <a:lnTo>
                    <a:pt x="149" y="0"/>
                  </a:lnTo>
                  <a:lnTo>
                    <a:pt x="158" y="0"/>
                  </a:lnTo>
                  <a:lnTo>
                    <a:pt x="163" y="0"/>
                  </a:lnTo>
                  <a:lnTo>
                    <a:pt x="168" y="0"/>
                  </a:lnTo>
                  <a:lnTo>
                    <a:pt x="173" y="0"/>
                  </a:lnTo>
                  <a:lnTo>
                    <a:pt x="182" y="0"/>
                  </a:lnTo>
                  <a:lnTo>
                    <a:pt x="187" y="0"/>
                  </a:lnTo>
                  <a:lnTo>
                    <a:pt x="192" y="0"/>
                  </a:lnTo>
                  <a:lnTo>
                    <a:pt x="197" y="0"/>
                  </a:lnTo>
                  <a:lnTo>
                    <a:pt x="206" y="0"/>
                  </a:lnTo>
                  <a:lnTo>
                    <a:pt x="211" y="0"/>
                  </a:lnTo>
                  <a:lnTo>
                    <a:pt x="216" y="0"/>
                  </a:lnTo>
                  <a:lnTo>
                    <a:pt x="226" y="0"/>
                  </a:lnTo>
                  <a:lnTo>
                    <a:pt x="231" y="0"/>
                  </a:lnTo>
                  <a:lnTo>
                    <a:pt x="235" y="0"/>
                  </a:lnTo>
                  <a:lnTo>
                    <a:pt x="240" y="0"/>
                  </a:lnTo>
                  <a:lnTo>
                    <a:pt x="250" y="0"/>
                  </a:lnTo>
                  <a:lnTo>
                    <a:pt x="255" y="0"/>
                  </a:lnTo>
                  <a:lnTo>
                    <a:pt x="259" y="0"/>
                  </a:lnTo>
                  <a:lnTo>
                    <a:pt x="269" y="0"/>
                  </a:lnTo>
                  <a:lnTo>
                    <a:pt x="274" y="0"/>
                  </a:lnTo>
                  <a:lnTo>
                    <a:pt x="279" y="0"/>
                  </a:lnTo>
                  <a:lnTo>
                    <a:pt x="288" y="0"/>
                  </a:lnTo>
                  <a:lnTo>
                    <a:pt x="293" y="0"/>
                  </a:lnTo>
                  <a:lnTo>
                    <a:pt x="298" y="0"/>
                  </a:lnTo>
                  <a:lnTo>
                    <a:pt x="307" y="0"/>
                  </a:lnTo>
                  <a:lnTo>
                    <a:pt x="312" y="0"/>
                  </a:lnTo>
                  <a:lnTo>
                    <a:pt x="322" y="0"/>
                  </a:lnTo>
                  <a:lnTo>
                    <a:pt x="327" y="0"/>
                  </a:lnTo>
                  <a:lnTo>
                    <a:pt x="331" y="0"/>
                  </a:lnTo>
                  <a:lnTo>
                    <a:pt x="341" y="0"/>
                  </a:lnTo>
                  <a:lnTo>
                    <a:pt x="346" y="0"/>
                  </a:lnTo>
                  <a:lnTo>
                    <a:pt x="355" y="0"/>
                  </a:lnTo>
                  <a:lnTo>
                    <a:pt x="360" y="0"/>
                  </a:lnTo>
                  <a:lnTo>
                    <a:pt x="365" y="0"/>
                  </a:lnTo>
                  <a:lnTo>
                    <a:pt x="375" y="0"/>
                  </a:lnTo>
                  <a:lnTo>
                    <a:pt x="379" y="0"/>
                  </a:lnTo>
                  <a:lnTo>
                    <a:pt x="389" y="0"/>
                  </a:lnTo>
                  <a:lnTo>
                    <a:pt x="394" y="0"/>
                  </a:lnTo>
                  <a:lnTo>
                    <a:pt x="403" y="0"/>
                  </a:lnTo>
                  <a:lnTo>
                    <a:pt x="408" y="0"/>
                  </a:lnTo>
                  <a:lnTo>
                    <a:pt x="418" y="0"/>
                  </a:lnTo>
                  <a:lnTo>
                    <a:pt x="423" y="0"/>
                  </a:lnTo>
                  <a:lnTo>
                    <a:pt x="432" y="0"/>
                  </a:lnTo>
                  <a:lnTo>
                    <a:pt x="437" y="0"/>
                  </a:lnTo>
                  <a:lnTo>
                    <a:pt x="447" y="0"/>
                  </a:lnTo>
                  <a:lnTo>
                    <a:pt x="451" y="0"/>
                  </a:lnTo>
                  <a:lnTo>
                    <a:pt x="461" y="0"/>
                  </a:lnTo>
                  <a:lnTo>
                    <a:pt x="466" y="0"/>
                  </a:lnTo>
                  <a:lnTo>
                    <a:pt x="475" y="0"/>
                  </a:lnTo>
                  <a:lnTo>
                    <a:pt x="480" y="0"/>
                  </a:lnTo>
                  <a:lnTo>
                    <a:pt x="490" y="0"/>
                  </a:lnTo>
                  <a:lnTo>
                    <a:pt x="495" y="0"/>
                  </a:lnTo>
                  <a:lnTo>
                    <a:pt x="504" y="0"/>
                  </a:lnTo>
                  <a:lnTo>
                    <a:pt x="514" y="0"/>
                  </a:lnTo>
                  <a:lnTo>
                    <a:pt x="519" y="0"/>
                  </a:lnTo>
                  <a:lnTo>
                    <a:pt x="528" y="0"/>
                  </a:lnTo>
                  <a:lnTo>
                    <a:pt x="533" y="0"/>
                  </a:lnTo>
                  <a:lnTo>
                    <a:pt x="543" y="0"/>
                  </a:lnTo>
                  <a:lnTo>
                    <a:pt x="552" y="0"/>
                  </a:lnTo>
                  <a:lnTo>
                    <a:pt x="557" y="0"/>
                  </a:lnTo>
                  <a:lnTo>
                    <a:pt x="567" y="0"/>
                  </a:lnTo>
                  <a:lnTo>
                    <a:pt x="576" y="0"/>
                  </a:lnTo>
                  <a:lnTo>
                    <a:pt x="581" y="0"/>
                  </a:lnTo>
                  <a:lnTo>
                    <a:pt x="591" y="0"/>
                  </a:lnTo>
                  <a:lnTo>
                    <a:pt x="600" y="0"/>
                  </a:lnTo>
                  <a:lnTo>
                    <a:pt x="605" y="0"/>
                  </a:lnTo>
                  <a:lnTo>
                    <a:pt x="615" y="0"/>
                  </a:lnTo>
                  <a:lnTo>
                    <a:pt x="624" y="0"/>
                  </a:lnTo>
                  <a:lnTo>
                    <a:pt x="629" y="0"/>
                  </a:lnTo>
                  <a:lnTo>
                    <a:pt x="639" y="0"/>
                  </a:lnTo>
                  <a:lnTo>
                    <a:pt x="648" y="0"/>
                  </a:lnTo>
                  <a:lnTo>
                    <a:pt x="658" y="0"/>
                  </a:lnTo>
                  <a:lnTo>
                    <a:pt x="663" y="0"/>
                  </a:lnTo>
                  <a:lnTo>
                    <a:pt x="672" y="0"/>
                  </a:lnTo>
                  <a:lnTo>
                    <a:pt x="682" y="0"/>
                  </a:lnTo>
                  <a:lnTo>
                    <a:pt x="691" y="0"/>
                  </a:lnTo>
                  <a:lnTo>
                    <a:pt x="696" y="0"/>
                  </a:lnTo>
                  <a:lnTo>
                    <a:pt x="706" y="0"/>
                  </a:lnTo>
                  <a:lnTo>
                    <a:pt x="715" y="0"/>
                  </a:lnTo>
                  <a:lnTo>
                    <a:pt x="725" y="0"/>
                  </a:lnTo>
                  <a:lnTo>
                    <a:pt x="735" y="0"/>
                  </a:lnTo>
                  <a:lnTo>
                    <a:pt x="744" y="0"/>
                  </a:lnTo>
                  <a:lnTo>
                    <a:pt x="754" y="0"/>
                  </a:lnTo>
                  <a:lnTo>
                    <a:pt x="759" y="0"/>
                  </a:lnTo>
                  <a:lnTo>
                    <a:pt x="768" y="0"/>
                  </a:lnTo>
                </a:path>
              </a:pathLst>
            </a:custGeom>
            <a:noFill/>
            <a:ln w="19050" cap="flat">
              <a:solidFill>
                <a:srgbClr val="426F3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2" name="Group 131"/>
          <p:cNvGrpSpPr/>
          <p:nvPr/>
        </p:nvGrpSpPr>
        <p:grpSpPr>
          <a:xfrm>
            <a:off x="788988" y="2704567"/>
            <a:ext cx="3314700" cy="205559"/>
            <a:chOff x="788988" y="2700338"/>
            <a:chExt cx="3314700" cy="205559"/>
          </a:xfrm>
        </p:grpSpPr>
        <p:sp>
          <p:nvSpPr>
            <p:cNvPr id="19457" name="Freeform 59"/>
            <p:cNvSpPr>
              <a:spLocks/>
            </p:cNvSpPr>
            <p:nvPr/>
          </p:nvSpPr>
          <p:spPr bwMode="auto">
            <a:xfrm>
              <a:off x="2892425" y="2905897"/>
              <a:ext cx="1211263" cy="0"/>
            </a:xfrm>
            <a:custGeom>
              <a:avLst/>
              <a:gdLst>
                <a:gd name="T0" fmla="*/ 5 w 763"/>
                <a:gd name="T1" fmla="*/ 14 w 763"/>
                <a:gd name="T2" fmla="*/ 24 w 763"/>
                <a:gd name="T3" fmla="*/ 33 w 763"/>
                <a:gd name="T4" fmla="*/ 48 w 763"/>
                <a:gd name="T5" fmla="*/ 57 w 763"/>
                <a:gd name="T6" fmla="*/ 67 w 763"/>
                <a:gd name="T7" fmla="*/ 77 w 763"/>
                <a:gd name="T8" fmla="*/ 91 w 763"/>
                <a:gd name="T9" fmla="*/ 101 w 763"/>
                <a:gd name="T10" fmla="*/ 110 w 763"/>
                <a:gd name="T11" fmla="*/ 125 w 763"/>
                <a:gd name="T12" fmla="*/ 134 w 763"/>
                <a:gd name="T13" fmla="*/ 149 w 763"/>
                <a:gd name="T14" fmla="*/ 158 w 763"/>
                <a:gd name="T15" fmla="*/ 173 w 763"/>
                <a:gd name="T16" fmla="*/ 182 w 763"/>
                <a:gd name="T17" fmla="*/ 197 w 763"/>
                <a:gd name="T18" fmla="*/ 206 w 763"/>
                <a:gd name="T19" fmla="*/ 221 w 763"/>
                <a:gd name="T20" fmla="*/ 235 w 763"/>
                <a:gd name="T21" fmla="*/ 245 w 763"/>
                <a:gd name="T22" fmla="*/ 259 w 763"/>
                <a:gd name="T23" fmla="*/ 269 w 763"/>
                <a:gd name="T24" fmla="*/ 283 w 763"/>
                <a:gd name="T25" fmla="*/ 298 w 763"/>
                <a:gd name="T26" fmla="*/ 312 w 763"/>
                <a:gd name="T27" fmla="*/ 326 w 763"/>
                <a:gd name="T28" fmla="*/ 336 w 763"/>
                <a:gd name="T29" fmla="*/ 350 w 763"/>
                <a:gd name="T30" fmla="*/ 365 w 763"/>
                <a:gd name="T31" fmla="*/ 379 w 763"/>
                <a:gd name="T32" fmla="*/ 394 w 763"/>
                <a:gd name="T33" fmla="*/ 408 w 763"/>
                <a:gd name="T34" fmla="*/ 422 w 763"/>
                <a:gd name="T35" fmla="*/ 437 w 763"/>
                <a:gd name="T36" fmla="*/ 451 w 763"/>
                <a:gd name="T37" fmla="*/ 466 w 763"/>
                <a:gd name="T38" fmla="*/ 480 w 763"/>
                <a:gd name="T39" fmla="*/ 499 w 763"/>
                <a:gd name="T40" fmla="*/ 514 w 763"/>
                <a:gd name="T41" fmla="*/ 528 w 763"/>
                <a:gd name="T42" fmla="*/ 547 w 763"/>
                <a:gd name="T43" fmla="*/ 562 w 763"/>
                <a:gd name="T44" fmla="*/ 576 w 763"/>
                <a:gd name="T45" fmla="*/ 595 w 763"/>
                <a:gd name="T46" fmla="*/ 610 w 763"/>
                <a:gd name="T47" fmla="*/ 629 w 763"/>
                <a:gd name="T48" fmla="*/ 643 w 763"/>
                <a:gd name="T49" fmla="*/ 662 w 763"/>
                <a:gd name="T50" fmla="*/ 682 w 763"/>
                <a:gd name="T51" fmla="*/ 696 w 763"/>
                <a:gd name="T52" fmla="*/ 715 w 763"/>
                <a:gd name="T53" fmla="*/ 734 w 763"/>
                <a:gd name="T54" fmla="*/ 754 w 763"/>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 ang="0">
                  <a:pos x="T44" y="0"/>
                </a:cxn>
                <a:cxn ang="0">
                  <a:pos x="T45" y="0"/>
                </a:cxn>
                <a:cxn ang="0">
                  <a:pos x="T46" y="0"/>
                </a:cxn>
                <a:cxn ang="0">
                  <a:pos x="T47" y="0"/>
                </a:cxn>
                <a:cxn ang="0">
                  <a:pos x="T48" y="0"/>
                </a:cxn>
                <a:cxn ang="0">
                  <a:pos x="T49" y="0"/>
                </a:cxn>
                <a:cxn ang="0">
                  <a:pos x="T50" y="0"/>
                </a:cxn>
                <a:cxn ang="0">
                  <a:pos x="T51" y="0"/>
                </a:cxn>
                <a:cxn ang="0">
                  <a:pos x="T52" y="0"/>
                </a:cxn>
                <a:cxn ang="0">
                  <a:pos x="T53" y="0"/>
                </a:cxn>
                <a:cxn ang="0">
                  <a:pos x="T54" y="0"/>
                </a:cxn>
              </a:cxnLst>
              <a:rect l="0" t="0" r="r" b="b"/>
              <a:pathLst>
                <a:path w="763">
                  <a:moveTo>
                    <a:pt x="0" y="0"/>
                  </a:moveTo>
                  <a:lnTo>
                    <a:pt x="5" y="0"/>
                  </a:lnTo>
                  <a:lnTo>
                    <a:pt x="9" y="0"/>
                  </a:lnTo>
                  <a:lnTo>
                    <a:pt x="14" y="0"/>
                  </a:lnTo>
                  <a:lnTo>
                    <a:pt x="19" y="0"/>
                  </a:lnTo>
                  <a:lnTo>
                    <a:pt x="24" y="0"/>
                  </a:lnTo>
                  <a:lnTo>
                    <a:pt x="29" y="0"/>
                  </a:lnTo>
                  <a:lnTo>
                    <a:pt x="33" y="0"/>
                  </a:lnTo>
                  <a:lnTo>
                    <a:pt x="38" y="0"/>
                  </a:lnTo>
                  <a:lnTo>
                    <a:pt x="48" y="0"/>
                  </a:lnTo>
                  <a:lnTo>
                    <a:pt x="53" y="0"/>
                  </a:lnTo>
                  <a:lnTo>
                    <a:pt x="57" y="0"/>
                  </a:lnTo>
                  <a:lnTo>
                    <a:pt x="62" y="0"/>
                  </a:lnTo>
                  <a:lnTo>
                    <a:pt x="67" y="0"/>
                  </a:lnTo>
                  <a:lnTo>
                    <a:pt x="72" y="0"/>
                  </a:lnTo>
                  <a:lnTo>
                    <a:pt x="77" y="0"/>
                  </a:lnTo>
                  <a:lnTo>
                    <a:pt x="86" y="0"/>
                  </a:lnTo>
                  <a:lnTo>
                    <a:pt x="91" y="0"/>
                  </a:lnTo>
                  <a:lnTo>
                    <a:pt x="96" y="0"/>
                  </a:lnTo>
                  <a:lnTo>
                    <a:pt x="101" y="0"/>
                  </a:lnTo>
                  <a:lnTo>
                    <a:pt x="105" y="0"/>
                  </a:lnTo>
                  <a:lnTo>
                    <a:pt x="110" y="0"/>
                  </a:lnTo>
                  <a:lnTo>
                    <a:pt x="120" y="0"/>
                  </a:lnTo>
                  <a:lnTo>
                    <a:pt x="125" y="0"/>
                  </a:lnTo>
                  <a:lnTo>
                    <a:pt x="129" y="0"/>
                  </a:lnTo>
                  <a:lnTo>
                    <a:pt x="134" y="0"/>
                  </a:lnTo>
                  <a:lnTo>
                    <a:pt x="144" y="0"/>
                  </a:lnTo>
                  <a:lnTo>
                    <a:pt x="149" y="0"/>
                  </a:lnTo>
                  <a:lnTo>
                    <a:pt x="153" y="0"/>
                  </a:lnTo>
                  <a:lnTo>
                    <a:pt x="158" y="0"/>
                  </a:lnTo>
                  <a:lnTo>
                    <a:pt x="163" y="0"/>
                  </a:lnTo>
                  <a:lnTo>
                    <a:pt x="173" y="0"/>
                  </a:lnTo>
                  <a:lnTo>
                    <a:pt x="177" y="0"/>
                  </a:lnTo>
                  <a:lnTo>
                    <a:pt x="182" y="0"/>
                  </a:lnTo>
                  <a:lnTo>
                    <a:pt x="187" y="0"/>
                  </a:lnTo>
                  <a:lnTo>
                    <a:pt x="197" y="0"/>
                  </a:lnTo>
                  <a:lnTo>
                    <a:pt x="201" y="0"/>
                  </a:lnTo>
                  <a:lnTo>
                    <a:pt x="206" y="0"/>
                  </a:lnTo>
                  <a:lnTo>
                    <a:pt x="216" y="0"/>
                  </a:lnTo>
                  <a:lnTo>
                    <a:pt x="221" y="0"/>
                  </a:lnTo>
                  <a:lnTo>
                    <a:pt x="226" y="0"/>
                  </a:lnTo>
                  <a:lnTo>
                    <a:pt x="235" y="0"/>
                  </a:lnTo>
                  <a:lnTo>
                    <a:pt x="240" y="0"/>
                  </a:lnTo>
                  <a:lnTo>
                    <a:pt x="245" y="0"/>
                  </a:lnTo>
                  <a:lnTo>
                    <a:pt x="250" y="0"/>
                  </a:lnTo>
                  <a:lnTo>
                    <a:pt x="259" y="0"/>
                  </a:lnTo>
                  <a:lnTo>
                    <a:pt x="264" y="0"/>
                  </a:lnTo>
                  <a:lnTo>
                    <a:pt x="269" y="0"/>
                  </a:lnTo>
                  <a:lnTo>
                    <a:pt x="278" y="0"/>
                  </a:lnTo>
                  <a:lnTo>
                    <a:pt x="283" y="0"/>
                  </a:lnTo>
                  <a:lnTo>
                    <a:pt x="293" y="0"/>
                  </a:lnTo>
                  <a:lnTo>
                    <a:pt x="298" y="0"/>
                  </a:lnTo>
                  <a:lnTo>
                    <a:pt x="302" y="0"/>
                  </a:lnTo>
                  <a:lnTo>
                    <a:pt x="312" y="0"/>
                  </a:lnTo>
                  <a:lnTo>
                    <a:pt x="317" y="0"/>
                  </a:lnTo>
                  <a:lnTo>
                    <a:pt x="326" y="0"/>
                  </a:lnTo>
                  <a:lnTo>
                    <a:pt x="331" y="0"/>
                  </a:lnTo>
                  <a:lnTo>
                    <a:pt x="336" y="0"/>
                  </a:lnTo>
                  <a:lnTo>
                    <a:pt x="346" y="0"/>
                  </a:lnTo>
                  <a:lnTo>
                    <a:pt x="350" y="0"/>
                  </a:lnTo>
                  <a:lnTo>
                    <a:pt x="360" y="0"/>
                  </a:lnTo>
                  <a:lnTo>
                    <a:pt x="365" y="0"/>
                  </a:lnTo>
                  <a:lnTo>
                    <a:pt x="374" y="0"/>
                  </a:lnTo>
                  <a:lnTo>
                    <a:pt x="379" y="0"/>
                  </a:lnTo>
                  <a:lnTo>
                    <a:pt x="389" y="0"/>
                  </a:lnTo>
                  <a:lnTo>
                    <a:pt x="394" y="0"/>
                  </a:lnTo>
                  <a:lnTo>
                    <a:pt x="398" y="0"/>
                  </a:lnTo>
                  <a:lnTo>
                    <a:pt x="408" y="0"/>
                  </a:lnTo>
                  <a:lnTo>
                    <a:pt x="413" y="0"/>
                  </a:lnTo>
                  <a:lnTo>
                    <a:pt x="422" y="0"/>
                  </a:lnTo>
                  <a:lnTo>
                    <a:pt x="432" y="0"/>
                  </a:lnTo>
                  <a:lnTo>
                    <a:pt x="437" y="0"/>
                  </a:lnTo>
                  <a:lnTo>
                    <a:pt x="446" y="0"/>
                  </a:lnTo>
                  <a:lnTo>
                    <a:pt x="451" y="0"/>
                  </a:lnTo>
                  <a:lnTo>
                    <a:pt x="461" y="0"/>
                  </a:lnTo>
                  <a:lnTo>
                    <a:pt x="466" y="0"/>
                  </a:lnTo>
                  <a:lnTo>
                    <a:pt x="475" y="0"/>
                  </a:lnTo>
                  <a:lnTo>
                    <a:pt x="480" y="0"/>
                  </a:lnTo>
                  <a:lnTo>
                    <a:pt x="490" y="0"/>
                  </a:lnTo>
                  <a:lnTo>
                    <a:pt x="499" y="0"/>
                  </a:lnTo>
                  <a:lnTo>
                    <a:pt x="504" y="0"/>
                  </a:lnTo>
                  <a:lnTo>
                    <a:pt x="514" y="0"/>
                  </a:lnTo>
                  <a:lnTo>
                    <a:pt x="523" y="0"/>
                  </a:lnTo>
                  <a:lnTo>
                    <a:pt x="528" y="0"/>
                  </a:lnTo>
                  <a:lnTo>
                    <a:pt x="538" y="0"/>
                  </a:lnTo>
                  <a:lnTo>
                    <a:pt x="547" y="0"/>
                  </a:lnTo>
                  <a:lnTo>
                    <a:pt x="552" y="0"/>
                  </a:lnTo>
                  <a:lnTo>
                    <a:pt x="562" y="0"/>
                  </a:lnTo>
                  <a:lnTo>
                    <a:pt x="571" y="0"/>
                  </a:lnTo>
                  <a:lnTo>
                    <a:pt x="576" y="0"/>
                  </a:lnTo>
                  <a:lnTo>
                    <a:pt x="586" y="0"/>
                  </a:lnTo>
                  <a:lnTo>
                    <a:pt x="595" y="0"/>
                  </a:lnTo>
                  <a:lnTo>
                    <a:pt x="600" y="0"/>
                  </a:lnTo>
                  <a:lnTo>
                    <a:pt x="610" y="0"/>
                  </a:lnTo>
                  <a:lnTo>
                    <a:pt x="619" y="0"/>
                  </a:lnTo>
                  <a:lnTo>
                    <a:pt x="629" y="0"/>
                  </a:lnTo>
                  <a:lnTo>
                    <a:pt x="638" y="0"/>
                  </a:lnTo>
                  <a:lnTo>
                    <a:pt x="643" y="0"/>
                  </a:lnTo>
                  <a:lnTo>
                    <a:pt x="653" y="0"/>
                  </a:lnTo>
                  <a:lnTo>
                    <a:pt x="662" y="0"/>
                  </a:lnTo>
                  <a:lnTo>
                    <a:pt x="672" y="0"/>
                  </a:lnTo>
                  <a:lnTo>
                    <a:pt x="682" y="0"/>
                  </a:lnTo>
                  <a:lnTo>
                    <a:pt x="686" y="0"/>
                  </a:lnTo>
                  <a:lnTo>
                    <a:pt x="696" y="0"/>
                  </a:lnTo>
                  <a:lnTo>
                    <a:pt x="706" y="0"/>
                  </a:lnTo>
                  <a:lnTo>
                    <a:pt x="715" y="0"/>
                  </a:lnTo>
                  <a:lnTo>
                    <a:pt x="725" y="0"/>
                  </a:lnTo>
                  <a:lnTo>
                    <a:pt x="734" y="0"/>
                  </a:lnTo>
                  <a:lnTo>
                    <a:pt x="744" y="0"/>
                  </a:lnTo>
                  <a:lnTo>
                    <a:pt x="754" y="0"/>
                  </a:lnTo>
                  <a:lnTo>
                    <a:pt x="763" y="0"/>
                  </a:lnTo>
                </a:path>
              </a:pathLst>
            </a:custGeom>
            <a:noFill/>
            <a:ln w="19050" cap="flat">
              <a:solidFill>
                <a:srgbClr val="57934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19" name="Freeform 57"/>
            <p:cNvSpPr>
              <a:spLocks/>
            </p:cNvSpPr>
            <p:nvPr/>
          </p:nvSpPr>
          <p:spPr bwMode="auto">
            <a:xfrm>
              <a:off x="788988" y="2700338"/>
              <a:ext cx="1127125" cy="204788"/>
            </a:xfrm>
            <a:custGeom>
              <a:avLst/>
              <a:gdLst>
                <a:gd name="T0" fmla="*/ 120 w 710"/>
                <a:gd name="T1" fmla="*/ 0 h 129"/>
                <a:gd name="T2" fmla="*/ 124 w 710"/>
                <a:gd name="T3" fmla="*/ 28 h 129"/>
                <a:gd name="T4" fmla="*/ 144 w 710"/>
                <a:gd name="T5" fmla="*/ 52 h 129"/>
                <a:gd name="T6" fmla="*/ 153 w 710"/>
                <a:gd name="T7" fmla="*/ 62 h 129"/>
                <a:gd name="T8" fmla="*/ 168 w 710"/>
                <a:gd name="T9" fmla="*/ 72 h 129"/>
                <a:gd name="T10" fmla="*/ 182 w 710"/>
                <a:gd name="T11" fmla="*/ 81 h 129"/>
                <a:gd name="T12" fmla="*/ 196 w 710"/>
                <a:gd name="T13" fmla="*/ 86 h 129"/>
                <a:gd name="T14" fmla="*/ 211 w 710"/>
                <a:gd name="T15" fmla="*/ 91 h 129"/>
                <a:gd name="T16" fmla="*/ 225 w 710"/>
                <a:gd name="T17" fmla="*/ 96 h 129"/>
                <a:gd name="T18" fmla="*/ 240 w 710"/>
                <a:gd name="T19" fmla="*/ 96 h 129"/>
                <a:gd name="T20" fmla="*/ 254 w 710"/>
                <a:gd name="T21" fmla="*/ 100 h 129"/>
                <a:gd name="T22" fmla="*/ 268 w 710"/>
                <a:gd name="T23" fmla="*/ 100 h 129"/>
                <a:gd name="T24" fmla="*/ 283 w 710"/>
                <a:gd name="T25" fmla="*/ 105 h 129"/>
                <a:gd name="T26" fmla="*/ 297 w 710"/>
                <a:gd name="T27" fmla="*/ 105 h 129"/>
                <a:gd name="T28" fmla="*/ 312 w 710"/>
                <a:gd name="T29" fmla="*/ 110 h 129"/>
                <a:gd name="T30" fmla="*/ 326 w 710"/>
                <a:gd name="T31" fmla="*/ 110 h 129"/>
                <a:gd name="T32" fmla="*/ 340 w 710"/>
                <a:gd name="T33" fmla="*/ 110 h 129"/>
                <a:gd name="T34" fmla="*/ 355 w 710"/>
                <a:gd name="T35" fmla="*/ 115 h 129"/>
                <a:gd name="T36" fmla="*/ 369 w 710"/>
                <a:gd name="T37" fmla="*/ 115 h 129"/>
                <a:gd name="T38" fmla="*/ 384 w 710"/>
                <a:gd name="T39" fmla="*/ 115 h 129"/>
                <a:gd name="T40" fmla="*/ 398 w 710"/>
                <a:gd name="T41" fmla="*/ 115 h 129"/>
                <a:gd name="T42" fmla="*/ 412 w 710"/>
                <a:gd name="T43" fmla="*/ 120 h 129"/>
                <a:gd name="T44" fmla="*/ 427 w 710"/>
                <a:gd name="T45" fmla="*/ 120 h 129"/>
                <a:gd name="T46" fmla="*/ 441 w 710"/>
                <a:gd name="T47" fmla="*/ 120 h 129"/>
                <a:gd name="T48" fmla="*/ 456 w 710"/>
                <a:gd name="T49" fmla="*/ 120 h 129"/>
                <a:gd name="T50" fmla="*/ 470 w 710"/>
                <a:gd name="T51" fmla="*/ 120 h 129"/>
                <a:gd name="T52" fmla="*/ 485 w 710"/>
                <a:gd name="T53" fmla="*/ 120 h 129"/>
                <a:gd name="T54" fmla="*/ 499 w 710"/>
                <a:gd name="T55" fmla="*/ 120 h 129"/>
                <a:gd name="T56" fmla="*/ 513 w 710"/>
                <a:gd name="T57" fmla="*/ 124 h 129"/>
                <a:gd name="T58" fmla="*/ 528 w 710"/>
                <a:gd name="T59" fmla="*/ 124 h 129"/>
                <a:gd name="T60" fmla="*/ 542 w 710"/>
                <a:gd name="T61" fmla="*/ 124 h 129"/>
                <a:gd name="T62" fmla="*/ 557 w 710"/>
                <a:gd name="T63" fmla="*/ 124 h 129"/>
                <a:gd name="T64" fmla="*/ 571 w 710"/>
                <a:gd name="T65" fmla="*/ 124 h 129"/>
                <a:gd name="T66" fmla="*/ 585 w 710"/>
                <a:gd name="T67" fmla="*/ 124 h 129"/>
                <a:gd name="T68" fmla="*/ 600 w 710"/>
                <a:gd name="T69" fmla="*/ 124 h 129"/>
                <a:gd name="T70" fmla="*/ 614 w 710"/>
                <a:gd name="T71" fmla="*/ 124 h 129"/>
                <a:gd name="T72" fmla="*/ 629 w 710"/>
                <a:gd name="T73" fmla="*/ 124 h 129"/>
                <a:gd name="T74" fmla="*/ 643 w 710"/>
                <a:gd name="T75" fmla="*/ 124 h 129"/>
                <a:gd name="T76" fmla="*/ 657 w 710"/>
                <a:gd name="T77" fmla="*/ 124 h 129"/>
                <a:gd name="T78" fmla="*/ 672 w 710"/>
                <a:gd name="T79" fmla="*/ 129 h 129"/>
                <a:gd name="T80" fmla="*/ 686 w 710"/>
                <a:gd name="T81" fmla="*/ 129 h 129"/>
                <a:gd name="T82" fmla="*/ 701 w 710"/>
                <a:gd name="T83" fmla="*/ 12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10" h="129">
                  <a:moveTo>
                    <a:pt x="0" y="129"/>
                  </a:moveTo>
                  <a:lnTo>
                    <a:pt x="120" y="129"/>
                  </a:lnTo>
                  <a:lnTo>
                    <a:pt x="120" y="0"/>
                  </a:lnTo>
                  <a:lnTo>
                    <a:pt x="120" y="14"/>
                  </a:lnTo>
                  <a:lnTo>
                    <a:pt x="124" y="19"/>
                  </a:lnTo>
                  <a:lnTo>
                    <a:pt x="124" y="28"/>
                  </a:lnTo>
                  <a:lnTo>
                    <a:pt x="134" y="38"/>
                  </a:lnTo>
                  <a:lnTo>
                    <a:pt x="134" y="43"/>
                  </a:lnTo>
                  <a:lnTo>
                    <a:pt x="144" y="52"/>
                  </a:lnTo>
                  <a:lnTo>
                    <a:pt x="144" y="57"/>
                  </a:lnTo>
                  <a:lnTo>
                    <a:pt x="148" y="62"/>
                  </a:lnTo>
                  <a:lnTo>
                    <a:pt x="153" y="62"/>
                  </a:lnTo>
                  <a:lnTo>
                    <a:pt x="158" y="67"/>
                  </a:lnTo>
                  <a:lnTo>
                    <a:pt x="163" y="72"/>
                  </a:lnTo>
                  <a:lnTo>
                    <a:pt x="168" y="72"/>
                  </a:lnTo>
                  <a:lnTo>
                    <a:pt x="172" y="76"/>
                  </a:lnTo>
                  <a:lnTo>
                    <a:pt x="177" y="76"/>
                  </a:lnTo>
                  <a:lnTo>
                    <a:pt x="182" y="81"/>
                  </a:lnTo>
                  <a:lnTo>
                    <a:pt x="187" y="81"/>
                  </a:lnTo>
                  <a:lnTo>
                    <a:pt x="192" y="86"/>
                  </a:lnTo>
                  <a:lnTo>
                    <a:pt x="196" y="86"/>
                  </a:lnTo>
                  <a:lnTo>
                    <a:pt x="201" y="86"/>
                  </a:lnTo>
                  <a:lnTo>
                    <a:pt x="206" y="91"/>
                  </a:lnTo>
                  <a:lnTo>
                    <a:pt x="211" y="91"/>
                  </a:lnTo>
                  <a:lnTo>
                    <a:pt x="216" y="91"/>
                  </a:lnTo>
                  <a:lnTo>
                    <a:pt x="220" y="91"/>
                  </a:lnTo>
                  <a:lnTo>
                    <a:pt x="225" y="96"/>
                  </a:lnTo>
                  <a:lnTo>
                    <a:pt x="230" y="96"/>
                  </a:lnTo>
                  <a:lnTo>
                    <a:pt x="235" y="96"/>
                  </a:lnTo>
                  <a:lnTo>
                    <a:pt x="240" y="96"/>
                  </a:lnTo>
                  <a:lnTo>
                    <a:pt x="244" y="100"/>
                  </a:lnTo>
                  <a:lnTo>
                    <a:pt x="249" y="100"/>
                  </a:lnTo>
                  <a:lnTo>
                    <a:pt x="254" y="100"/>
                  </a:lnTo>
                  <a:lnTo>
                    <a:pt x="259" y="100"/>
                  </a:lnTo>
                  <a:lnTo>
                    <a:pt x="264" y="100"/>
                  </a:lnTo>
                  <a:lnTo>
                    <a:pt x="268" y="100"/>
                  </a:lnTo>
                  <a:lnTo>
                    <a:pt x="273" y="105"/>
                  </a:lnTo>
                  <a:lnTo>
                    <a:pt x="278" y="105"/>
                  </a:lnTo>
                  <a:lnTo>
                    <a:pt x="283" y="105"/>
                  </a:lnTo>
                  <a:lnTo>
                    <a:pt x="288" y="105"/>
                  </a:lnTo>
                  <a:lnTo>
                    <a:pt x="292" y="105"/>
                  </a:lnTo>
                  <a:lnTo>
                    <a:pt x="297" y="105"/>
                  </a:lnTo>
                  <a:lnTo>
                    <a:pt x="302" y="105"/>
                  </a:lnTo>
                  <a:lnTo>
                    <a:pt x="307" y="110"/>
                  </a:lnTo>
                  <a:lnTo>
                    <a:pt x="312" y="110"/>
                  </a:lnTo>
                  <a:lnTo>
                    <a:pt x="316" y="110"/>
                  </a:lnTo>
                  <a:lnTo>
                    <a:pt x="321" y="110"/>
                  </a:lnTo>
                  <a:lnTo>
                    <a:pt x="326" y="110"/>
                  </a:lnTo>
                  <a:lnTo>
                    <a:pt x="331" y="110"/>
                  </a:lnTo>
                  <a:lnTo>
                    <a:pt x="336" y="110"/>
                  </a:lnTo>
                  <a:lnTo>
                    <a:pt x="340" y="110"/>
                  </a:lnTo>
                  <a:lnTo>
                    <a:pt x="345" y="110"/>
                  </a:lnTo>
                  <a:lnTo>
                    <a:pt x="350" y="115"/>
                  </a:lnTo>
                  <a:lnTo>
                    <a:pt x="355" y="115"/>
                  </a:lnTo>
                  <a:lnTo>
                    <a:pt x="360" y="115"/>
                  </a:lnTo>
                  <a:lnTo>
                    <a:pt x="364" y="115"/>
                  </a:lnTo>
                  <a:lnTo>
                    <a:pt x="369" y="115"/>
                  </a:lnTo>
                  <a:lnTo>
                    <a:pt x="374" y="115"/>
                  </a:lnTo>
                  <a:lnTo>
                    <a:pt x="379" y="115"/>
                  </a:lnTo>
                  <a:lnTo>
                    <a:pt x="384" y="115"/>
                  </a:lnTo>
                  <a:lnTo>
                    <a:pt x="388" y="115"/>
                  </a:lnTo>
                  <a:lnTo>
                    <a:pt x="393" y="115"/>
                  </a:lnTo>
                  <a:lnTo>
                    <a:pt x="398" y="115"/>
                  </a:lnTo>
                  <a:lnTo>
                    <a:pt x="403" y="115"/>
                  </a:lnTo>
                  <a:lnTo>
                    <a:pt x="408" y="115"/>
                  </a:lnTo>
                  <a:lnTo>
                    <a:pt x="412" y="120"/>
                  </a:lnTo>
                  <a:lnTo>
                    <a:pt x="417" y="120"/>
                  </a:lnTo>
                  <a:lnTo>
                    <a:pt x="422" y="120"/>
                  </a:lnTo>
                  <a:lnTo>
                    <a:pt x="427" y="120"/>
                  </a:lnTo>
                  <a:lnTo>
                    <a:pt x="432" y="120"/>
                  </a:lnTo>
                  <a:lnTo>
                    <a:pt x="436" y="120"/>
                  </a:lnTo>
                  <a:lnTo>
                    <a:pt x="441" y="120"/>
                  </a:lnTo>
                  <a:lnTo>
                    <a:pt x="446" y="120"/>
                  </a:lnTo>
                  <a:lnTo>
                    <a:pt x="451" y="120"/>
                  </a:lnTo>
                  <a:lnTo>
                    <a:pt x="456" y="120"/>
                  </a:lnTo>
                  <a:lnTo>
                    <a:pt x="461" y="120"/>
                  </a:lnTo>
                  <a:lnTo>
                    <a:pt x="465" y="120"/>
                  </a:lnTo>
                  <a:lnTo>
                    <a:pt x="470" y="120"/>
                  </a:lnTo>
                  <a:lnTo>
                    <a:pt x="475" y="120"/>
                  </a:lnTo>
                  <a:lnTo>
                    <a:pt x="480" y="120"/>
                  </a:lnTo>
                  <a:lnTo>
                    <a:pt x="485" y="120"/>
                  </a:lnTo>
                  <a:lnTo>
                    <a:pt x="489" y="120"/>
                  </a:lnTo>
                  <a:lnTo>
                    <a:pt x="494" y="120"/>
                  </a:lnTo>
                  <a:lnTo>
                    <a:pt x="499" y="120"/>
                  </a:lnTo>
                  <a:lnTo>
                    <a:pt x="504" y="124"/>
                  </a:lnTo>
                  <a:lnTo>
                    <a:pt x="509" y="124"/>
                  </a:lnTo>
                  <a:lnTo>
                    <a:pt x="513" y="124"/>
                  </a:lnTo>
                  <a:lnTo>
                    <a:pt x="518" y="124"/>
                  </a:lnTo>
                  <a:lnTo>
                    <a:pt x="523" y="124"/>
                  </a:lnTo>
                  <a:lnTo>
                    <a:pt x="528" y="124"/>
                  </a:lnTo>
                  <a:lnTo>
                    <a:pt x="533" y="124"/>
                  </a:lnTo>
                  <a:lnTo>
                    <a:pt x="537" y="124"/>
                  </a:lnTo>
                  <a:lnTo>
                    <a:pt x="542" y="124"/>
                  </a:lnTo>
                  <a:lnTo>
                    <a:pt x="547" y="124"/>
                  </a:lnTo>
                  <a:lnTo>
                    <a:pt x="552" y="124"/>
                  </a:lnTo>
                  <a:lnTo>
                    <a:pt x="557" y="124"/>
                  </a:lnTo>
                  <a:lnTo>
                    <a:pt x="561" y="124"/>
                  </a:lnTo>
                  <a:lnTo>
                    <a:pt x="566" y="124"/>
                  </a:lnTo>
                  <a:lnTo>
                    <a:pt x="571" y="124"/>
                  </a:lnTo>
                  <a:lnTo>
                    <a:pt x="576" y="124"/>
                  </a:lnTo>
                  <a:lnTo>
                    <a:pt x="581" y="124"/>
                  </a:lnTo>
                  <a:lnTo>
                    <a:pt x="585" y="124"/>
                  </a:lnTo>
                  <a:lnTo>
                    <a:pt x="590" y="124"/>
                  </a:lnTo>
                  <a:lnTo>
                    <a:pt x="595" y="124"/>
                  </a:lnTo>
                  <a:lnTo>
                    <a:pt x="600" y="124"/>
                  </a:lnTo>
                  <a:lnTo>
                    <a:pt x="605" y="124"/>
                  </a:lnTo>
                  <a:lnTo>
                    <a:pt x="609" y="124"/>
                  </a:lnTo>
                  <a:lnTo>
                    <a:pt x="614" y="124"/>
                  </a:lnTo>
                  <a:lnTo>
                    <a:pt x="619" y="124"/>
                  </a:lnTo>
                  <a:lnTo>
                    <a:pt x="624" y="124"/>
                  </a:lnTo>
                  <a:lnTo>
                    <a:pt x="629" y="124"/>
                  </a:lnTo>
                  <a:lnTo>
                    <a:pt x="633" y="124"/>
                  </a:lnTo>
                  <a:lnTo>
                    <a:pt x="638" y="124"/>
                  </a:lnTo>
                  <a:lnTo>
                    <a:pt x="643" y="124"/>
                  </a:lnTo>
                  <a:lnTo>
                    <a:pt x="648" y="124"/>
                  </a:lnTo>
                  <a:lnTo>
                    <a:pt x="653" y="124"/>
                  </a:lnTo>
                  <a:lnTo>
                    <a:pt x="657" y="124"/>
                  </a:lnTo>
                  <a:lnTo>
                    <a:pt x="662" y="129"/>
                  </a:lnTo>
                  <a:lnTo>
                    <a:pt x="667" y="129"/>
                  </a:lnTo>
                  <a:lnTo>
                    <a:pt x="672" y="129"/>
                  </a:lnTo>
                  <a:lnTo>
                    <a:pt x="677" y="129"/>
                  </a:lnTo>
                  <a:lnTo>
                    <a:pt x="681" y="129"/>
                  </a:lnTo>
                  <a:lnTo>
                    <a:pt x="686" y="129"/>
                  </a:lnTo>
                  <a:lnTo>
                    <a:pt x="691" y="129"/>
                  </a:lnTo>
                  <a:lnTo>
                    <a:pt x="696" y="129"/>
                  </a:lnTo>
                  <a:lnTo>
                    <a:pt x="701" y="129"/>
                  </a:lnTo>
                  <a:lnTo>
                    <a:pt x="705" y="129"/>
                  </a:lnTo>
                  <a:lnTo>
                    <a:pt x="710" y="129"/>
                  </a:lnTo>
                </a:path>
              </a:pathLst>
            </a:custGeom>
            <a:noFill/>
            <a:ln w="19050" cap="flat">
              <a:solidFill>
                <a:srgbClr val="57934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56" name="Freeform 58"/>
            <p:cNvSpPr>
              <a:spLocks/>
            </p:cNvSpPr>
            <p:nvPr/>
          </p:nvSpPr>
          <p:spPr bwMode="auto">
            <a:xfrm>
              <a:off x="1913392" y="2905266"/>
              <a:ext cx="976313" cy="0"/>
            </a:xfrm>
            <a:custGeom>
              <a:avLst/>
              <a:gdLst>
                <a:gd name="T0" fmla="*/ 10 w 615"/>
                <a:gd name="T1" fmla="*/ 24 w 615"/>
                <a:gd name="T2" fmla="*/ 39 w 615"/>
                <a:gd name="T3" fmla="*/ 53 w 615"/>
                <a:gd name="T4" fmla="*/ 67 w 615"/>
                <a:gd name="T5" fmla="*/ 82 w 615"/>
                <a:gd name="T6" fmla="*/ 96 w 615"/>
                <a:gd name="T7" fmla="*/ 111 w 615"/>
                <a:gd name="T8" fmla="*/ 125 w 615"/>
                <a:gd name="T9" fmla="*/ 139 w 615"/>
                <a:gd name="T10" fmla="*/ 154 w 615"/>
                <a:gd name="T11" fmla="*/ 168 w 615"/>
                <a:gd name="T12" fmla="*/ 183 w 615"/>
                <a:gd name="T13" fmla="*/ 197 w 615"/>
                <a:gd name="T14" fmla="*/ 211 w 615"/>
                <a:gd name="T15" fmla="*/ 226 w 615"/>
                <a:gd name="T16" fmla="*/ 240 w 615"/>
                <a:gd name="T17" fmla="*/ 255 w 615"/>
                <a:gd name="T18" fmla="*/ 269 w 615"/>
                <a:gd name="T19" fmla="*/ 284 w 615"/>
                <a:gd name="T20" fmla="*/ 298 w 615"/>
                <a:gd name="T21" fmla="*/ 312 w 615"/>
                <a:gd name="T22" fmla="*/ 327 w 615"/>
                <a:gd name="T23" fmla="*/ 341 w 615"/>
                <a:gd name="T24" fmla="*/ 356 w 615"/>
                <a:gd name="T25" fmla="*/ 370 w 615"/>
                <a:gd name="T26" fmla="*/ 384 w 615"/>
                <a:gd name="T27" fmla="*/ 399 w 615"/>
                <a:gd name="T28" fmla="*/ 413 w 615"/>
                <a:gd name="T29" fmla="*/ 428 w 615"/>
                <a:gd name="T30" fmla="*/ 442 w 615"/>
                <a:gd name="T31" fmla="*/ 456 w 615"/>
                <a:gd name="T32" fmla="*/ 471 w 615"/>
                <a:gd name="T33" fmla="*/ 485 w 615"/>
                <a:gd name="T34" fmla="*/ 500 w 615"/>
                <a:gd name="T35" fmla="*/ 514 w 615"/>
                <a:gd name="T36" fmla="*/ 528 w 615"/>
                <a:gd name="T37" fmla="*/ 543 w 615"/>
                <a:gd name="T38" fmla="*/ 557 w 615"/>
                <a:gd name="T39" fmla="*/ 572 w 615"/>
                <a:gd name="T40" fmla="*/ 586 w 615"/>
                <a:gd name="T41" fmla="*/ 600 w 615"/>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Lst>
              <a:rect l="0" t="0" r="r" b="b"/>
              <a:pathLst>
                <a:path w="615">
                  <a:moveTo>
                    <a:pt x="0" y="0"/>
                  </a:moveTo>
                  <a:lnTo>
                    <a:pt x="5" y="0"/>
                  </a:lnTo>
                  <a:lnTo>
                    <a:pt x="10" y="0"/>
                  </a:lnTo>
                  <a:lnTo>
                    <a:pt x="15" y="0"/>
                  </a:lnTo>
                  <a:lnTo>
                    <a:pt x="19" y="0"/>
                  </a:lnTo>
                  <a:lnTo>
                    <a:pt x="24" y="0"/>
                  </a:lnTo>
                  <a:lnTo>
                    <a:pt x="29" y="0"/>
                  </a:lnTo>
                  <a:lnTo>
                    <a:pt x="34" y="0"/>
                  </a:lnTo>
                  <a:lnTo>
                    <a:pt x="39" y="0"/>
                  </a:lnTo>
                  <a:lnTo>
                    <a:pt x="43" y="0"/>
                  </a:lnTo>
                  <a:lnTo>
                    <a:pt x="48" y="0"/>
                  </a:lnTo>
                  <a:lnTo>
                    <a:pt x="53" y="0"/>
                  </a:lnTo>
                  <a:lnTo>
                    <a:pt x="58" y="0"/>
                  </a:lnTo>
                  <a:lnTo>
                    <a:pt x="63" y="0"/>
                  </a:lnTo>
                  <a:lnTo>
                    <a:pt x="67" y="0"/>
                  </a:lnTo>
                  <a:lnTo>
                    <a:pt x="72" y="0"/>
                  </a:lnTo>
                  <a:lnTo>
                    <a:pt x="77" y="0"/>
                  </a:lnTo>
                  <a:lnTo>
                    <a:pt x="82" y="0"/>
                  </a:lnTo>
                  <a:lnTo>
                    <a:pt x="87" y="0"/>
                  </a:lnTo>
                  <a:lnTo>
                    <a:pt x="91" y="0"/>
                  </a:lnTo>
                  <a:lnTo>
                    <a:pt x="96" y="0"/>
                  </a:lnTo>
                  <a:lnTo>
                    <a:pt x="101" y="0"/>
                  </a:lnTo>
                  <a:lnTo>
                    <a:pt x="106" y="0"/>
                  </a:lnTo>
                  <a:lnTo>
                    <a:pt x="111" y="0"/>
                  </a:lnTo>
                  <a:lnTo>
                    <a:pt x="115" y="0"/>
                  </a:lnTo>
                  <a:lnTo>
                    <a:pt x="120" y="0"/>
                  </a:lnTo>
                  <a:lnTo>
                    <a:pt x="125" y="0"/>
                  </a:lnTo>
                  <a:lnTo>
                    <a:pt x="130" y="0"/>
                  </a:lnTo>
                  <a:lnTo>
                    <a:pt x="135" y="0"/>
                  </a:lnTo>
                  <a:lnTo>
                    <a:pt x="139" y="0"/>
                  </a:lnTo>
                  <a:lnTo>
                    <a:pt x="144" y="0"/>
                  </a:lnTo>
                  <a:lnTo>
                    <a:pt x="149" y="0"/>
                  </a:lnTo>
                  <a:lnTo>
                    <a:pt x="154" y="0"/>
                  </a:lnTo>
                  <a:lnTo>
                    <a:pt x="159" y="0"/>
                  </a:lnTo>
                  <a:lnTo>
                    <a:pt x="163" y="0"/>
                  </a:lnTo>
                  <a:lnTo>
                    <a:pt x="168" y="0"/>
                  </a:lnTo>
                  <a:lnTo>
                    <a:pt x="173" y="0"/>
                  </a:lnTo>
                  <a:lnTo>
                    <a:pt x="178" y="0"/>
                  </a:lnTo>
                  <a:lnTo>
                    <a:pt x="183" y="0"/>
                  </a:lnTo>
                  <a:lnTo>
                    <a:pt x="187" y="0"/>
                  </a:lnTo>
                  <a:lnTo>
                    <a:pt x="192" y="0"/>
                  </a:lnTo>
                  <a:lnTo>
                    <a:pt x="197" y="0"/>
                  </a:lnTo>
                  <a:lnTo>
                    <a:pt x="202" y="0"/>
                  </a:lnTo>
                  <a:lnTo>
                    <a:pt x="207" y="0"/>
                  </a:lnTo>
                  <a:lnTo>
                    <a:pt x="211" y="0"/>
                  </a:lnTo>
                  <a:lnTo>
                    <a:pt x="216" y="0"/>
                  </a:lnTo>
                  <a:lnTo>
                    <a:pt x="221" y="0"/>
                  </a:lnTo>
                  <a:lnTo>
                    <a:pt x="226" y="0"/>
                  </a:lnTo>
                  <a:lnTo>
                    <a:pt x="231" y="0"/>
                  </a:lnTo>
                  <a:lnTo>
                    <a:pt x="235" y="0"/>
                  </a:lnTo>
                  <a:lnTo>
                    <a:pt x="240" y="0"/>
                  </a:lnTo>
                  <a:lnTo>
                    <a:pt x="245" y="0"/>
                  </a:lnTo>
                  <a:lnTo>
                    <a:pt x="250" y="0"/>
                  </a:lnTo>
                  <a:lnTo>
                    <a:pt x="255" y="0"/>
                  </a:lnTo>
                  <a:lnTo>
                    <a:pt x="259" y="0"/>
                  </a:lnTo>
                  <a:lnTo>
                    <a:pt x="264" y="0"/>
                  </a:lnTo>
                  <a:lnTo>
                    <a:pt x="269" y="0"/>
                  </a:lnTo>
                  <a:lnTo>
                    <a:pt x="274" y="0"/>
                  </a:lnTo>
                  <a:lnTo>
                    <a:pt x="279" y="0"/>
                  </a:lnTo>
                  <a:lnTo>
                    <a:pt x="284" y="0"/>
                  </a:lnTo>
                  <a:lnTo>
                    <a:pt x="288" y="0"/>
                  </a:lnTo>
                  <a:lnTo>
                    <a:pt x="293" y="0"/>
                  </a:lnTo>
                  <a:lnTo>
                    <a:pt x="298" y="0"/>
                  </a:lnTo>
                  <a:lnTo>
                    <a:pt x="303" y="0"/>
                  </a:lnTo>
                  <a:lnTo>
                    <a:pt x="308" y="0"/>
                  </a:lnTo>
                  <a:lnTo>
                    <a:pt x="312" y="0"/>
                  </a:lnTo>
                  <a:lnTo>
                    <a:pt x="317" y="0"/>
                  </a:lnTo>
                  <a:lnTo>
                    <a:pt x="322" y="0"/>
                  </a:lnTo>
                  <a:lnTo>
                    <a:pt x="327" y="0"/>
                  </a:lnTo>
                  <a:lnTo>
                    <a:pt x="332" y="0"/>
                  </a:lnTo>
                  <a:lnTo>
                    <a:pt x="336" y="0"/>
                  </a:lnTo>
                  <a:lnTo>
                    <a:pt x="341" y="0"/>
                  </a:lnTo>
                  <a:lnTo>
                    <a:pt x="346" y="0"/>
                  </a:lnTo>
                  <a:lnTo>
                    <a:pt x="351" y="0"/>
                  </a:lnTo>
                  <a:lnTo>
                    <a:pt x="356" y="0"/>
                  </a:lnTo>
                  <a:lnTo>
                    <a:pt x="360" y="0"/>
                  </a:lnTo>
                  <a:lnTo>
                    <a:pt x="365" y="0"/>
                  </a:lnTo>
                  <a:lnTo>
                    <a:pt x="370" y="0"/>
                  </a:lnTo>
                  <a:lnTo>
                    <a:pt x="375" y="0"/>
                  </a:lnTo>
                  <a:lnTo>
                    <a:pt x="380" y="0"/>
                  </a:lnTo>
                  <a:lnTo>
                    <a:pt x="384" y="0"/>
                  </a:lnTo>
                  <a:lnTo>
                    <a:pt x="389" y="0"/>
                  </a:lnTo>
                  <a:lnTo>
                    <a:pt x="394" y="0"/>
                  </a:lnTo>
                  <a:lnTo>
                    <a:pt x="399" y="0"/>
                  </a:lnTo>
                  <a:lnTo>
                    <a:pt x="404" y="0"/>
                  </a:lnTo>
                  <a:lnTo>
                    <a:pt x="408" y="0"/>
                  </a:lnTo>
                  <a:lnTo>
                    <a:pt x="413" y="0"/>
                  </a:lnTo>
                  <a:lnTo>
                    <a:pt x="418" y="0"/>
                  </a:lnTo>
                  <a:lnTo>
                    <a:pt x="423" y="0"/>
                  </a:lnTo>
                  <a:lnTo>
                    <a:pt x="428" y="0"/>
                  </a:lnTo>
                  <a:lnTo>
                    <a:pt x="432" y="0"/>
                  </a:lnTo>
                  <a:lnTo>
                    <a:pt x="437" y="0"/>
                  </a:lnTo>
                  <a:lnTo>
                    <a:pt x="442" y="0"/>
                  </a:lnTo>
                  <a:lnTo>
                    <a:pt x="447" y="0"/>
                  </a:lnTo>
                  <a:lnTo>
                    <a:pt x="452" y="0"/>
                  </a:lnTo>
                  <a:lnTo>
                    <a:pt x="456" y="0"/>
                  </a:lnTo>
                  <a:lnTo>
                    <a:pt x="461" y="0"/>
                  </a:lnTo>
                  <a:lnTo>
                    <a:pt x="466" y="0"/>
                  </a:lnTo>
                  <a:lnTo>
                    <a:pt x="471" y="0"/>
                  </a:lnTo>
                  <a:lnTo>
                    <a:pt x="476" y="0"/>
                  </a:lnTo>
                  <a:lnTo>
                    <a:pt x="480" y="0"/>
                  </a:lnTo>
                  <a:lnTo>
                    <a:pt x="485" y="0"/>
                  </a:lnTo>
                  <a:lnTo>
                    <a:pt x="490" y="0"/>
                  </a:lnTo>
                  <a:lnTo>
                    <a:pt x="495" y="0"/>
                  </a:lnTo>
                  <a:lnTo>
                    <a:pt x="500" y="0"/>
                  </a:lnTo>
                  <a:lnTo>
                    <a:pt x="504" y="0"/>
                  </a:lnTo>
                  <a:lnTo>
                    <a:pt x="509" y="0"/>
                  </a:lnTo>
                  <a:lnTo>
                    <a:pt x="514" y="0"/>
                  </a:lnTo>
                  <a:lnTo>
                    <a:pt x="519" y="0"/>
                  </a:lnTo>
                  <a:lnTo>
                    <a:pt x="524" y="0"/>
                  </a:lnTo>
                  <a:lnTo>
                    <a:pt x="528" y="0"/>
                  </a:lnTo>
                  <a:lnTo>
                    <a:pt x="533" y="0"/>
                  </a:lnTo>
                  <a:lnTo>
                    <a:pt x="538" y="0"/>
                  </a:lnTo>
                  <a:lnTo>
                    <a:pt x="543" y="0"/>
                  </a:lnTo>
                  <a:lnTo>
                    <a:pt x="548" y="0"/>
                  </a:lnTo>
                  <a:lnTo>
                    <a:pt x="552" y="0"/>
                  </a:lnTo>
                  <a:lnTo>
                    <a:pt x="557" y="0"/>
                  </a:lnTo>
                  <a:lnTo>
                    <a:pt x="562" y="0"/>
                  </a:lnTo>
                  <a:lnTo>
                    <a:pt x="567" y="0"/>
                  </a:lnTo>
                  <a:lnTo>
                    <a:pt x="572" y="0"/>
                  </a:lnTo>
                  <a:lnTo>
                    <a:pt x="576" y="0"/>
                  </a:lnTo>
                  <a:lnTo>
                    <a:pt x="581" y="0"/>
                  </a:lnTo>
                  <a:lnTo>
                    <a:pt x="586" y="0"/>
                  </a:lnTo>
                  <a:lnTo>
                    <a:pt x="591" y="0"/>
                  </a:lnTo>
                  <a:lnTo>
                    <a:pt x="596" y="0"/>
                  </a:lnTo>
                  <a:lnTo>
                    <a:pt x="600" y="0"/>
                  </a:lnTo>
                  <a:lnTo>
                    <a:pt x="605" y="0"/>
                  </a:lnTo>
                  <a:lnTo>
                    <a:pt x="615" y="0"/>
                  </a:lnTo>
                </a:path>
              </a:pathLst>
            </a:custGeom>
            <a:noFill/>
            <a:ln w="19050" cap="flat">
              <a:solidFill>
                <a:srgbClr val="57934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1" name="Group 130"/>
          <p:cNvGrpSpPr/>
          <p:nvPr/>
        </p:nvGrpSpPr>
        <p:grpSpPr>
          <a:xfrm>
            <a:off x="788988" y="2808356"/>
            <a:ext cx="3314700" cy="101146"/>
            <a:chOff x="788988" y="2806700"/>
            <a:chExt cx="3314700" cy="101146"/>
          </a:xfrm>
        </p:grpSpPr>
        <p:sp>
          <p:nvSpPr>
            <p:cNvPr id="19520" name="Freeform 60"/>
            <p:cNvSpPr>
              <a:spLocks/>
            </p:cNvSpPr>
            <p:nvPr/>
          </p:nvSpPr>
          <p:spPr bwMode="auto">
            <a:xfrm>
              <a:off x="788988" y="2806700"/>
              <a:ext cx="1135063" cy="98425"/>
            </a:xfrm>
            <a:custGeom>
              <a:avLst/>
              <a:gdLst>
                <a:gd name="T0" fmla="*/ 120 w 715"/>
                <a:gd name="T1" fmla="*/ 0 h 62"/>
                <a:gd name="T2" fmla="*/ 129 w 715"/>
                <a:gd name="T3" fmla="*/ 24 h 62"/>
                <a:gd name="T4" fmla="*/ 144 w 715"/>
                <a:gd name="T5" fmla="*/ 33 h 62"/>
                <a:gd name="T6" fmla="*/ 158 w 715"/>
                <a:gd name="T7" fmla="*/ 38 h 62"/>
                <a:gd name="T8" fmla="*/ 172 w 715"/>
                <a:gd name="T9" fmla="*/ 43 h 62"/>
                <a:gd name="T10" fmla="*/ 187 w 715"/>
                <a:gd name="T11" fmla="*/ 48 h 62"/>
                <a:gd name="T12" fmla="*/ 201 w 715"/>
                <a:gd name="T13" fmla="*/ 48 h 62"/>
                <a:gd name="T14" fmla="*/ 216 w 715"/>
                <a:gd name="T15" fmla="*/ 48 h 62"/>
                <a:gd name="T16" fmla="*/ 230 w 715"/>
                <a:gd name="T17" fmla="*/ 53 h 62"/>
                <a:gd name="T18" fmla="*/ 244 w 715"/>
                <a:gd name="T19" fmla="*/ 53 h 62"/>
                <a:gd name="T20" fmla="*/ 259 w 715"/>
                <a:gd name="T21" fmla="*/ 53 h 62"/>
                <a:gd name="T22" fmla="*/ 273 w 715"/>
                <a:gd name="T23" fmla="*/ 53 h 62"/>
                <a:gd name="T24" fmla="*/ 288 w 715"/>
                <a:gd name="T25" fmla="*/ 57 h 62"/>
                <a:gd name="T26" fmla="*/ 302 w 715"/>
                <a:gd name="T27" fmla="*/ 57 h 62"/>
                <a:gd name="T28" fmla="*/ 316 w 715"/>
                <a:gd name="T29" fmla="*/ 57 h 62"/>
                <a:gd name="T30" fmla="*/ 331 w 715"/>
                <a:gd name="T31" fmla="*/ 57 h 62"/>
                <a:gd name="T32" fmla="*/ 345 w 715"/>
                <a:gd name="T33" fmla="*/ 57 h 62"/>
                <a:gd name="T34" fmla="*/ 360 w 715"/>
                <a:gd name="T35" fmla="*/ 57 h 62"/>
                <a:gd name="T36" fmla="*/ 374 w 715"/>
                <a:gd name="T37" fmla="*/ 57 h 62"/>
                <a:gd name="T38" fmla="*/ 388 w 715"/>
                <a:gd name="T39" fmla="*/ 57 h 62"/>
                <a:gd name="T40" fmla="*/ 403 w 715"/>
                <a:gd name="T41" fmla="*/ 57 h 62"/>
                <a:gd name="T42" fmla="*/ 417 w 715"/>
                <a:gd name="T43" fmla="*/ 57 h 62"/>
                <a:gd name="T44" fmla="*/ 432 w 715"/>
                <a:gd name="T45" fmla="*/ 62 h 62"/>
                <a:gd name="T46" fmla="*/ 446 w 715"/>
                <a:gd name="T47" fmla="*/ 62 h 62"/>
                <a:gd name="T48" fmla="*/ 461 w 715"/>
                <a:gd name="T49" fmla="*/ 62 h 62"/>
                <a:gd name="T50" fmla="*/ 475 w 715"/>
                <a:gd name="T51" fmla="*/ 62 h 62"/>
                <a:gd name="T52" fmla="*/ 489 w 715"/>
                <a:gd name="T53" fmla="*/ 62 h 62"/>
                <a:gd name="T54" fmla="*/ 504 w 715"/>
                <a:gd name="T55" fmla="*/ 62 h 62"/>
                <a:gd name="T56" fmla="*/ 518 w 715"/>
                <a:gd name="T57" fmla="*/ 62 h 62"/>
                <a:gd name="T58" fmla="*/ 533 w 715"/>
                <a:gd name="T59" fmla="*/ 62 h 62"/>
                <a:gd name="T60" fmla="*/ 547 w 715"/>
                <a:gd name="T61" fmla="*/ 62 h 62"/>
                <a:gd name="T62" fmla="*/ 561 w 715"/>
                <a:gd name="T63" fmla="*/ 62 h 62"/>
                <a:gd name="T64" fmla="*/ 576 w 715"/>
                <a:gd name="T65" fmla="*/ 62 h 62"/>
                <a:gd name="T66" fmla="*/ 590 w 715"/>
                <a:gd name="T67" fmla="*/ 62 h 62"/>
                <a:gd name="T68" fmla="*/ 605 w 715"/>
                <a:gd name="T69" fmla="*/ 62 h 62"/>
                <a:gd name="T70" fmla="*/ 619 w 715"/>
                <a:gd name="T71" fmla="*/ 62 h 62"/>
                <a:gd name="T72" fmla="*/ 633 w 715"/>
                <a:gd name="T73" fmla="*/ 62 h 62"/>
                <a:gd name="T74" fmla="*/ 648 w 715"/>
                <a:gd name="T75" fmla="*/ 62 h 62"/>
                <a:gd name="T76" fmla="*/ 662 w 715"/>
                <a:gd name="T77" fmla="*/ 62 h 62"/>
                <a:gd name="T78" fmla="*/ 677 w 715"/>
                <a:gd name="T79" fmla="*/ 62 h 62"/>
                <a:gd name="T80" fmla="*/ 691 w 715"/>
                <a:gd name="T81" fmla="*/ 62 h 62"/>
                <a:gd name="T82" fmla="*/ 705 w 715"/>
                <a:gd name="T83"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15" h="62">
                  <a:moveTo>
                    <a:pt x="0" y="62"/>
                  </a:moveTo>
                  <a:lnTo>
                    <a:pt x="120" y="62"/>
                  </a:lnTo>
                  <a:lnTo>
                    <a:pt x="120" y="0"/>
                  </a:lnTo>
                  <a:lnTo>
                    <a:pt x="120" y="14"/>
                  </a:lnTo>
                  <a:lnTo>
                    <a:pt x="124" y="19"/>
                  </a:lnTo>
                  <a:lnTo>
                    <a:pt x="129" y="24"/>
                  </a:lnTo>
                  <a:lnTo>
                    <a:pt x="134" y="29"/>
                  </a:lnTo>
                  <a:lnTo>
                    <a:pt x="139" y="33"/>
                  </a:lnTo>
                  <a:lnTo>
                    <a:pt x="144" y="33"/>
                  </a:lnTo>
                  <a:lnTo>
                    <a:pt x="148" y="38"/>
                  </a:lnTo>
                  <a:lnTo>
                    <a:pt x="153" y="38"/>
                  </a:lnTo>
                  <a:lnTo>
                    <a:pt x="158" y="38"/>
                  </a:lnTo>
                  <a:lnTo>
                    <a:pt x="163" y="43"/>
                  </a:lnTo>
                  <a:lnTo>
                    <a:pt x="168" y="43"/>
                  </a:lnTo>
                  <a:lnTo>
                    <a:pt x="172" y="43"/>
                  </a:lnTo>
                  <a:lnTo>
                    <a:pt x="177" y="43"/>
                  </a:lnTo>
                  <a:lnTo>
                    <a:pt x="182" y="43"/>
                  </a:lnTo>
                  <a:lnTo>
                    <a:pt x="187" y="48"/>
                  </a:lnTo>
                  <a:lnTo>
                    <a:pt x="192" y="48"/>
                  </a:lnTo>
                  <a:lnTo>
                    <a:pt x="196" y="48"/>
                  </a:lnTo>
                  <a:lnTo>
                    <a:pt x="201" y="48"/>
                  </a:lnTo>
                  <a:lnTo>
                    <a:pt x="206" y="48"/>
                  </a:lnTo>
                  <a:lnTo>
                    <a:pt x="211" y="48"/>
                  </a:lnTo>
                  <a:lnTo>
                    <a:pt x="216" y="48"/>
                  </a:lnTo>
                  <a:lnTo>
                    <a:pt x="220" y="53"/>
                  </a:lnTo>
                  <a:lnTo>
                    <a:pt x="225" y="53"/>
                  </a:lnTo>
                  <a:lnTo>
                    <a:pt x="230" y="53"/>
                  </a:lnTo>
                  <a:lnTo>
                    <a:pt x="235" y="53"/>
                  </a:lnTo>
                  <a:lnTo>
                    <a:pt x="240" y="53"/>
                  </a:lnTo>
                  <a:lnTo>
                    <a:pt x="244" y="53"/>
                  </a:lnTo>
                  <a:lnTo>
                    <a:pt x="249" y="53"/>
                  </a:lnTo>
                  <a:lnTo>
                    <a:pt x="254" y="53"/>
                  </a:lnTo>
                  <a:lnTo>
                    <a:pt x="259" y="53"/>
                  </a:lnTo>
                  <a:lnTo>
                    <a:pt x="264" y="53"/>
                  </a:lnTo>
                  <a:lnTo>
                    <a:pt x="268" y="53"/>
                  </a:lnTo>
                  <a:lnTo>
                    <a:pt x="273" y="53"/>
                  </a:lnTo>
                  <a:lnTo>
                    <a:pt x="278" y="53"/>
                  </a:lnTo>
                  <a:lnTo>
                    <a:pt x="283" y="53"/>
                  </a:lnTo>
                  <a:lnTo>
                    <a:pt x="288" y="57"/>
                  </a:lnTo>
                  <a:lnTo>
                    <a:pt x="292" y="57"/>
                  </a:lnTo>
                  <a:lnTo>
                    <a:pt x="297" y="57"/>
                  </a:lnTo>
                  <a:lnTo>
                    <a:pt x="302" y="57"/>
                  </a:lnTo>
                  <a:lnTo>
                    <a:pt x="307" y="57"/>
                  </a:lnTo>
                  <a:lnTo>
                    <a:pt x="312" y="57"/>
                  </a:lnTo>
                  <a:lnTo>
                    <a:pt x="316" y="57"/>
                  </a:lnTo>
                  <a:lnTo>
                    <a:pt x="321" y="57"/>
                  </a:lnTo>
                  <a:lnTo>
                    <a:pt x="326" y="57"/>
                  </a:lnTo>
                  <a:lnTo>
                    <a:pt x="331" y="57"/>
                  </a:lnTo>
                  <a:lnTo>
                    <a:pt x="336" y="57"/>
                  </a:lnTo>
                  <a:lnTo>
                    <a:pt x="340" y="57"/>
                  </a:lnTo>
                  <a:lnTo>
                    <a:pt x="345" y="57"/>
                  </a:lnTo>
                  <a:lnTo>
                    <a:pt x="350" y="57"/>
                  </a:lnTo>
                  <a:lnTo>
                    <a:pt x="355" y="57"/>
                  </a:lnTo>
                  <a:lnTo>
                    <a:pt x="360" y="57"/>
                  </a:lnTo>
                  <a:lnTo>
                    <a:pt x="364" y="57"/>
                  </a:lnTo>
                  <a:lnTo>
                    <a:pt x="369" y="57"/>
                  </a:lnTo>
                  <a:lnTo>
                    <a:pt x="374" y="57"/>
                  </a:lnTo>
                  <a:lnTo>
                    <a:pt x="379" y="57"/>
                  </a:lnTo>
                  <a:lnTo>
                    <a:pt x="384" y="57"/>
                  </a:lnTo>
                  <a:lnTo>
                    <a:pt x="388" y="57"/>
                  </a:lnTo>
                  <a:lnTo>
                    <a:pt x="393" y="57"/>
                  </a:lnTo>
                  <a:lnTo>
                    <a:pt x="398" y="57"/>
                  </a:lnTo>
                  <a:lnTo>
                    <a:pt x="403" y="57"/>
                  </a:lnTo>
                  <a:lnTo>
                    <a:pt x="408" y="57"/>
                  </a:lnTo>
                  <a:lnTo>
                    <a:pt x="412" y="57"/>
                  </a:lnTo>
                  <a:lnTo>
                    <a:pt x="417" y="57"/>
                  </a:lnTo>
                  <a:lnTo>
                    <a:pt x="422" y="57"/>
                  </a:lnTo>
                  <a:lnTo>
                    <a:pt x="427" y="62"/>
                  </a:lnTo>
                  <a:lnTo>
                    <a:pt x="432" y="62"/>
                  </a:lnTo>
                  <a:lnTo>
                    <a:pt x="436" y="62"/>
                  </a:lnTo>
                  <a:lnTo>
                    <a:pt x="441" y="62"/>
                  </a:lnTo>
                  <a:lnTo>
                    <a:pt x="446" y="62"/>
                  </a:lnTo>
                  <a:lnTo>
                    <a:pt x="451" y="62"/>
                  </a:lnTo>
                  <a:lnTo>
                    <a:pt x="456" y="62"/>
                  </a:lnTo>
                  <a:lnTo>
                    <a:pt x="461" y="62"/>
                  </a:lnTo>
                  <a:lnTo>
                    <a:pt x="465" y="62"/>
                  </a:lnTo>
                  <a:lnTo>
                    <a:pt x="470" y="62"/>
                  </a:lnTo>
                  <a:lnTo>
                    <a:pt x="475" y="62"/>
                  </a:lnTo>
                  <a:lnTo>
                    <a:pt x="480" y="62"/>
                  </a:lnTo>
                  <a:lnTo>
                    <a:pt x="485" y="62"/>
                  </a:lnTo>
                  <a:lnTo>
                    <a:pt x="489" y="62"/>
                  </a:lnTo>
                  <a:lnTo>
                    <a:pt x="494" y="62"/>
                  </a:lnTo>
                  <a:lnTo>
                    <a:pt x="499" y="62"/>
                  </a:lnTo>
                  <a:lnTo>
                    <a:pt x="504" y="62"/>
                  </a:lnTo>
                  <a:lnTo>
                    <a:pt x="509" y="62"/>
                  </a:lnTo>
                  <a:lnTo>
                    <a:pt x="513" y="62"/>
                  </a:lnTo>
                  <a:lnTo>
                    <a:pt x="518" y="62"/>
                  </a:lnTo>
                  <a:lnTo>
                    <a:pt x="523" y="62"/>
                  </a:lnTo>
                  <a:lnTo>
                    <a:pt x="528" y="62"/>
                  </a:lnTo>
                  <a:lnTo>
                    <a:pt x="533" y="62"/>
                  </a:lnTo>
                  <a:lnTo>
                    <a:pt x="537" y="62"/>
                  </a:lnTo>
                  <a:lnTo>
                    <a:pt x="542" y="62"/>
                  </a:lnTo>
                  <a:lnTo>
                    <a:pt x="547" y="62"/>
                  </a:lnTo>
                  <a:lnTo>
                    <a:pt x="552" y="62"/>
                  </a:lnTo>
                  <a:lnTo>
                    <a:pt x="557" y="62"/>
                  </a:lnTo>
                  <a:lnTo>
                    <a:pt x="561" y="62"/>
                  </a:lnTo>
                  <a:lnTo>
                    <a:pt x="566" y="62"/>
                  </a:lnTo>
                  <a:lnTo>
                    <a:pt x="571" y="62"/>
                  </a:lnTo>
                  <a:lnTo>
                    <a:pt x="576" y="62"/>
                  </a:lnTo>
                  <a:lnTo>
                    <a:pt x="581" y="62"/>
                  </a:lnTo>
                  <a:lnTo>
                    <a:pt x="585" y="62"/>
                  </a:lnTo>
                  <a:lnTo>
                    <a:pt x="590" y="62"/>
                  </a:lnTo>
                  <a:lnTo>
                    <a:pt x="595" y="62"/>
                  </a:lnTo>
                  <a:lnTo>
                    <a:pt x="600" y="62"/>
                  </a:lnTo>
                  <a:lnTo>
                    <a:pt x="605" y="62"/>
                  </a:lnTo>
                  <a:lnTo>
                    <a:pt x="609" y="62"/>
                  </a:lnTo>
                  <a:lnTo>
                    <a:pt x="614" y="62"/>
                  </a:lnTo>
                  <a:lnTo>
                    <a:pt x="619" y="62"/>
                  </a:lnTo>
                  <a:lnTo>
                    <a:pt x="624" y="62"/>
                  </a:lnTo>
                  <a:lnTo>
                    <a:pt x="629" y="62"/>
                  </a:lnTo>
                  <a:lnTo>
                    <a:pt x="633" y="62"/>
                  </a:lnTo>
                  <a:lnTo>
                    <a:pt x="638" y="62"/>
                  </a:lnTo>
                  <a:lnTo>
                    <a:pt x="643" y="62"/>
                  </a:lnTo>
                  <a:lnTo>
                    <a:pt x="648" y="62"/>
                  </a:lnTo>
                  <a:lnTo>
                    <a:pt x="653" y="62"/>
                  </a:lnTo>
                  <a:lnTo>
                    <a:pt x="657" y="62"/>
                  </a:lnTo>
                  <a:lnTo>
                    <a:pt x="662" y="62"/>
                  </a:lnTo>
                  <a:lnTo>
                    <a:pt x="667" y="62"/>
                  </a:lnTo>
                  <a:lnTo>
                    <a:pt x="672" y="62"/>
                  </a:lnTo>
                  <a:lnTo>
                    <a:pt x="677" y="62"/>
                  </a:lnTo>
                  <a:lnTo>
                    <a:pt x="681" y="62"/>
                  </a:lnTo>
                  <a:lnTo>
                    <a:pt x="686" y="62"/>
                  </a:lnTo>
                  <a:lnTo>
                    <a:pt x="691" y="62"/>
                  </a:lnTo>
                  <a:lnTo>
                    <a:pt x="696" y="62"/>
                  </a:lnTo>
                  <a:lnTo>
                    <a:pt x="701" y="62"/>
                  </a:lnTo>
                  <a:lnTo>
                    <a:pt x="705" y="62"/>
                  </a:lnTo>
                  <a:lnTo>
                    <a:pt x="710" y="62"/>
                  </a:lnTo>
                  <a:lnTo>
                    <a:pt x="715" y="62"/>
                  </a:lnTo>
                </a:path>
              </a:pathLst>
            </a:custGeom>
            <a:noFill/>
            <a:ln w="19050" cap="flat">
              <a:solidFill>
                <a:srgbClr val="78B46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21" name="Freeform 61"/>
            <p:cNvSpPr>
              <a:spLocks/>
            </p:cNvSpPr>
            <p:nvPr/>
          </p:nvSpPr>
          <p:spPr bwMode="auto">
            <a:xfrm>
              <a:off x="1924050" y="2906331"/>
              <a:ext cx="976313" cy="0"/>
            </a:xfrm>
            <a:custGeom>
              <a:avLst/>
              <a:gdLst>
                <a:gd name="T0" fmla="*/ 10 w 615"/>
                <a:gd name="T1" fmla="*/ 24 w 615"/>
                <a:gd name="T2" fmla="*/ 38 w 615"/>
                <a:gd name="T3" fmla="*/ 53 w 615"/>
                <a:gd name="T4" fmla="*/ 67 w 615"/>
                <a:gd name="T5" fmla="*/ 82 w 615"/>
                <a:gd name="T6" fmla="*/ 96 w 615"/>
                <a:gd name="T7" fmla="*/ 110 w 615"/>
                <a:gd name="T8" fmla="*/ 125 w 615"/>
                <a:gd name="T9" fmla="*/ 139 w 615"/>
                <a:gd name="T10" fmla="*/ 154 w 615"/>
                <a:gd name="T11" fmla="*/ 168 w 615"/>
                <a:gd name="T12" fmla="*/ 182 w 615"/>
                <a:gd name="T13" fmla="*/ 197 w 615"/>
                <a:gd name="T14" fmla="*/ 211 w 615"/>
                <a:gd name="T15" fmla="*/ 226 w 615"/>
                <a:gd name="T16" fmla="*/ 240 w 615"/>
                <a:gd name="T17" fmla="*/ 254 w 615"/>
                <a:gd name="T18" fmla="*/ 269 w 615"/>
                <a:gd name="T19" fmla="*/ 283 w 615"/>
                <a:gd name="T20" fmla="*/ 298 w 615"/>
                <a:gd name="T21" fmla="*/ 312 w 615"/>
                <a:gd name="T22" fmla="*/ 327 w 615"/>
                <a:gd name="T23" fmla="*/ 341 w 615"/>
                <a:gd name="T24" fmla="*/ 355 w 615"/>
                <a:gd name="T25" fmla="*/ 370 w 615"/>
                <a:gd name="T26" fmla="*/ 384 w 615"/>
                <a:gd name="T27" fmla="*/ 399 w 615"/>
                <a:gd name="T28" fmla="*/ 413 w 615"/>
                <a:gd name="T29" fmla="*/ 427 w 615"/>
                <a:gd name="T30" fmla="*/ 442 w 615"/>
                <a:gd name="T31" fmla="*/ 456 w 615"/>
                <a:gd name="T32" fmla="*/ 471 w 615"/>
                <a:gd name="T33" fmla="*/ 485 w 615"/>
                <a:gd name="T34" fmla="*/ 499 w 615"/>
                <a:gd name="T35" fmla="*/ 514 w 615"/>
                <a:gd name="T36" fmla="*/ 528 w 615"/>
                <a:gd name="T37" fmla="*/ 547 w 615"/>
                <a:gd name="T38" fmla="*/ 562 w 615"/>
                <a:gd name="T39" fmla="*/ 576 w 615"/>
                <a:gd name="T40" fmla="*/ 591 w 615"/>
                <a:gd name="T41" fmla="*/ 605 w 615"/>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Lst>
              <a:rect l="0" t="0" r="r" b="b"/>
              <a:pathLst>
                <a:path w="615">
                  <a:moveTo>
                    <a:pt x="0" y="0"/>
                  </a:moveTo>
                  <a:lnTo>
                    <a:pt x="5" y="0"/>
                  </a:lnTo>
                  <a:lnTo>
                    <a:pt x="10" y="0"/>
                  </a:lnTo>
                  <a:lnTo>
                    <a:pt x="14" y="0"/>
                  </a:lnTo>
                  <a:lnTo>
                    <a:pt x="19" y="0"/>
                  </a:lnTo>
                  <a:lnTo>
                    <a:pt x="24" y="0"/>
                  </a:lnTo>
                  <a:lnTo>
                    <a:pt x="29" y="0"/>
                  </a:lnTo>
                  <a:lnTo>
                    <a:pt x="34" y="0"/>
                  </a:lnTo>
                  <a:lnTo>
                    <a:pt x="38" y="0"/>
                  </a:lnTo>
                  <a:lnTo>
                    <a:pt x="43" y="0"/>
                  </a:lnTo>
                  <a:lnTo>
                    <a:pt x="48" y="0"/>
                  </a:lnTo>
                  <a:lnTo>
                    <a:pt x="53" y="0"/>
                  </a:lnTo>
                  <a:lnTo>
                    <a:pt x="58" y="0"/>
                  </a:lnTo>
                  <a:lnTo>
                    <a:pt x="62" y="0"/>
                  </a:lnTo>
                  <a:lnTo>
                    <a:pt x="67" y="0"/>
                  </a:lnTo>
                  <a:lnTo>
                    <a:pt x="72" y="0"/>
                  </a:lnTo>
                  <a:lnTo>
                    <a:pt x="77" y="0"/>
                  </a:lnTo>
                  <a:lnTo>
                    <a:pt x="82" y="0"/>
                  </a:lnTo>
                  <a:lnTo>
                    <a:pt x="86" y="0"/>
                  </a:lnTo>
                  <a:lnTo>
                    <a:pt x="91" y="0"/>
                  </a:lnTo>
                  <a:lnTo>
                    <a:pt x="96" y="0"/>
                  </a:lnTo>
                  <a:lnTo>
                    <a:pt x="101" y="0"/>
                  </a:lnTo>
                  <a:lnTo>
                    <a:pt x="106" y="0"/>
                  </a:lnTo>
                  <a:lnTo>
                    <a:pt x="110" y="0"/>
                  </a:lnTo>
                  <a:lnTo>
                    <a:pt x="115" y="0"/>
                  </a:lnTo>
                  <a:lnTo>
                    <a:pt x="120" y="0"/>
                  </a:lnTo>
                  <a:lnTo>
                    <a:pt x="125" y="0"/>
                  </a:lnTo>
                  <a:lnTo>
                    <a:pt x="130" y="0"/>
                  </a:lnTo>
                  <a:lnTo>
                    <a:pt x="134" y="0"/>
                  </a:lnTo>
                  <a:lnTo>
                    <a:pt x="139" y="0"/>
                  </a:lnTo>
                  <a:lnTo>
                    <a:pt x="144" y="0"/>
                  </a:lnTo>
                  <a:lnTo>
                    <a:pt x="149" y="0"/>
                  </a:lnTo>
                  <a:lnTo>
                    <a:pt x="154" y="0"/>
                  </a:lnTo>
                  <a:lnTo>
                    <a:pt x="158" y="0"/>
                  </a:lnTo>
                  <a:lnTo>
                    <a:pt x="163" y="0"/>
                  </a:lnTo>
                  <a:lnTo>
                    <a:pt x="168" y="0"/>
                  </a:lnTo>
                  <a:lnTo>
                    <a:pt x="173" y="0"/>
                  </a:lnTo>
                  <a:lnTo>
                    <a:pt x="178" y="0"/>
                  </a:lnTo>
                  <a:lnTo>
                    <a:pt x="182" y="0"/>
                  </a:lnTo>
                  <a:lnTo>
                    <a:pt x="187" y="0"/>
                  </a:lnTo>
                  <a:lnTo>
                    <a:pt x="192" y="0"/>
                  </a:lnTo>
                  <a:lnTo>
                    <a:pt x="197" y="0"/>
                  </a:lnTo>
                  <a:lnTo>
                    <a:pt x="202" y="0"/>
                  </a:lnTo>
                  <a:lnTo>
                    <a:pt x="206" y="0"/>
                  </a:lnTo>
                  <a:lnTo>
                    <a:pt x="211" y="0"/>
                  </a:lnTo>
                  <a:lnTo>
                    <a:pt x="216" y="0"/>
                  </a:lnTo>
                  <a:lnTo>
                    <a:pt x="221" y="0"/>
                  </a:lnTo>
                  <a:lnTo>
                    <a:pt x="226" y="0"/>
                  </a:lnTo>
                  <a:lnTo>
                    <a:pt x="230" y="0"/>
                  </a:lnTo>
                  <a:lnTo>
                    <a:pt x="235" y="0"/>
                  </a:lnTo>
                  <a:lnTo>
                    <a:pt x="240" y="0"/>
                  </a:lnTo>
                  <a:lnTo>
                    <a:pt x="245" y="0"/>
                  </a:lnTo>
                  <a:lnTo>
                    <a:pt x="250" y="0"/>
                  </a:lnTo>
                  <a:lnTo>
                    <a:pt x="254" y="0"/>
                  </a:lnTo>
                  <a:lnTo>
                    <a:pt x="259" y="0"/>
                  </a:lnTo>
                  <a:lnTo>
                    <a:pt x="264" y="0"/>
                  </a:lnTo>
                  <a:lnTo>
                    <a:pt x="269" y="0"/>
                  </a:lnTo>
                  <a:lnTo>
                    <a:pt x="274" y="0"/>
                  </a:lnTo>
                  <a:lnTo>
                    <a:pt x="279" y="0"/>
                  </a:lnTo>
                  <a:lnTo>
                    <a:pt x="283" y="0"/>
                  </a:lnTo>
                  <a:lnTo>
                    <a:pt x="288" y="0"/>
                  </a:lnTo>
                  <a:lnTo>
                    <a:pt x="293" y="0"/>
                  </a:lnTo>
                  <a:lnTo>
                    <a:pt x="298" y="0"/>
                  </a:lnTo>
                  <a:lnTo>
                    <a:pt x="303" y="0"/>
                  </a:lnTo>
                  <a:lnTo>
                    <a:pt x="307" y="0"/>
                  </a:lnTo>
                  <a:lnTo>
                    <a:pt x="312" y="0"/>
                  </a:lnTo>
                  <a:lnTo>
                    <a:pt x="317" y="0"/>
                  </a:lnTo>
                  <a:lnTo>
                    <a:pt x="322" y="0"/>
                  </a:lnTo>
                  <a:lnTo>
                    <a:pt x="327" y="0"/>
                  </a:lnTo>
                  <a:lnTo>
                    <a:pt x="331" y="0"/>
                  </a:lnTo>
                  <a:lnTo>
                    <a:pt x="336" y="0"/>
                  </a:lnTo>
                  <a:lnTo>
                    <a:pt x="341" y="0"/>
                  </a:lnTo>
                  <a:lnTo>
                    <a:pt x="346" y="0"/>
                  </a:lnTo>
                  <a:lnTo>
                    <a:pt x="351" y="0"/>
                  </a:lnTo>
                  <a:lnTo>
                    <a:pt x="355" y="0"/>
                  </a:lnTo>
                  <a:lnTo>
                    <a:pt x="360" y="0"/>
                  </a:lnTo>
                  <a:lnTo>
                    <a:pt x="365" y="0"/>
                  </a:lnTo>
                  <a:lnTo>
                    <a:pt x="370" y="0"/>
                  </a:lnTo>
                  <a:lnTo>
                    <a:pt x="375" y="0"/>
                  </a:lnTo>
                  <a:lnTo>
                    <a:pt x="379" y="0"/>
                  </a:lnTo>
                  <a:lnTo>
                    <a:pt x="384" y="0"/>
                  </a:lnTo>
                  <a:lnTo>
                    <a:pt x="389" y="0"/>
                  </a:lnTo>
                  <a:lnTo>
                    <a:pt x="394" y="0"/>
                  </a:lnTo>
                  <a:lnTo>
                    <a:pt x="399" y="0"/>
                  </a:lnTo>
                  <a:lnTo>
                    <a:pt x="403" y="0"/>
                  </a:lnTo>
                  <a:lnTo>
                    <a:pt x="408" y="0"/>
                  </a:lnTo>
                  <a:lnTo>
                    <a:pt x="413" y="0"/>
                  </a:lnTo>
                  <a:lnTo>
                    <a:pt x="418" y="0"/>
                  </a:lnTo>
                  <a:lnTo>
                    <a:pt x="423" y="0"/>
                  </a:lnTo>
                  <a:lnTo>
                    <a:pt x="427" y="0"/>
                  </a:lnTo>
                  <a:lnTo>
                    <a:pt x="432" y="0"/>
                  </a:lnTo>
                  <a:lnTo>
                    <a:pt x="437" y="0"/>
                  </a:lnTo>
                  <a:lnTo>
                    <a:pt x="442" y="0"/>
                  </a:lnTo>
                  <a:lnTo>
                    <a:pt x="447" y="0"/>
                  </a:lnTo>
                  <a:lnTo>
                    <a:pt x="451" y="0"/>
                  </a:lnTo>
                  <a:lnTo>
                    <a:pt x="456" y="0"/>
                  </a:lnTo>
                  <a:lnTo>
                    <a:pt x="461" y="0"/>
                  </a:lnTo>
                  <a:lnTo>
                    <a:pt x="466" y="0"/>
                  </a:lnTo>
                  <a:lnTo>
                    <a:pt x="471" y="0"/>
                  </a:lnTo>
                  <a:lnTo>
                    <a:pt x="475" y="0"/>
                  </a:lnTo>
                  <a:lnTo>
                    <a:pt x="480" y="0"/>
                  </a:lnTo>
                  <a:lnTo>
                    <a:pt x="485" y="0"/>
                  </a:lnTo>
                  <a:lnTo>
                    <a:pt x="490" y="0"/>
                  </a:lnTo>
                  <a:lnTo>
                    <a:pt x="495" y="0"/>
                  </a:lnTo>
                  <a:lnTo>
                    <a:pt x="499" y="0"/>
                  </a:lnTo>
                  <a:lnTo>
                    <a:pt x="504" y="0"/>
                  </a:lnTo>
                  <a:lnTo>
                    <a:pt x="509" y="0"/>
                  </a:lnTo>
                  <a:lnTo>
                    <a:pt x="514" y="0"/>
                  </a:lnTo>
                  <a:lnTo>
                    <a:pt x="519" y="0"/>
                  </a:lnTo>
                  <a:lnTo>
                    <a:pt x="523" y="0"/>
                  </a:lnTo>
                  <a:lnTo>
                    <a:pt x="528" y="0"/>
                  </a:lnTo>
                  <a:lnTo>
                    <a:pt x="538" y="0"/>
                  </a:lnTo>
                  <a:lnTo>
                    <a:pt x="543" y="0"/>
                  </a:lnTo>
                  <a:lnTo>
                    <a:pt x="547" y="0"/>
                  </a:lnTo>
                  <a:lnTo>
                    <a:pt x="552" y="0"/>
                  </a:lnTo>
                  <a:lnTo>
                    <a:pt x="557" y="0"/>
                  </a:lnTo>
                  <a:lnTo>
                    <a:pt x="562" y="0"/>
                  </a:lnTo>
                  <a:lnTo>
                    <a:pt x="567" y="0"/>
                  </a:lnTo>
                  <a:lnTo>
                    <a:pt x="571" y="0"/>
                  </a:lnTo>
                  <a:lnTo>
                    <a:pt x="576" y="0"/>
                  </a:lnTo>
                  <a:lnTo>
                    <a:pt x="581" y="0"/>
                  </a:lnTo>
                  <a:lnTo>
                    <a:pt x="586" y="0"/>
                  </a:lnTo>
                  <a:lnTo>
                    <a:pt x="591" y="0"/>
                  </a:lnTo>
                  <a:lnTo>
                    <a:pt x="595" y="0"/>
                  </a:lnTo>
                  <a:lnTo>
                    <a:pt x="600" y="0"/>
                  </a:lnTo>
                  <a:lnTo>
                    <a:pt x="605" y="0"/>
                  </a:lnTo>
                  <a:lnTo>
                    <a:pt x="610" y="0"/>
                  </a:lnTo>
                  <a:lnTo>
                    <a:pt x="615" y="0"/>
                  </a:lnTo>
                </a:path>
              </a:pathLst>
            </a:custGeom>
            <a:noFill/>
            <a:ln w="19050" cap="flat">
              <a:solidFill>
                <a:srgbClr val="78B46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22" name="Freeform 62"/>
            <p:cNvSpPr>
              <a:spLocks/>
            </p:cNvSpPr>
            <p:nvPr/>
          </p:nvSpPr>
          <p:spPr bwMode="auto">
            <a:xfrm>
              <a:off x="2900363" y="2907846"/>
              <a:ext cx="1203325" cy="0"/>
            </a:xfrm>
            <a:custGeom>
              <a:avLst/>
              <a:gdLst>
                <a:gd name="T0" fmla="*/ 9 w 758"/>
                <a:gd name="T1" fmla="*/ 19 w 758"/>
                <a:gd name="T2" fmla="*/ 28 w 758"/>
                <a:gd name="T3" fmla="*/ 38 w 758"/>
                <a:gd name="T4" fmla="*/ 48 w 758"/>
                <a:gd name="T5" fmla="*/ 62 w 758"/>
                <a:gd name="T6" fmla="*/ 72 w 758"/>
                <a:gd name="T7" fmla="*/ 81 w 758"/>
                <a:gd name="T8" fmla="*/ 96 w 758"/>
                <a:gd name="T9" fmla="*/ 105 w 758"/>
                <a:gd name="T10" fmla="*/ 115 w 758"/>
                <a:gd name="T11" fmla="*/ 129 w 758"/>
                <a:gd name="T12" fmla="*/ 139 w 758"/>
                <a:gd name="T13" fmla="*/ 153 w 758"/>
                <a:gd name="T14" fmla="*/ 163 w 758"/>
                <a:gd name="T15" fmla="*/ 177 w 758"/>
                <a:gd name="T16" fmla="*/ 187 w 758"/>
                <a:gd name="T17" fmla="*/ 201 w 758"/>
                <a:gd name="T18" fmla="*/ 216 w 758"/>
                <a:gd name="T19" fmla="*/ 225 w 758"/>
                <a:gd name="T20" fmla="*/ 240 w 758"/>
                <a:gd name="T21" fmla="*/ 254 w 758"/>
                <a:gd name="T22" fmla="*/ 264 w 758"/>
                <a:gd name="T23" fmla="*/ 278 w 758"/>
                <a:gd name="T24" fmla="*/ 293 w 758"/>
                <a:gd name="T25" fmla="*/ 307 w 758"/>
                <a:gd name="T26" fmla="*/ 317 w 758"/>
                <a:gd name="T27" fmla="*/ 331 w 758"/>
                <a:gd name="T28" fmla="*/ 345 w 758"/>
                <a:gd name="T29" fmla="*/ 360 w 758"/>
                <a:gd name="T30" fmla="*/ 374 w 758"/>
                <a:gd name="T31" fmla="*/ 389 w 758"/>
                <a:gd name="T32" fmla="*/ 403 w 758"/>
                <a:gd name="T33" fmla="*/ 417 w 758"/>
                <a:gd name="T34" fmla="*/ 432 w 758"/>
                <a:gd name="T35" fmla="*/ 446 w 758"/>
                <a:gd name="T36" fmla="*/ 465 w 758"/>
                <a:gd name="T37" fmla="*/ 480 w 758"/>
                <a:gd name="T38" fmla="*/ 494 w 758"/>
                <a:gd name="T39" fmla="*/ 509 w 758"/>
                <a:gd name="T40" fmla="*/ 528 w 758"/>
                <a:gd name="T41" fmla="*/ 542 w 758"/>
                <a:gd name="T42" fmla="*/ 561 w 758"/>
                <a:gd name="T43" fmla="*/ 576 w 758"/>
                <a:gd name="T44" fmla="*/ 595 w 758"/>
                <a:gd name="T45" fmla="*/ 609 w 758"/>
                <a:gd name="T46" fmla="*/ 629 w 758"/>
                <a:gd name="T47" fmla="*/ 648 w 758"/>
                <a:gd name="T48" fmla="*/ 662 w 758"/>
                <a:gd name="T49" fmla="*/ 681 w 758"/>
                <a:gd name="T50" fmla="*/ 701 w 758"/>
                <a:gd name="T51" fmla="*/ 720 w 758"/>
                <a:gd name="T52" fmla="*/ 739 w 758"/>
                <a:gd name="T53" fmla="*/ 758 w 758"/>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 ang="0">
                  <a:pos x="T44" y="0"/>
                </a:cxn>
                <a:cxn ang="0">
                  <a:pos x="T45" y="0"/>
                </a:cxn>
                <a:cxn ang="0">
                  <a:pos x="T46" y="0"/>
                </a:cxn>
                <a:cxn ang="0">
                  <a:pos x="T47" y="0"/>
                </a:cxn>
                <a:cxn ang="0">
                  <a:pos x="T48" y="0"/>
                </a:cxn>
                <a:cxn ang="0">
                  <a:pos x="T49" y="0"/>
                </a:cxn>
                <a:cxn ang="0">
                  <a:pos x="T50" y="0"/>
                </a:cxn>
                <a:cxn ang="0">
                  <a:pos x="T51" y="0"/>
                </a:cxn>
                <a:cxn ang="0">
                  <a:pos x="T52" y="0"/>
                </a:cxn>
                <a:cxn ang="0">
                  <a:pos x="T53" y="0"/>
                </a:cxn>
              </a:cxnLst>
              <a:rect l="0" t="0" r="r" b="b"/>
              <a:pathLst>
                <a:path w="758">
                  <a:moveTo>
                    <a:pt x="0" y="0"/>
                  </a:moveTo>
                  <a:lnTo>
                    <a:pt x="9" y="0"/>
                  </a:lnTo>
                  <a:lnTo>
                    <a:pt x="14" y="0"/>
                  </a:lnTo>
                  <a:lnTo>
                    <a:pt x="19" y="0"/>
                  </a:lnTo>
                  <a:lnTo>
                    <a:pt x="24" y="0"/>
                  </a:lnTo>
                  <a:lnTo>
                    <a:pt x="28" y="0"/>
                  </a:lnTo>
                  <a:lnTo>
                    <a:pt x="33" y="0"/>
                  </a:lnTo>
                  <a:lnTo>
                    <a:pt x="38" y="0"/>
                  </a:lnTo>
                  <a:lnTo>
                    <a:pt x="43" y="0"/>
                  </a:lnTo>
                  <a:lnTo>
                    <a:pt x="48" y="0"/>
                  </a:lnTo>
                  <a:lnTo>
                    <a:pt x="57" y="0"/>
                  </a:lnTo>
                  <a:lnTo>
                    <a:pt x="62" y="0"/>
                  </a:lnTo>
                  <a:lnTo>
                    <a:pt x="67" y="0"/>
                  </a:lnTo>
                  <a:lnTo>
                    <a:pt x="72" y="0"/>
                  </a:lnTo>
                  <a:lnTo>
                    <a:pt x="76" y="0"/>
                  </a:lnTo>
                  <a:lnTo>
                    <a:pt x="81" y="0"/>
                  </a:lnTo>
                  <a:lnTo>
                    <a:pt x="91" y="0"/>
                  </a:lnTo>
                  <a:lnTo>
                    <a:pt x="96" y="0"/>
                  </a:lnTo>
                  <a:lnTo>
                    <a:pt x="100" y="0"/>
                  </a:lnTo>
                  <a:lnTo>
                    <a:pt x="105" y="0"/>
                  </a:lnTo>
                  <a:lnTo>
                    <a:pt x="110" y="0"/>
                  </a:lnTo>
                  <a:lnTo>
                    <a:pt x="115" y="0"/>
                  </a:lnTo>
                  <a:lnTo>
                    <a:pt x="124" y="0"/>
                  </a:lnTo>
                  <a:lnTo>
                    <a:pt x="129" y="0"/>
                  </a:lnTo>
                  <a:lnTo>
                    <a:pt x="134" y="0"/>
                  </a:lnTo>
                  <a:lnTo>
                    <a:pt x="139" y="0"/>
                  </a:lnTo>
                  <a:lnTo>
                    <a:pt x="148" y="0"/>
                  </a:lnTo>
                  <a:lnTo>
                    <a:pt x="153" y="0"/>
                  </a:lnTo>
                  <a:lnTo>
                    <a:pt x="158" y="0"/>
                  </a:lnTo>
                  <a:lnTo>
                    <a:pt x="163" y="0"/>
                  </a:lnTo>
                  <a:lnTo>
                    <a:pt x="172" y="0"/>
                  </a:lnTo>
                  <a:lnTo>
                    <a:pt x="177" y="0"/>
                  </a:lnTo>
                  <a:lnTo>
                    <a:pt x="182" y="0"/>
                  </a:lnTo>
                  <a:lnTo>
                    <a:pt x="187" y="0"/>
                  </a:lnTo>
                  <a:lnTo>
                    <a:pt x="196" y="0"/>
                  </a:lnTo>
                  <a:lnTo>
                    <a:pt x="201" y="0"/>
                  </a:lnTo>
                  <a:lnTo>
                    <a:pt x="206" y="0"/>
                  </a:lnTo>
                  <a:lnTo>
                    <a:pt x="216" y="0"/>
                  </a:lnTo>
                  <a:lnTo>
                    <a:pt x="221" y="0"/>
                  </a:lnTo>
                  <a:lnTo>
                    <a:pt x="225" y="0"/>
                  </a:lnTo>
                  <a:lnTo>
                    <a:pt x="235" y="0"/>
                  </a:lnTo>
                  <a:lnTo>
                    <a:pt x="240" y="0"/>
                  </a:lnTo>
                  <a:lnTo>
                    <a:pt x="245" y="0"/>
                  </a:lnTo>
                  <a:lnTo>
                    <a:pt x="254" y="0"/>
                  </a:lnTo>
                  <a:lnTo>
                    <a:pt x="259" y="0"/>
                  </a:lnTo>
                  <a:lnTo>
                    <a:pt x="264" y="0"/>
                  </a:lnTo>
                  <a:lnTo>
                    <a:pt x="273" y="0"/>
                  </a:lnTo>
                  <a:lnTo>
                    <a:pt x="278" y="0"/>
                  </a:lnTo>
                  <a:lnTo>
                    <a:pt x="283" y="0"/>
                  </a:lnTo>
                  <a:lnTo>
                    <a:pt x="293" y="0"/>
                  </a:lnTo>
                  <a:lnTo>
                    <a:pt x="297" y="0"/>
                  </a:lnTo>
                  <a:lnTo>
                    <a:pt x="307" y="0"/>
                  </a:lnTo>
                  <a:lnTo>
                    <a:pt x="312" y="0"/>
                  </a:lnTo>
                  <a:lnTo>
                    <a:pt x="317" y="0"/>
                  </a:lnTo>
                  <a:lnTo>
                    <a:pt x="326" y="0"/>
                  </a:lnTo>
                  <a:lnTo>
                    <a:pt x="331" y="0"/>
                  </a:lnTo>
                  <a:lnTo>
                    <a:pt x="341" y="0"/>
                  </a:lnTo>
                  <a:lnTo>
                    <a:pt x="345" y="0"/>
                  </a:lnTo>
                  <a:lnTo>
                    <a:pt x="355" y="0"/>
                  </a:lnTo>
                  <a:lnTo>
                    <a:pt x="360" y="0"/>
                  </a:lnTo>
                  <a:lnTo>
                    <a:pt x="369" y="0"/>
                  </a:lnTo>
                  <a:lnTo>
                    <a:pt x="374" y="0"/>
                  </a:lnTo>
                  <a:lnTo>
                    <a:pt x="384" y="0"/>
                  </a:lnTo>
                  <a:lnTo>
                    <a:pt x="389" y="0"/>
                  </a:lnTo>
                  <a:lnTo>
                    <a:pt x="398" y="0"/>
                  </a:lnTo>
                  <a:lnTo>
                    <a:pt x="403" y="0"/>
                  </a:lnTo>
                  <a:lnTo>
                    <a:pt x="413" y="0"/>
                  </a:lnTo>
                  <a:lnTo>
                    <a:pt x="417" y="0"/>
                  </a:lnTo>
                  <a:lnTo>
                    <a:pt x="427" y="0"/>
                  </a:lnTo>
                  <a:lnTo>
                    <a:pt x="432" y="0"/>
                  </a:lnTo>
                  <a:lnTo>
                    <a:pt x="441" y="0"/>
                  </a:lnTo>
                  <a:lnTo>
                    <a:pt x="446" y="0"/>
                  </a:lnTo>
                  <a:lnTo>
                    <a:pt x="456" y="0"/>
                  </a:lnTo>
                  <a:lnTo>
                    <a:pt x="465" y="0"/>
                  </a:lnTo>
                  <a:lnTo>
                    <a:pt x="470" y="0"/>
                  </a:lnTo>
                  <a:lnTo>
                    <a:pt x="480" y="0"/>
                  </a:lnTo>
                  <a:lnTo>
                    <a:pt x="485" y="0"/>
                  </a:lnTo>
                  <a:lnTo>
                    <a:pt x="494" y="0"/>
                  </a:lnTo>
                  <a:lnTo>
                    <a:pt x="504" y="0"/>
                  </a:lnTo>
                  <a:lnTo>
                    <a:pt x="509" y="0"/>
                  </a:lnTo>
                  <a:lnTo>
                    <a:pt x="518" y="0"/>
                  </a:lnTo>
                  <a:lnTo>
                    <a:pt x="528" y="0"/>
                  </a:lnTo>
                  <a:lnTo>
                    <a:pt x="533" y="0"/>
                  </a:lnTo>
                  <a:lnTo>
                    <a:pt x="542" y="0"/>
                  </a:lnTo>
                  <a:lnTo>
                    <a:pt x="552" y="0"/>
                  </a:lnTo>
                  <a:lnTo>
                    <a:pt x="561" y="0"/>
                  </a:lnTo>
                  <a:lnTo>
                    <a:pt x="566" y="0"/>
                  </a:lnTo>
                  <a:lnTo>
                    <a:pt x="576" y="0"/>
                  </a:lnTo>
                  <a:lnTo>
                    <a:pt x="585" y="0"/>
                  </a:lnTo>
                  <a:lnTo>
                    <a:pt x="595" y="0"/>
                  </a:lnTo>
                  <a:lnTo>
                    <a:pt x="600" y="0"/>
                  </a:lnTo>
                  <a:lnTo>
                    <a:pt x="609" y="0"/>
                  </a:lnTo>
                  <a:lnTo>
                    <a:pt x="619" y="0"/>
                  </a:lnTo>
                  <a:lnTo>
                    <a:pt x="629" y="0"/>
                  </a:lnTo>
                  <a:lnTo>
                    <a:pt x="638" y="0"/>
                  </a:lnTo>
                  <a:lnTo>
                    <a:pt x="648" y="0"/>
                  </a:lnTo>
                  <a:lnTo>
                    <a:pt x="653" y="0"/>
                  </a:lnTo>
                  <a:lnTo>
                    <a:pt x="662" y="0"/>
                  </a:lnTo>
                  <a:lnTo>
                    <a:pt x="672" y="0"/>
                  </a:lnTo>
                  <a:lnTo>
                    <a:pt x="681" y="0"/>
                  </a:lnTo>
                  <a:lnTo>
                    <a:pt x="691" y="0"/>
                  </a:lnTo>
                  <a:lnTo>
                    <a:pt x="701" y="0"/>
                  </a:lnTo>
                  <a:lnTo>
                    <a:pt x="710" y="0"/>
                  </a:lnTo>
                  <a:lnTo>
                    <a:pt x="720" y="0"/>
                  </a:lnTo>
                  <a:lnTo>
                    <a:pt x="729" y="0"/>
                  </a:lnTo>
                  <a:lnTo>
                    <a:pt x="739" y="0"/>
                  </a:lnTo>
                  <a:lnTo>
                    <a:pt x="749" y="0"/>
                  </a:lnTo>
                  <a:lnTo>
                    <a:pt x="758" y="0"/>
                  </a:lnTo>
                </a:path>
              </a:pathLst>
            </a:custGeom>
            <a:noFill/>
            <a:ln w="19050" cap="flat">
              <a:solidFill>
                <a:srgbClr val="78B46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583" name="Group 19582"/>
          <p:cNvGrpSpPr/>
          <p:nvPr/>
        </p:nvGrpSpPr>
        <p:grpSpPr>
          <a:xfrm>
            <a:off x="788988" y="2855657"/>
            <a:ext cx="3314700" cy="52388"/>
            <a:chOff x="788988" y="2872556"/>
            <a:chExt cx="3314700" cy="52388"/>
          </a:xfrm>
        </p:grpSpPr>
        <p:sp>
          <p:nvSpPr>
            <p:cNvPr id="19523" name="Freeform 63"/>
            <p:cNvSpPr>
              <a:spLocks/>
            </p:cNvSpPr>
            <p:nvPr/>
          </p:nvSpPr>
          <p:spPr bwMode="auto">
            <a:xfrm>
              <a:off x="788988" y="2872556"/>
              <a:ext cx="1135063" cy="52388"/>
            </a:xfrm>
            <a:custGeom>
              <a:avLst/>
              <a:gdLst>
                <a:gd name="T0" fmla="*/ 120 w 715"/>
                <a:gd name="T1" fmla="*/ 0 h 33"/>
                <a:gd name="T2" fmla="*/ 129 w 715"/>
                <a:gd name="T3" fmla="*/ 19 h 33"/>
                <a:gd name="T4" fmla="*/ 144 w 715"/>
                <a:gd name="T5" fmla="*/ 24 h 33"/>
                <a:gd name="T6" fmla="*/ 158 w 715"/>
                <a:gd name="T7" fmla="*/ 24 h 33"/>
                <a:gd name="T8" fmla="*/ 172 w 715"/>
                <a:gd name="T9" fmla="*/ 24 h 33"/>
                <a:gd name="T10" fmla="*/ 187 w 715"/>
                <a:gd name="T11" fmla="*/ 28 h 33"/>
                <a:gd name="T12" fmla="*/ 201 w 715"/>
                <a:gd name="T13" fmla="*/ 28 h 33"/>
                <a:gd name="T14" fmla="*/ 216 w 715"/>
                <a:gd name="T15" fmla="*/ 28 h 33"/>
                <a:gd name="T16" fmla="*/ 230 w 715"/>
                <a:gd name="T17" fmla="*/ 28 h 33"/>
                <a:gd name="T18" fmla="*/ 244 w 715"/>
                <a:gd name="T19" fmla="*/ 28 h 33"/>
                <a:gd name="T20" fmla="*/ 259 w 715"/>
                <a:gd name="T21" fmla="*/ 28 h 33"/>
                <a:gd name="T22" fmla="*/ 273 w 715"/>
                <a:gd name="T23" fmla="*/ 33 h 33"/>
                <a:gd name="T24" fmla="*/ 288 w 715"/>
                <a:gd name="T25" fmla="*/ 33 h 33"/>
                <a:gd name="T26" fmla="*/ 302 w 715"/>
                <a:gd name="T27" fmla="*/ 33 h 33"/>
                <a:gd name="T28" fmla="*/ 316 w 715"/>
                <a:gd name="T29" fmla="*/ 33 h 33"/>
                <a:gd name="T30" fmla="*/ 331 w 715"/>
                <a:gd name="T31" fmla="*/ 33 h 33"/>
                <a:gd name="T32" fmla="*/ 345 w 715"/>
                <a:gd name="T33" fmla="*/ 33 h 33"/>
                <a:gd name="T34" fmla="*/ 360 w 715"/>
                <a:gd name="T35" fmla="*/ 33 h 33"/>
                <a:gd name="T36" fmla="*/ 374 w 715"/>
                <a:gd name="T37" fmla="*/ 33 h 33"/>
                <a:gd name="T38" fmla="*/ 388 w 715"/>
                <a:gd name="T39" fmla="*/ 33 h 33"/>
                <a:gd name="T40" fmla="*/ 403 w 715"/>
                <a:gd name="T41" fmla="*/ 33 h 33"/>
                <a:gd name="T42" fmla="*/ 417 w 715"/>
                <a:gd name="T43" fmla="*/ 33 h 33"/>
                <a:gd name="T44" fmla="*/ 432 w 715"/>
                <a:gd name="T45" fmla="*/ 33 h 33"/>
                <a:gd name="T46" fmla="*/ 446 w 715"/>
                <a:gd name="T47" fmla="*/ 33 h 33"/>
                <a:gd name="T48" fmla="*/ 461 w 715"/>
                <a:gd name="T49" fmla="*/ 33 h 33"/>
                <a:gd name="T50" fmla="*/ 475 w 715"/>
                <a:gd name="T51" fmla="*/ 33 h 33"/>
                <a:gd name="T52" fmla="*/ 489 w 715"/>
                <a:gd name="T53" fmla="*/ 33 h 33"/>
                <a:gd name="T54" fmla="*/ 504 w 715"/>
                <a:gd name="T55" fmla="*/ 33 h 33"/>
                <a:gd name="T56" fmla="*/ 518 w 715"/>
                <a:gd name="T57" fmla="*/ 33 h 33"/>
                <a:gd name="T58" fmla="*/ 533 w 715"/>
                <a:gd name="T59" fmla="*/ 33 h 33"/>
                <a:gd name="T60" fmla="*/ 547 w 715"/>
                <a:gd name="T61" fmla="*/ 33 h 33"/>
                <a:gd name="T62" fmla="*/ 561 w 715"/>
                <a:gd name="T63" fmla="*/ 33 h 33"/>
                <a:gd name="T64" fmla="*/ 576 w 715"/>
                <a:gd name="T65" fmla="*/ 33 h 33"/>
                <a:gd name="T66" fmla="*/ 590 w 715"/>
                <a:gd name="T67" fmla="*/ 33 h 33"/>
                <a:gd name="T68" fmla="*/ 605 w 715"/>
                <a:gd name="T69" fmla="*/ 33 h 33"/>
                <a:gd name="T70" fmla="*/ 619 w 715"/>
                <a:gd name="T71" fmla="*/ 33 h 33"/>
                <a:gd name="T72" fmla="*/ 633 w 715"/>
                <a:gd name="T73" fmla="*/ 33 h 33"/>
                <a:gd name="T74" fmla="*/ 648 w 715"/>
                <a:gd name="T75" fmla="*/ 33 h 33"/>
                <a:gd name="T76" fmla="*/ 662 w 715"/>
                <a:gd name="T77" fmla="*/ 33 h 33"/>
                <a:gd name="T78" fmla="*/ 677 w 715"/>
                <a:gd name="T79" fmla="*/ 33 h 33"/>
                <a:gd name="T80" fmla="*/ 691 w 715"/>
                <a:gd name="T81" fmla="*/ 33 h 33"/>
                <a:gd name="T82" fmla="*/ 705 w 715"/>
                <a:gd name="T83"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15" h="33">
                  <a:moveTo>
                    <a:pt x="0" y="33"/>
                  </a:moveTo>
                  <a:lnTo>
                    <a:pt x="120" y="33"/>
                  </a:lnTo>
                  <a:lnTo>
                    <a:pt x="120" y="0"/>
                  </a:lnTo>
                  <a:lnTo>
                    <a:pt x="120" y="9"/>
                  </a:lnTo>
                  <a:lnTo>
                    <a:pt x="124" y="14"/>
                  </a:lnTo>
                  <a:lnTo>
                    <a:pt x="129" y="19"/>
                  </a:lnTo>
                  <a:lnTo>
                    <a:pt x="134" y="19"/>
                  </a:lnTo>
                  <a:lnTo>
                    <a:pt x="139" y="19"/>
                  </a:lnTo>
                  <a:lnTo>
                    <a:pt x="144" y="24"/>
                  </a:lnTo>
                  <a:lnTo>
                    <a:pt x="148" y="24"/>
                  </a:lnTo>
                  <a:lnTo>
                    <a:pt x="153" y="24"/>
                  </a:lnTo>
                  <a:lnTo>
                    <a:pt x="158" y="24"/>
                  </a:lnTo>
                  <a:lnTo>
                    <a:pt x="163" y="24"/>
                  </a:lnTo>
                  <a:lnTo>
                    <a:pt x="168" y="24"/>
                  </a:lnTo>
                  <a:lnTo>
                    <a:pt x="172" y="24"/>
                  </a:lnTo>
                  <a:lnTo>
                    <a:pt x="177" y="28"/>
                  </a:lnTo>
                  <a:lnTo>
                    <a:pt x="182" y="28"/>
                  </a:lnTo>
                  <a:lnTo>
                    <a:pt x="187" y="28"/>
                  </a:lnTo>
                  <a:lnTo>
                    <a:pt x="192" y="28"/>
                  </a:lnTo>
                  <a:lnTo>
                    <a:pt x="196" y="28"/>
                  </a:lnTo>
                  <a:lnTo>
                    <a:pt x="201" y="28"/>
                  </a:lnTo>
                  <a:lnTo>
                    <a:pt x="206" y="28"/>
                  </a:lnTo>
                  <a:lnTo>
                    <a:pt x="211" y="28"/>
                  </a:lnTo>
                  <a:lnTo>
                    <a:pt x="216" y="28"/>
                  </a:lnTo>
                  <a:lnTo>
                    <a:pt x="220" y="28"/>
                  </a:lnTo>
                  <a:lnTo>
                    <a:pt x="225" y="28"/>
                  </a:lnTo>
                  <a:lnTo>
                    <a:pt x="230" y="28"/>
                  </a:lnTo>
                  <a:lnTo>
                    <a:pt x="235" y="28"/>
                  </a:lnTo>
                  <a:lnTo>
                    <a:pt x="240" y="28"/>
                  </a:lnTo>
                  <a:lnTo>
                    <a:pt x="244" y="28"/>
                  </a:lnTo>
                  <a:lnTo>
                    <a:pt x="249" y="28"/>
                  </a:lnTo>
                  <a:lnTo>
                    <a:pt x="254" y="28"/>
                  </a:lnTo>
                  <a:lnTo>
                    <a:pt x="259" y="28"/>
                  </a:lnTo>
                  <a:lnTo>
                    <a:pt x="264" y="28"/>
                  </a:lnTo>
                  <a:lnTo>
                    <a:pt x="268" y="33"/>
                  </a:lnTo>
                  <a:lnTo>
                    <a:pt x="273" y="33"/>
                  </a:lnTo>
                  <a:lnTo>
                    <a:pt x="278" y="33"/>
                  </a:lnTo>
                  <a:lnTo>
                    <a:pt x="283" y="33"/>
                  </a:lnTo>
                  <a:lnTo>
                    <a:pt x="288" y="33"/>
                  </a:lnTo>
                  <a:lnTo>
                    <a:pt x="292" y="33"/>
                  </a:lnTo>
                  <a:lnTo>
                    <a:pt x="297" y="33"/>
                  </a:lnTo>
                  <a:lnTo>
                    <a:pt x="302" y="33"/>
                  </a:lnTo>
                  <a:lnTo>
                    <a:pt x="307" y="33"/>
                  </a:lnTo>
                  <a:lnTo>
                    <a:pt x="312" y="33"/>
                  </a:lnTo>
                  <a:lnTo>
                    <a:pt x="316" y="33"/>
                  </a:lnTo>
                  <a:lnTo>
                    <a:pt x="321" y="33"/>
                  </a:lnTo>
                  <a:lnTo>
                    <a:pt x="326" y="33"/>
                  </a:lnTo>
                  <a:lnTo>
                    <a:pt x="331" y="33"/>
                  </a:lnTo>
                  <a:lnTo>
                    <a:pt x="336" y="33"/>
                  </a:lnTo>
                  <a:lnTo>
                    <a:pt x="340" y="33"/>
                  </a:lnTo>
                  <a:lnTo>
                    <a:pt x="345" y="33"/>
                  </a:lnTo>
                  <a:lnTo>
                    <a:pt x="350" y="33"/>
                  </a:lnTo>
                  <a:lnTo>
                    <a:pt x="355" y="33"/>
                  </a:lnTo>
                  <a:lnTo>
                    <a:pt x="360" y="33"/>
                  </a:lnTo>
                  <a:lnTo>
                    <a:pt x="364" y="33"/>
                  </a:lnTo>
                  <a:lnTo>
                    <a:pt x="369" y="33"/>
                  </a:lnTo>
                  <a:lnTo>
                    <a:pt x="374" y="33"/>
                  </a:lnTo>
                  <a:lnTo>
                    <a:pt x="379" y="33"/>
                  </a:lnTo>
                  <a:lnTo>
                    <a:pt x="384" y="33"/>
                  </a:lnTo>
                  <a:lnTo>
                    <a:pt x="388" y="33"/>
                  </a:lnTo>
                  <a:lnTo>
                    <a:pt x="393" y="33"/>
                  </a:lnTo>
                  <a:lnTo>
                    <a:pt x="398" y="33"/>
                  </a:lnTo>
                  <a:lnTo>
                    <a:pt x="403" y="33"/>
                  </a:lnTo>
                  <a:lnTo>
                    <a:pt x="408" y="33"/>
                  </a:lnTo>
                  <a:lnTo>
                    <a:pt x="412" y="33"/>
                  </a:lnTo>
                  <a:lnTo>
                    <a:pt x="417" y="33"/>
                  </a:lnTo>
                  <a:lnTo>
                    <a:pt x="422" y="33"/>
                  </a:lnTo>
                  <a:lnTo>
                    <a:pt x="427" y="33"/>
                  </a:lnTo>
                  <a:lnTo>
                    <a:pt x="432" y="33"/>
                  </a:lnTo>
                  <a:lnTo>
                    <a:pt x="436" y="33"/>
                  </a:lnTo>
                  <a:lnTo>
                    <a:pt x="441" y="33"/>
                  </a:lnTo>
                  <a:lnTo>
                    <a:pt x="446" y="33"/>
                  </a:lnTo>
                  <a:lnTo>
                    <a:pt x="451" y="33"/>
                  </a:lnTo>
                  <a:lnTo>
                    <a:pt x="456" y="33"/>
                  </a:lnTo>
                  <a:lnTo>
                    <a:pt x="461" y="33"/>
                  </a:lnTo>
                  <a:lnTo>
                    <a:pt x="465" y="33"/>
                  </a:lnTo>
                  <a:lnTo>
                    <a:pt x="470" y="33"/>
                  </a:lnTo>
                  <a:lnTo>
                    <a:pt x="475" y="33"/>
                  </a:lnTo>
                  <a:lnTo>
                    <a:pt x="480" y="33"/>
                  </a:lnTo>
                  <a:lnTo>
                    <a:pt x="485" y="33"/>
                  </a:lnTo>
                  <a:lnTo>
                    <a:pt x="489" y="33"/>
                  </a:lnTo>
                  <a:lnTo>
                    <a:pt x="494" y="33"/>
                  </a:lnTo>
                  <a:lnTo>
                    <a:pt x="499" y="33"/>
                  </a:lnTo>
                  <a:lnTo>
                    <a:pt x="504" y="33"/>
                  </a:lnTo>
                  <a:lnTo>
                    <a:pt x="509" y="33"/>
                  </a:lnTo>
                  <a:lnTo>
                    <a:pt x="513" y="33"/>
                  </a:lnTo>
                  <a:lnTo>
                    <a:pt x="518" y="33"/>
                  </a:lnTo>
                  <a:lnTo>
                    <a:pt x="523" y="33"/>
                  </a:lnTo>
                  <a:lnTo>
                    <a:pt x="528" y="33"/>
                  </a:lnTo>
                  <a:lnTo>
                    <a:pt x="533" y="33"/>
                  </a:lnTo>
                  <a:lnTo>
                    <a:pt x="537" y="33"/>
                  </a:lnTo>
                  <a:lnTo>
                    <a:pt x="542" y="33"/>
                  </a:lnTo>
                  <a:lnTo>
                    <a:pt x="547" y="33"/>
                  </a:lnTo>
                  <a:lnTo>
                    <a:pt x="552" y="33"/>
                  </a:lnTo>
                  <a:lnTo>
                    <a:pt x="557" y="33"/>
                  </a:lnTo>
                  <a:lnTo>
                    <a:pt x="561" y="33"/>
                  </a:lnTo>
                  <a:lnTo>
                    <a:pt x="566" y="33"/>
                  </a:lnTo>
                  <a:lnTo>
                    <a:pt x="571" y="33"/>
                  </a:lnTo>
                  <a:lnTo>
                    <a:pt x="576" y="33"/>
                  </a:lnTo>
                  <a:lnTo>
                    <a:pt x="581" y="33"/>
                  </a:lnTo>
                  <a:lnTo>
                    <a:pt x="585" y="33"/>
                  </a:lnTo>
                  <a:lnTo>
                    <a:pt x="590" y="33"/>
                  </a:lnTo>
                  <a:lnTo>
                    <a:pt x="595" y="33"/>
                  </a:lnTo>
                  <a:lnTo>
                    <a:pt x="600" y="33"/>
                  </a:lnTo>
                  <a:lnTo>
                    <a:pt x="605" y="33"/>
                  </a:lnTo>
                  <a:lnTo>
                    <a:pt x="609" y="33"/>
                  </a:lnTo>
                  <a:lnTo>
                    <a:pt x="614" y="33"/>
                  </a:lnTo>
                  <a:lnTo>
                    <a:pt x="619" y="33"/>
                  </a:lnTo>
                  <a:lnTo>
                    <a:pt x="624" y="33"/>
                  </a:lnTo>
                  <a:lnTo>
                    <a:pt x="629" y="33"/>
                  </a:lnTo>
                  <a:lnTo>
                    <a:pt x="633" y="33"/>
                  </a:lnTo>
                  <a:lnTo>
                    <a:pt x="638" y="33"/>
                  </a:lnTo>
                  <a:lnTo>
                    <a:pt x="643" y="33"/>
                  </a:lnTo>
                  <a:lnTo>
                    <a:pt x="648" y="33"/>
                  </a:lnTo>
                  <a:lnTo>
                    <a:pt x="653" y="33"/>
                  </a:lnTo>
                  <a:lnTo>
                    <a:pt x="657" y="33"/>
                  </a:lnTo>
                  <a:lnTo>
                    <a:pt x="662" y="33"/>
                  </a:lnTo>
                  <a:lnTo>
                    <a:pt x="667" y="33"/>
                  </a:lnTo>
                  <a:lnTo>
                    <a:pt x="672" y="33"/>
                  </a:lnTo>
                  <a:lnTo>
                    <a:pt x="677" y="33"/>
                  </a:lnTo>
                  <a:lnTo>
                    <a:pt x="681" y="33"/>
                  </a:lnTo>
                  <a:lnTo>
                    <a:pt x="686" y="33"/>
                  </a:lnTo>
                  <a:lnTo>
                    <a:pt x="691" y="33"/>
                  </a:lnTo>
                  <a:lnTo>
                    <a:pt x="696" y="33"/>
                  </a:lnTo>
                  <a:lnTo>
                    <a:pt x="701" y="33"/>
                  </a:lnTo>
                  <a:lnTo>
                    <a:pt x="705" y="33"/>
                  </a:lnTo>
                  <a:lnTo>
                    <a:pt x="710" y="33"/>
                  </a:lnTo>
                  <a:lnTo>
                    <a:pt x="715" y="33"/>
                  </a:lnTo>
                </a:path>
              </a:pathLst>
            </a:custGeom>
            <a:noFill/>
            <a:ln w="19050" cap="flat">
              <a:solidFill>
                <a:srgbClr val="9BC89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24" name="Freeform 64"/>
            <p:cNvSpPr>
              <a:spLocks/>
            </p:cNvSpPr>
            <p:nvPr/>
          </p:nvSpPr>
          <p:spPr bwMode="auto">
            <a:xfrm>
              <a:off x="1924050" y="2924944"/>
              <a:ext cx="976313" cy="0"/>
            </a:xfrm>
            <a:custGeom>
              <a:avLst/>
              <a:gdLst>
                <a:gd name="T0" fmla="*/ 10 w 615"/>
                <a:gd name="T1" fmla="*/ 24 w 615"/>
                <a:gd name="T2" fmla="*/ 38 w 615"/>
                <a:gd name="T3" fmla="*/ 53 w 615"/>
                <a:gd name="T4" fmla="*/ 67 w 615"/>
                <a:gd name="T5" fmla="*/ 82 w 615"/>
                <a:gd name="T6" fmla="*/ 96 w 615"/>
                <a:gd name="T7" fmla="*/ 110 w 615"/>
                <a:gd name="T8" fmla="*/ 125 w 615"/>
                <a:gd name="T9" fmla="*/ 139 w 615"/>
                <a:gd name="T10" fmla="*/ 154 w 615"/>
                <a:gd name="T11" fmla="*/ 168 w 615"/>
                <a:gd name="T12" fmla="*/ 182 w 615"/>
                <a:gd name="T13" fmla="*/ 197 w 615"/>
                <a:gd name="T14" fmla="*/ 211 w 615"/>
                <a:gd name="T15" fmla="*/ 226 w 615"/>
                <a:gd name="T16" fmla="*/ 240 w 615"/>
                <a:gd name="T17" fmla="*/ 254 w 615"/>
                <a:gd name="T18" fmla="*/ 269 w 615"/>
                <a:gd name="T19" fmla="*/ 283 w 615"/>
                <a:gd name="T20" fmla="*/ 298 w 615"/>
                <a:gd name="T21" fmla="*/ 312 w 615"/>
                <a:gd name="T22" fmla="*/ 327 w 615"/>
                <a:gd name="T23" fmla="*/ 341 w 615"/>
                <a:gd name="T24" fmla="*/ 355 w 615"/>
                <a:gd name="T25" fmla="*/ 370 w 615"/>
                <a:gd name="T26" fmla="*/ 384 w 615"/>
                <a:gd name="T27" fmla="*/ 399 w 615"/>
                <a:gd name="T28" fmla="*/ 413 w 615"/>
                <a:gd name="T29" fmla="*/ 427 w 615"/>
                <a:gd name="T30" fmla="*/ 442 w 615"/>
                <a:gd name="T31" fmla="*/ 456 w 615"/>
                <a:gd name="T32" fmla="*/ 471 w 615"/>
                <a:gd name="T33" fmla="*/ 485 w 615"/>
                <a:gd name="T34" fmla="*/ 499 w 615"/>
                <a:gd name="T35" fmla="*/ 514 w 615"/>
                <a:gd name="T36" fmla="*/ 528 w 615"/>
                <a:gd name="T37" fmla="*/ 543 w 615"/>
                <a:gd name="T38" fmla="*/ 562 w 615"/>
                <a:gd name="T39" fmla="*/ 576 w 615"/>
                <a:gd name="T40" fmla="*/ 591 w 615"/>
                <a:gd name="T41" fmla="*/ 605 w 615"/>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Lst>
              <a:rect l="0" t="0" r="r" b="b"/>
              <a:pathLst>
                <a:path w="615">
                  <a:moveTo>
                    <a:pt x="0" y="0"/>
                  </a:moveTo>
                  <a:lnTo>
                    <a:pt x="5" y="0"/>
                  </a:lnTo>
                  <a:lnTo>
                    <a:pt x="10" y="0"/>
                  </a:lnTo>
                  <a:lnTo>
                    <a:pt x="14" y="0"/>
                  </a:lnTo>
                  <a:lnTo>
                    <a:pt x="19" y="0"/>
                  </a:lnTo>
                  <a:lnTo>
                    <a:pt x="24" y="0"/>
                  </a:lnTo>
                  <a:lnTo>
                    <a:pt x="29" y="0"/>
                  </a:lnTo>
                  <a:lnTo>
                    <a:pt x="34" y="0"/>
                  </a:lnTo>
                  <a:lnTo>
                    <a:pt x="38" y="0"/>
                  </a:lnTo>
                  <a:lnTo>
                    <a:pt x="43" y="0"/>
                  </a:lnTo>
                  <a:lnTo>
                    <a:pt x="48" y="0"/>
                  </a:lnTo>
                  <a:lnTo>
                    <a:pt x="53" y="0"/>
                  </a:lnTo>
                  <a:lnTo>
                    <a:pt x="58" y="0"/>
                  </a:lnTo>
                  <a:lnTo>
                    <a:pt x="62" y="0"/>
                  </a:lnTo>
                  <a:lnTo>
                    <a:pt x="67" y="0"/>
                  </a:lnTo>
                  <a:lnTo>
                    <a:pt x="72" y="0"/>
                  </a:lnTo>
                  <a:lnTo>
                    <a:pt x="77" y="0"/>
                  </a:lnTo>
                  <a:lnTo>
                    <a:pt x="82" y="0"/>
                  </a:lnTo>
                  <a:lnTo>
                    <a:pt x="86" y="0"/>
                  </a:lnTo>
                  <a:lnTo>
                    <a:pt x="91" y="0"/>
                  </a:lnTo>
                  <a:lnTo>
                    <a:pt x="96" y="0"/>
                  </a:lnTo>
                  <a:lnTo>
                    <a:pt x="101" y="0"/>
                  </a:lnTo>
                  <a:lnTo>
                    <a:pt x="106" y="0"/>
                  </a:lnTo>
                  <a:lnTo>
                    <a:pt x="110" y="0"/>
                  </a:lnTo>
                  <a:lnTo>
                    <a:pt x="115" y="0"/>
                  </a:lnTo>
                  <a:lnTo>
                    <a:pt x="120" y="0"/>
                  </a:lnTo>
                  <a:lnTo>
                    <a:pt x="125" y="0"/>
                  </a:lnTo>
                  <a:lnTo>
                    <a:pt x="130" y="0"/>
                  </a:lnTo>
                  <a:lnTo>
                    <a:pt x="134" y="0"/>
                  </a:lnTo>
                  <a:lnTo>
                    <a:pt x="139" y="0"/>
                  </a:lnTo>
                  <a:lnTo>
                    <a:pt x="144" y="0"/>
                  </a:lnTo>
                  <a:lnTo>
                    <a:pt x="149" y="0"/>
                  </a:lnTo>
                  <a:lnTo>
                    <a:pt x="154" y="0"/>
                  </a:lnTo>
                  <a:lnTo>
                    <a:pt x="158" y="0"/>
                  </a:lnTo>
                  <a:lnTo>
                    <a:pt x="163" y="0"/>
                  </a:lnTo>
                  <a:lnTo>
                    <a:pt x="168" y="0"/>
                  </a:lnTo>
                  <a:lnTo>
                    <a:pt x="173" y="0"/>
                  </a:lnTo>
                  <a:lnTo>
                    <a:pt x="178" y="0"/>
                  </a:lnTo>
                  <a:lnTo>
                    <a:pt x="182" y="0"/>
                  </a:lnTo>
                  <a:lnTo>
                    <a:pt x="187" y="0"/>
                  </a:lnTo>
                  <a:lnTo>
                    <a:pt x="192" y="0"/>
                  </a:lnTo>
                  <a:lnTo>
                    <a:pt x="197" y="0"/>
                  </a:lnTo>
                  <a:lnTo>
                    <a:pt x="202" y="0"/>
                  </a:lnTo>
                  <a:lnTo>
                    <a:pt x="206" y="0"/>
                  </a:lnTo>
                  <a:lnTo>
                    <a:pt x="211" y="0"/>
                  </a:lnTo>
                  <a:lnTo>
                    <a:pt x="216" y="0"/>
                  </a:lnTo>
                  <a:lnTo>
                    <a:pt x="221" y="0"/>
                  </a:lnTo>
                  <a:lnTo>
                    <a:pt x="226" y="0"/>
                  </a:lnTo>
                  <a:lnTo>
                    <a:pt x="230" y="0"/>
                  </a:lnTo>
                  <a:lnTo>
                    <a:pt x="235" y="0"/>
                  </a:lnTo>
                  <a:lnTo>
                    <a:pt x="240" y="0"/>
                  </a:lnTo>
                  <a:lnTo>
                    <a:pt x="245" y="0"/>
                  </a:lnTo>
                  <a:lnTo>
                    <a:pt x="250" y="0"/>
                  </a:lnTo>
                  <a:lnTo>
                    <a:pt x="254" y="0"/>
                  </a:lnTo>
                  <a:lnTo>
                    <a:pt x="259" y="0"/>
                  </a:lnTo>
                  <a:lnTo>
                    <a:pt x="264" y="0"/>
                  </a:lnTo>
                  <a:lnTo>
                    <a:pt x="269" y="0"/>
                  </a:lnTo>
                  <a:lnTo>
                    <a:pt x="274" y="0"/>
                  </a:lnTo>
                  <a:lnTo>
                    <a:pt x="279" y="0"/>
                  </a:lnTo>
                  <a:lnTo>
                    <a:pt x="283" y="0"/>
                  </a:lnTo>
                  <a:lnTo>
                    <a:pt x="288" y="0"/>
                  </a:lnTo>
                  <a:lnTo>
                    <a:pt x="293" y="0"/>
                  </a:lnTo>
                  <a:lnTo>
                    <a:pt x="298" y="0"/>
                  </a:lnTo>
                  <a:lnTo>
                    <a:pt x="303" y="0"/>
                  </a:lnTo>
                  <a:lnTo>
                    <a:pt x="307" y="0"/>
                  </a:lnTo>
                  <a:lnTo>
                    <a:pt x="312" y="0"/>
                  </a:lnTo>
                  <a:lnTo>
                    <a:pt x="317" y="0"/>
                  </a:lnTo>
                  <a:lnTo>
                    <a:pt x="322" y="0"/>
                  </a:lnTo>
                  <a:lnTo>
                    <a:pt x="327" y="0"/>
                  </a:lnTo>
                  <a:lnTo>
                    <a:pt x="331" y="0"/>
                  </a:lnTo>
                  <a:lnTo>
                    <a:pt x="336" y="0"/>
                  </a:lnTo>
                  <a:lnTo>
                    <a:pt x="341" y="0"/>
                  </a:lnTo>
                  <a:lnTo>
                    <a:pt x="346" y="0"/>
                  </a:lnTo>
                  <a:lnTo>
                    <a:pt x="351" y="0"/>
                  </a:lnTo>
                  <a:lnTo>
                    <a:pt x="355" y="0"/>
                  </a:lnTo>
                  <a:lnTo>
                    <a:pt x="360" y="0"/>
                  </a:lnTo>
                  <a:lnTo>
                    <a:pt x="365" y="0"/>
                  </a:lnTo>
                  <a:lnTo>
                    <a:pt x="370" y="0"/>
                  </a:lnTo>
                  <a:lnTo>
                    <a:pt x="375" y="0"/>
                  </a:lnTo>
                  <a:lnTo>
                    <a:pt x="379" y="0"/>
                  </a:lnTo>
                  <a:lnTo>
                    <a:pt x="384" y="0"/>
                  </a:lnTo>
                  <a:lnTo>
                    <a:pt x="389" y="0"/>
                  </a:lnTo>
                  <a:lnTo>
                    <a:pt x="394" y="0"/>
                  </a:lnTo>
                  <a:lnTo>
                    <a:pt x="399" y="0"/>
                  </a:lnTo>
                  <a:lnTo>
                    <a:pt x="403" y="0"/>
                  </a:lnTo>
                  <a:lnTo>
                    <a:pt x="408" y="0"/>
                  </a:lnTo>
                  <a:lnTo>
                    <a:pt x="413" y="0"/>
                  </a:lnTo>
                  <a:lnTo>
                    <a:pt x="418" y="0"/>
                  </a:lnTo>
                  <a:lnTo>
                    <a:pt x="423" y="0"/>
                  </a:lnTo>
                  <a:lnTo>
                    <a:pt x="427" y="0"/>
                  </a:lnTo>
                  <a:lnTo>
                    <a:pt x="432" y="0"/>
                  </a:lnTo>
                  <a:lnTo>
                    <a:pt x="437" y="0"/>
                  </a:lnTo>
                  <a:lnTo>
                    <a:pt x="442" y="0"/>
                  </a:lnTo>
                  <a:lnTo>
                    <a:pt x="447" y="0"/>
                  </a:lnTo>
                  <a:lnTo>
                    <a:pt x="451" y="0"/>
                  </a:lnTo>
                  <a:lnTo>
                    <a:pt x="456" y="0"/>
                  </a:lnTo>
                  <a:lnTo>
                    <a:pt x="461" y="0"/>
                  </a:lnTo>
                  <a:lnTo>
                    <a:pt x="466" y="0"/>
                  </a:lnTo>
                  <a:lnTo>
                    <a:pt x="471" y="0"/>
                  </a:lnTo>
                  <a:lnTo>
                    <a:pt x="475" y="0"/>
                  </a:lnTo>
                  <a:lnTo>
                    <a:pt x="480" y="0"/>
                  </a:lnTo>
                  <a:lnTo>
                    <a:pt x="485" y="0"/>
                  </a:lnTo>
                  <a:lnTo>
                    <a:pt x="490" y="0"/>
                  </a:lnTo>
                  <a:lnTo>
                    <a:pt x="495" y="0"/>
                  </a:lnTo>
                  <a:lnTo>
                    <a:pt x="499" y="0"/>
                  </a:lnTo>
                  <a:lnTo>
                    <a:pt x="504" y="0"/>
                  </a:lnTo>
                  <a:lnTo>
                    <a:pt x="509" y="0"/>
                  </a:lnTo>
                  <a:lnTo>
                    <a:pt x="514" y="0"/>
                  </a:lnTo>
                  <a:lnTo>
                    <a:pt x="519" y="0"/>
                  </a:lnTo>
                  <a:lnTo>
                    <a:pt x="523" y="0"/>
                  </a:lnTo>
                  <a:lnTo>
                    <a:pt x="528" y="0"/>
                  </a:lnTo>
                  <a:lnTo>
                    <a:pt x="533" y="0"/>
                  </a:lnTo>
                  <a:lnTo>
                    <a:pt x="538" y="0"/>
                  </a:lnTo>
                  <a:lnTo>
                    <a:pt x="543" y="0"/>
                  </a:lnTo>
                  <a:lnTo>
                    <a:pt x="547" y="0"/>
                  </a:lnTo>
                  <a:lnTo>
                    <a:pt x="557" y="0"/>
                  </a:lnTo>
                  <a:lnTo>
                    <a:pt x="562" y="0"/>
                  </a:lnTo>
                  <a:lnTo>
                    <a:pt x="567" y="0"/>
                  </a:lnTo>
                  <a:lnTo>
                    <a:pt x="571" y="0"/>
                  </a:lnTo>
                  <a:lnTo>
                    <a:pt x="576" y="0"/>
                  </a:lnTo>
                  <a:lnTo>
                    <a:pt x="581" y="0"/>
                  </a:lnTo>
                  <a:lnTo>
                    <a:pt x="586" y="0"/>
                  </a:lnTo>
                  <a:lnTo>
                    <a:pt x="591" y="0"/>
                  </a:lnTo>
                  <a:lnTo>
                    <a:pt x="595" y="0"/>
                  </a:lnTo>
                  <a:lnTo>
                    <a:pt x="600" y="0"/>
                  </a:lnTo>
                  <a:lnTo>
                    <a:pt x="605" y="0"/>
                  </a:lnTo>
                  <a:lnTo>
                    <a:pt x="610" y="0"/>
                  </a:lnTo>
                  <a:lnTo>
                    <a:pt x="615" y="0"/>
                  </a:lnTo>
                </a:path>
              </a:pathLst>
            </a:custGeom>
            <a:noFill/>
            <a:ln w="19050" cap="flat">
              <a:solidFill>
                <a:srgbClr val="9BC89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25" name="Freeform 65"/>
            <p:cNvSpPr>
              <a:spLocks/>
            </p:cNvSpPr>
            <p:nvPr/>
          </p:nvSpPr>
          <p:spPr bwMode="auto">
            <a:xfrm>
              <a:off x="2900363" y="2924944"/>
              <a:ext cx="1203325" cy="0"/>
            </a:xfrm>
            <a:custGeom>
              <a:avLst/>
              <a:gdLst>
                <a:gd name="T0" fmla="*/ 4 w 758"/>
                <a:gd name="T1" fmla="*/ 19 w 758"/>
                <a:gd name="T2" fmla="*/ 28 w 758"/>
                <a:gd name="T3" fmla="*/ 38 w 758"/>
                <a:gd name="T4" fmla="*/ 48 w 758"/>
                <a:gd name="T5" fmla="*/ 62 w 758"/>
                <a:gd name="T6" fmla="*/ 72 w 758"/>
                <a:gd name="T7" fmla="*/ 81 w 758"/>
                <a:gd name="T8" fmla="*/ 96 w 758"/>
                <a:gd name="T9" fmla="*/ 105 w 758"/>
                <a:gd name="T10" fmla="*/ 115 w 758"/>
                <a:gd name="T11" fmla="*/ 129 w 758"/>
                <a:gd name="T12" fmla="*/ 139 w 758"/>
                <a:gd name="T13" fmla="*/ 153 w 758"/>
                <a:gd name="T14" fmla="*/ 163 w 758"/>
                <a:gd name="T15" fmla="*/ 177 w 758"/>
                <a:gd name="T16" fmla="*/ 187 w 758"/>
                <a:gd name="T17" fmla="*/ 201 w 758"/>
                <a:gd name="T18" fmla="*/ 216 w 758"/>
                <a:gd name="T19" fmla="*/ 225 w 758"/>
                <a:gd name="T20" fmla="*/ 240 w 758"/>
                <a:gd name="T21" fmla="*/ 254 w 758"/>
                <a:gd name="T22" fmla="*/ 264 w 758"/>
                <a:gd name="T23" fmla="*/ 278 w 758"/>
                <a:gd name="T24" fmla="*/ 293 w 758"/>
                <a:gd name="T25" fmla="*/ 307 w 758"/>
                <a:gd name="T26" fmla="*/ 321 w 758"/>
                <a:gd name="T27" fmla="*/ 336 w 758"/>
                <a:gd name="T28" fmla="*/ 345 w 758"/>
                <a:gd name="T29" fmla="*/ 360 w 758"/>
                <a:gd name="T30" fmla="*/ 374 w 758"/>
                <a:gd name="T31" fmla="*/ 389 w 758"/>
                <a:gd name="T32" fmla="*/ 408 w 758"/>
                <a:gd name="T33" fmla="*/ 422 w 758"/>
                <a:gd name="T34" fmla="*/ 437 w 758"/>
                <a:gd name="T35" fmla="*/ 451 w 758"/>
                <a:gd name="T36" fmla="*/ 465 w 758"/>
                <a:gd name="T37" fmla="*/ 480 w 758"/>
                <a:gd name="T38" fmla="*/ 499 w 758"/>
                <a:gd name="T39" fmla="*/ 513 w 758"/>
                <a:gd name="T40" fmla="*/ 533 w 758"/>
                <a:gd name="T41" fmla="*/ 547 w 758"/>
                <a:gd name="T42" fmla="*/ 566 w 758"/>
                <a:gd name="T43" fmla="*/ 581 w 758"/>
                <a:gd name="T44" fmla="*/ 600 w 758"/>
                <a:gd name="T45" fmla="*/ 614 w 758"/>
                <a:gd name="T46" fmla="*/ 633 w 758"/>
                <a:gd name="T47" fmla="*/ 653 w 758"/>
                <a:gd name="T48" fmla="*/ 672 w 758"/>
                <a:gd name="T49" fmla="*/ 691 w 758"/>
                <a:gd name="T50" fmla="*/ 710 w 758"/>
                <a:gd name="T51" fmla="*/ 729 w 758"/>
                <a:gd name="T52" fmla="*/ 749 w 758"/>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 ang="0">
                  <a:pos x="T44" y="0"/>
                </a:cxn>
                <a:cxn ang="0">
                  <a:pos x="T45" y="0"/>
                </a:cxn>
                <a:cxn ang="0">
                  <a:pos x="T46" y="0"/>
                </a:cxn>
                <a:cxn ang="0">
                  <a:pos x="T47" y="0"/>
                </a:cxn>
                <a:cxn ang="0">
                  <a:pos x="T48" y="0"/>
                </a:cxn>
                <a:cxn ang="0">
                  <a:pos x="T49" y="0"/>
                </a:cxn>
                <a:cxn ang="0">
                  <a:pos x="T50" y="0"/>
                </a:cxn>
                <a:cxn ang="0">
                  <a:pos x="T51" y="0"/>
                </a:cxn>
                <a:cxn ang="0">
                  <a:pos x="T52" y="0"/>
                </a:cxn>
              </a:cxnLst>
              <a:rect l="0" t="0" r="r" b="b"/>
              <a:pathLst>
                <a:path w="758">
                  <a:moveTo>
                    <a:pt x="0" y="0"/>
                  </a:moveTo>
                  <a:lnTo>
                    <a:pt x="4" y="0"/>
                  </a:lnTo>
                  <a:lnTo>
                    <a:pt x="14" y="0"/>
                  </a:lnTo>
                  <a:lnTo>
                    <a:pt x="19" y="0"/>
                  </a:lnTo>
                  <a:lnTo>
                    <a:pt x="24" y="0"/>
                  </a:lnTo>
                  <a:lnTo>
                    <a:pt x="28" y="0"/>
                  </a:lnTo>
                  <a:lnTo>
                    <a:pt x="33" y="0"/>
                  </a:lnTo>
                  <a:lnTo>
                    <a:pt x="38" y="0"/>
                  </a:lnTo>
                  <a:lnTo>
                    <a:pt x="43" y="0"/>
                  </a:lnTo>
                  <a:lnTo>
                    <a:pt x="48" y="0"/>
                  </a:lnTo>
                  <a:lnTo>
                    <a:pt x="57" y="0"/>
                  </a:lnTo>
                  <a:lnTo>
                    <a:pt x="62" y="0"/>
                  </a:lnTo>
                  <a:lnTo>
                    <a:pt x="67" y="0"/>
                  </a:lnTo>
                  <a:lnTo>
                    <a:pt x="72" y="0"/>
                  </a:lnTo>
                  <a:lnTo>
                    <a:pt x="76" y="0"/>
                  </a:lnTo>
                  <a:lnTo>
                    <a:pt x="81" y="0"/>
                  </a:lnTo>
                  <a:lnTo>
                    <a:pt x="91" y="0"/>
                  </a:lnTo>
                  <a:lnTo>
                    <a:pt x="96" y="0"/>
                  </a:lnTo>
                  <a:lnTo>
                    <a:pt x="100" y="0"/>
                  </a:lnTo>
                  <a:lnTo>
                    <a:pt x="105" y="0"/>
                  </a:lnTo>
                  <a:lnTo>
                    <a:pt x="110" y="0"/>
                  </a:lnTo>
                  <a:lnTo>
                    <a:pt x="115" y="0"/>
                  </a:lnTo>
                  <a:lnTo>
                    <a:pt x="124" y="0"/>
                  </a:lnTo>
                  <a:lnTo>
                    <a:pt x="129" y="0"/>
                  </a:lnTo>
                  <a:lnTo>
                    <a:pt x="134" y="0"/>
                  </a:lnTo>
                  <a:lnTo>
                    <a:pt x="139" y="0"/>
                  </a:lnTo>
                  <a:lnTo>
                    <a:pt x="148" y="0"/>
                  </a:lnTo>
                  <a:lnTo>
                    <a:pt x="153" y="0"/>
                  </a:lnTo>
                  <a:lnTo>
                    <a:pt x="158" y="0"/>
                  </a:lnTo>
                  <a:lnTo>
                    <a:pt x="163" y="0"/>
                  </a:lnTo>
                  <a:lnTo>
                    <a:pt x="172" y="0"/>
                  </a:lnTo>
                  <a:lnTo>
                    <a:pt x="177" y="0"/>
                  </a:lnTo>
                  <a:lnTo>
                    <a:pt x="182" y="0"/>
                  </a:lnTo>
                  <a:lnTo>
                    <a:pt x="187" y="0"/>
                  </a:lnTo>
                  <a:lnTo>
                    <a:pt x="196" y="0"/>
                  </a:lnTo>
                  <a:lnTo>
                    <a:pt x="201" y="0"/>
                  </a:lnTo>
                  <a:lnTo>
                    <a:pt x="206" y="0"/>
                  </a:lnTo>
                  <a:lnTo>
                    <a:pt x="216" y="0"/>
                  </a:lnTo>
                  <a:lnTo>
                    <a:pt x="221" y="0"/>
                  </a:lnTo>
                  <a:lnTo>
                    <a:pt x="225" y="0"/>
                  </a:lnTo>
                  <a:lnTo>
                    <a:pt x="235" y="0"/>
                  </a:lnTo>
                  <a:lnTo>
                    <a:pt x="240" y="0"/>
                  </a:lnTo>
                  <a:lnTo>
                    <a:pt x="245" y="0"/>
                  </a:lnTo>
                  <a:lnTo>
                    <a:pt x="254" y="0"/>
                  </a:lnTo>
                  <a:lnTo>
                    <a:pt x="259" y="0"/>
                  </a:lnTo>
                  <a:lnTo>
                    <a:pt x="264" y="0"/>
                  </a:lnTo>
                  <a:lnTo>
                    <a:pt x="273" y="0"/>
                  </a:lnTo>
                  <a:lnTo>
                    <a:pt x="278" y="0"/>
                  </a:lnTo>
                  <a:lnTo>
                    <a:pt x="288" y="0"/>
                  </a:lnTo>
                  <a:lnTo>
                    <a:pt x="293" y="0"/>
                  </a:lnTo>
                  <a:lnTo>
                    <a:pt x="297" y="0"/>
                  </a:lnTo>
                  <a:lnTo>
                    <a:pt x="307" y="0"/>
                  </a:lnTo>
                  <a:lnTo>
                    <a:pt x="312" y="0"/>
                  </a:lnTo>
                  <a:lnTo>
                    <a:pt x="321" y="0"/>
                  </a:lnTo>
                  <a:lnTo>
                    <a:pt x="326" y="0"/>
                  </a:lnTo>
                  <a:lnTo>
                    <a:pt x="336" y="0"/>
                  </a:lnTo>
                  <a:lnTo>
                    <a:pt x="341" y="0"/>
                  </a:lnTo>
                  <a:lnTo>
                    <a:pt x="345" y="0"/>
                  </a:lnTo>
                  <a:lnTo>
                    <a:pt x="355" y="0"/>
                  </a:lnTo>
                  <a:lnTo>
                    <a:pt x="360" y="0"/>
                  </a:lnTo>
                  <a:lnTo>
                    <a:pt x="369" y="0"/>
                  </a:lnTo>
                  <a:lnTo>
                    <a:pt x="374" y="0"/>
                  </a:lnTo>
                  <a:lnTo>
                    <a:pt x="384" y="0"/>
                  </a:lnTo>
                  <a:lnTo>
                    <a:pt x="389" y="0"/>
                  </a:lnTo>
                  <a:lnTo>
                    <a:pt x="398" y="0"/>
                  </a:lnTo>
                  <a:lnTo>
                    <a:pt x="408" y="0"/>
                  </a:lnTo>
                  <a:lnTo>
                    <a:pt x="413" y="0"/>
                  </a:lnTo>
                  <a:lnTo>
                    <a:pt x="422" y="0"/>
                  </a:lnTo>
                  <a:lnTo>
                    <a:pt x="427" y="0"/>
                  </a:lnTo>
                  <a:lnTo>
                    <a:pt x="437" y="0"/>
                  </a:lnTo>
                  <a:lnTo>
                    <a:pt x="441" y="0"/>
                  </a:lnTo>
                  <a:lnTo>
                    <a:pt x="451" y="0"/>
                  </a:lnTo>
                  <a:lnTo>
                    <a:pt x="461" y="0"/>
                  </a:lnTo>
                  <a:lnTo>
                    <a:pt x="465" y="0"/>
                  </a:lnTo>
                  <a:lnTo>
                    <a:pt x="475" y="0"/>
                  </a:lnTo>
                  <a:lnTo>
                    <a:pt x="480" y="0"/>
                  </a:lnTo>
                  <a:lnTo>
                    <a:pt x="489" y="0"/>
                  </a:lnTo>
                  <a:lnTo>
                    <a:pt x="499" y="0"/>
                  </a:lnTo>
                  <a:lnTo>
                    <a:pt x="509" y="0"/>
                  </a:lnTo>
                  <a:lnTo>
                    <a:pt x="513" y="0"/>
                  </a:lnTo>
                  <a:lnTo>
                    <a:pt x="523" y="0"/>
                  </a:lnTo>
                  <a:lnTo>
                    <a:pt x="533" y="0"/>
                  </a:lnTo>
                  <a:lnTo>
                    <a:pt x="537" y="0"/>
                  </a:lnTo>
                  <a:lnTo>
                    <a:pt x="547" y="0"/>
                  </a:lnTo>
                  <a:lnTo>
                    <a:pt x="557" y="0"/>
                  </a:lnTo>
                  <a:lnTo>
                    <a:pt x="566" y="0"/>
                  </a:lnTo>
                  <a:lnTo>
                    <a:pt x="571" y="0"/>
                  </a:lnTo>
                  <a:lnTo>
                    <a:pt x="581" y="0"/>
                  </a:lnTo>
                  <a:lnTo>
                    <a:pt x="590" y="0"/>
                  </a:lnTo>
                  <a:lnTo>
                    <a:pt x="600" y="0"/>
                  </a:lnTo>
                  <a:lnTo>
                    <a:pt x="609" y="0"/>
                  </a:lnTo>
                  <a:lnTo>
                    <a:pt x="614" y="0"/>
                  </a:lnTo>
                  <a:lnTo>
                    <a:pt x="624" y="0"/>
                  </a:lnTo>
                  <a:lnTo>
                    <a:pt x="633" y="0"/>
                  </a:lnTo>
                  <a:lnTo>
                    <a:pt x="643" y="0"/>
                  </a:lnTo>
                  <a:lnTo>
                    <a:pt x="653" y="0"/>
                  </a:lnTo>
                  <a:lnTo>
                    <a:pt x="662" y="0"/>
                  </a:lnTo>
                  <a:lnTo>
                    <a:pt x="672" y="0"/>
                  </a:lnTo>
                  <a:lnTo>
                    <a:pt x="681" y="0"/>
                  </a:lnTo>
                  <a:lnTo>
                    <a:pt x="691" y="0"/>
                  </a:lnTo>
                  <a:lnTo>
                    <a:pt x="701" y="0"/>
                  </a:lnTo>
                  <a:lnTo>
                    <a:pt x="710" y="0"/>
                  </a:lnTo>
                  <a:lnTo>
                    <a:pt x="720" y="0"/>
                  </a:lnTo>
                  <a:lnTo>
                    <a:pt x="729" y="0"/>
                  </a:lnTo>
                  <a:lnTo>
                    <a:pt x="739" y="0"/>
                  </a:lnTo>
                  <a:lnTo>
                    <a:pt x="749" y="0"/>
                  </a:lnTo>
                  <a:lnTo>
                    <a:pt x="758" y="0"/>
                  </a:lnTo>
                </a:path>
              </a:pathLst>
            </a:custGeom>
            <a:noFill/>
            <a:ln w="19050" cap="flat">
              <a:solidFill>
                <a:srgbClr val="9BC89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9527" name="AutoShape 67"/>
          <p:cNvSpPr>
            <a:spLocks noChangeAspect="1" noChangeArrowheads="1" noTextEdit="1"/>
          </p:cNvSpPr>
          <p:nvPr/>
        </p:nvSpPr>
        <p:spPr bwMode="auto">
          <a:xfrm>
            <a:off x="4643438" y="368300"/>
            <a:ext cx="42687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28" name="Rectangle 69"/>
          <p:cNvSpPr>
            <a:spLocks noChangeArrowheads="1"/>
          </p:cNvSpPr>
          <p:nvPr/>
        </p:nvSpPr>
        <p:spPr bwMode="auto">
          <a:xfrm>
            <a:off x="4643438" y="368300"/>
            <a:ext cx="4276725" cy="32083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29" name="Rectangle 70"/>
          <p:cNvSpPr>
            <a:spLocks noChangeArrowheads="1"/>
          </p:cNvSpPr>
          <p:nvPr/>
        </p:nvSpPr>
        <p:spPr bwMode="auto">
          <a:xfrm>
            <a:off x="5497513" y="612775"/>
            <a:ext cx="3011488" cy="24526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30" name="Rectangle 71"/>
          <p:cNvSpPr>
            <a:spLocks noChangeArrowheads="1"/>
          </p:cNvSpPr>
          <p:nvPr/>
        </p:nvSpPr>
        <p:spPr bwMode="auto">
          <a:xfrm>
            <a:off x="5497513" y="612775"/>
            <a:ext cx="3011488" cy="2452688"/>
          </a:xfrm>
          <a:prstGeom prst="rect">
            <a:avLst/>
          </a:prstGeom>
          <a:noFill/>
          <a:ln w="0">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1" name="Line 72"/>
          <p:cNvSpPr>
            <a:spLocks noChangeShapeType="1"/>
          </p:cNvSpPr>
          <p:nvPr/>
        </p:nvSpPr>
        <p:spPr bwMode="auto">
          <a:xfrm>
            <a:off x="5497513" y="820425"/>
            <a:ext cx="3011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2" name="Line 73"/>
          <p:cNvSpPr>
            <a:spLocks noChangeShapeType="1"/>
          </p:cNvSpPr>
          <p:nvPr/>
        </p:nvSpPr>
        <p:spPr bwMode="auto">
          <a:xfrm>
            <a:off x="5497513" y="3065463"/>
            <a:ext cx="3011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4" name="Line 75"/>
          <p:cNvSpPr>
            <a:spLocks noChangeShapeType="1"/>
          </p:cNvSpPr>
          <p:nvPr/>
        </p:nvSpPr>
        <p:spPr bwMode="auto">
          <a:xfrm flipV="1">
            <a:off x="5497513" y="817563"/>
            <a:ext cx="0" cy="22479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5" name="Line 76"/>
          <p:cNvSpPr>
            <a:spLocks noChangeShapeType="1"/>
          </p:cNvSpPr>
          <p:nvPr/>
        </p:nvSpPr>
        <p:spPr bwMode="auto">
          <a:xfrm>
            <a:off x="5497513" y="3065463"/>
            <a:ext cx="3011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7" name="Line 78"/>
          <p:cNvSpPr>
            <a:spLocks noChangeShapeType="1"/>
          </p:cNvSpPr>
          <p:nvPr/>
        </p:nvSpPr>
        <p:spPr bwMode="auto">
          <a:xfrm flipV="1">
            <a:off x="5497513" y="3035300"/>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8" name="Line 79"/>
          <p:cNvSpPr>
            <a:spLocks noChangeShapeType="1"/>
          </p:cNvSpPr>
          <p:nvPr/>
        </p:nvSpPr>
        <p:spPr bwMode="auto">
          <a:xfrm>
            <a:off x="5497513" y="820425"/>
            <a:ext cx="0" cy="222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39" name="Rectangle 80"/>
          <p:cNvSpPr>
            <a:spLocks noChangeArrowheads="1"/>
          </p:cNvSpPr>
          <p:nvPr/>
        </p:nvSpPr>
        <p:spPr bwMode="auto">
          <a:xfrm>
            <a:off x="5443538" y="3087688"/>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0</a:t>
            </a:r>
            <a:endParaRPr kumimoji="0" lang="en-US" sz="1800" b="0" i="0" u="none" strike="noStrike" cap="none" normalizeH="0" baseline="0" smtClean="0">
              <a:ln>
                <a:noFill/>
              </a:ln>
              <a:solidFill>
                <a:schemeClr val="tx1"/>
              </a:solidFill>
              <a:effectLst/>
              <a:cs typeface="Arial" pitchFamily="34" charset="0"/>
            </a:endParaRPr>
          </a:p>
        </p:txBody>
      </p:sp>
      <p:sp>
        <p:nvSpPr>
          <p:cNvPr id="19540" name="Line 81"/>
          <p:cNvSpPr>
            <a:spLocks noChangeShapeType="1"/>
          </p:cNvSpPr>
          <p:nvPr/>
        </p:nvSpPr>
        <p:spPr bwMode="auto">
          <a:xfrm flipV="1">
            <a:off x="6999288" y="3035300"/>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1" name="Line 82"/>
          <p:cNvSpPr>
            <a:spLocks noChangeShapeType="1"/>
          </p:cNvSpPr>
          <p:nvPr/>
        </p:nvSpPr>
        <p:spPr bwMode="auto">
          <a:xfrm>
            <a:off x="6999288" y="820425"/>
            <a:ext cx="0" cy="222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2" name="Rectangle 83"/>
          <p:cNvSpPr>
            <a:spLocks noChangeArrowheads="1"/>
          </p:cNvSpPr>
          <p:nvPr/>
        </p:nvSpPr>
        <p:spPr bwMode="auto">
          <a:xfrm>
            <a:off x="6854826" y="3087688"/>
            <a:ext cx="2324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0.5</a:t>
            </a:r>
            <a:endParaRPr kumimoji="0" lang="en-US" sz="1800" b="0" i="0" u="none" strike="noStrike" cap="none" normalizeH="0" baseline="0" smtClean="0">
              <a:ln>
                <a:noFill/>
              </a:ln>
              <a:solidFill>
                <a:schemeClr val="tx1"/>
              </a:solidFill>
              <a:effectLst/>
              <a:cs typeface="Arial" pitchFamily="34" charset="0"/>
            </a:endParaRPr>
          </a:p>
        </p:txBody>
      </p:sp>
      <p:sp>
        <p:nvSpPr>
          <p:cNvPr id="19543" name="Line 84"/>
          <p:cNvSpPr>
            <a:spLocks noChangeShapeType="1"/>
          </p:cNvSpPr>
          <p:nvPr/>
        </p:nvSpPr>
        <p:spPr bwMode="auto">
          <a:xfrm flipV="1">
            <a:off x="8509001" y="3035300"/>
            <a:ext cx="0" cy="301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4" name="Line 85"/>
          <p:cNvSpPr>
            <a:spLocks noChangeShapeType="1"/>
          </p:cNvSpPr>
          <p:nvPr/>
        </p:nvSpPr>
        <p:spPr bwMode="auto">
          <a:xfrm>
            <a:off x="8509001" y="820425"/>
            <a:ext cx="0" cy="222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5" name="Rectangle 86"/>
          <p:cNvSpPr>
            <a:spLocks noChangeArrowheads="1"/>
          </p:cNvSpPr>
          <p:nvPr/>
        </p:nvSpPr>
        <p:spPr bwMode="auto">
          <a:xfrm>
            <a:off x="8455026" y="3087688"/>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1</a:t>
            </a:r>
            <a:endParaRPr kumimoji="0" lang="en-US" sz="1800" b="0" i="0" u="none" strike="noStrike" cap="none" normalizeH="0" baseline="0" smtClean="0">
              <a:ln>
                <a:noFill/>
              </a:ln>
              <a:solidFill>
                <a:schemeClr val="tx1"/>
              </a:solidFill>
              <a:effectLst/>
              <a:cs typeface="Arial" pitchFamily="34" charset="0"/>
            </a:endParaRPr>
          </a:p>
        </p:txBody>
      </p:sp>
      <p:sp>
        <p:nvSpPr>
          <p:cNvPr id="19546" name="Line 87"/>
          <p:cNvSpPr>
            <a:spLocks noChangeShapeType="1"/>
          </p:cNvSpPr>
          <p:nvPr/>
        </p:nvSpPr>
        <p:spPr bwMode="auto">
          <a:xfrm>
            <a:off x="5497513" y="3065463"/>
            <a:ext cx="222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7" name="Line 88"/>
          <p:cNvSpPr>
            <a:spLocks noChangeShapeType="1"/>
          </p:cNvSpPr>
          <p:nvPr/>
        </p:nvSpPr>
        <p:spPr bwMode="auto">
          <a:xfrm flipH="1">
            <a:off x="8477251" y="3065463"/>
            <a:ext cx="31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48" name="Rectangle 89"/>
          <p:cNvSpPr>
            <a:spLocks noChangeArrowheads="1"/>
          </p:cNvSpPr>
          <p:nvPr/>
        </p:nvSpPr>
        <p:spPr bwMode="auto">
          <a:xfrm>
            <a:off x="5353051" y="2943225"/>
            <a:ext cx="929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0</a:t>
            </a:r>
            <a:endParaRPr kumimoji="0" lang="en-US" sz="1800" b="0" i="0" u="none" strike="noStrike" cap="none" normalizeH="0" baseline="0" dirty="0" smtClean="0">
              <a:ln>
                <a:noFill/>
              </a:ln>
              <a:solidFill>
                <a:schemeClr val="tx1"/>
              </a:solidFill>
              <a:effectLst/>
              <a:cs typeface="Arial" pitchFamily="34" charset="0"/>
            </a:endParaRPr>
          </a:p>
        </p:txBody>
      </p:sp>
      <p:sp>
        <p:nvSpPr>
          <p:cNvPr id="19549" name="Line 90"/>
          <p:cNvSpPr>
            <a:spLocks noChangeShapeType="1"/>
          </p:cNvSpPr>
          <p:nvPr/>
        </p:nvSpPr>
        <p:spPr bwMode="auto">
          <a:xfrm>
            <a:off x="5497513" y="2447925"/>
            <a:ext cx="222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0" name="Line 91"/>
          <p:cNvSpPr>
            <a:spLocks noChangeShapeType="1"/>
          </p:cNvSpPr>
          <p:nvPr/>
        </p:nvSpPr>
        <p:spPr bwMode="auto">
          <a:xfrm flipH="1">
            <a:off x="8477251" y="2447925"/>
            <a:ext cx="31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1" name="Rectangle 92"/>
          <p:cNvSpPr>
            <a:spLocks noChangeArrowheads="1"/>
          </p:cNvSpPr>
          <p:nvPr/>
        </p:nvSpPr>
        <p:spPr bwMode="auto">
          <a:xfrm>
            <a:off x="5120615" y="232727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0.02</a:t>
            </a:r>
            <a:endParaRPr kumimoji="0" lang="en-US" sz="1800" b="0" i="0" u="none" strike="noStrike" cap="none" normalizeH="0" baseline="0" dirty="0" smtClean="0">
              <a:ln>
                <a:noFill/>
              </a:ln>
              <a:solidFill>
                <a:schemeClr val="tx1"/>
              </a:solidFill>
              <a:effectLst/>
              <a:cs typeface="Arial" pitchFamily="34" charset="0"/>
            </a:endParaRPr>
          </a:p>
        </p:txBody>
      </p:sp>
      <p:sp>
        <p:nvSpPr>
          <p:cNvPr id="19552" name="Line 93"/>
          <p:cNvSpPr>
            <a:spLocks noChangeShapeType="1"/>
          </p:cNvSpPr>
          <p:nvPr/>
        </p:nvSpPr>
        <p:spPr bwMode="auto">
          <a:xfrm>
            <a:off x="5497513" y="1838325"/>
            <a:ext cx="222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3" name="Line 94"/>
          <p:cNvSpPr>
            <a:spLocks noChangeShapeType="1"/>
          </p:cNvSpPr>
          <p:nvPr/>
        </p:nvSpPr>
        <p:spPr bwMode="auto">
          <a:xfrm flipH="1">
            <a:off x="8477251" y="1838325"/>
            <a:ext cx="31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4" name="Rectangle 95"/>
          <p:cNvSpPr>
            <a:spLocks noChangeArrowheads="1"/>
          </p:cNvSpPr>
          <p:nvPr/>
        </p:nvSpPr>
        <p:spPr bwMode="auto">
          <a:xfrm>
            <a:off x="5120615" y="1717675"/>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0.04</a:t>
            </a:r>
            <a:endParaRPr kumimoji="0" lang="en-US" sz="1800" b="0" i="0" u="none" strike="noStrike" cap="none" normalizeH="0" baseline="0" smtClean="0">
              <a:ln>
                <a:noFill/>
              </a:ln>
              <a:solidFill>
                <a:schemeClr val="tx1"/>
              </a:solidFill>
              <a:effectLst/>
              <a:cs typeface="Arial" pitchFamily="34" charset="0"/>
            </a:endParaRPr>
          </a:p>
        </p:txBody>
      </p:sp>
      <p:sp>
        <p:nvSpPr>
          <p:cNvPr id="19555" name="Line 96"/>
          <p:cNvSpPr>
            <a:spLocks noChangeShapeType="1"/>
          </p:cNvSpPr>
          <p:nvPr/>
        </p:nvSpPr>
        <p:spPr bwMode="auto">
          <a:xfrm>
            <a:off x="5497513" y="1222375"/>
            <a:ext cx="222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6" name="Line 97"/>
          <p:cNvSpPr>
            <a:spLocks noChangeShapeType="1"/>
          </p:cNvSpPr>
          <p:nvPr/>
        </p:nvSpPr>
        <p:spPr bwMode="auto">
          <a:xfrm flipH="1">
            <a:off x="8477251" y="1222375"/>
            <a:ext cx="31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7" name="Rectangle 98"/>
          <p:cNvSpPr>
            <a:spLocks noChangeArrowheads="1"/>
          </p:cNvSpPr>
          <p:nvPr/>
        </p:nvSpPr>
        <p:spPr bwMode="auto">
          <a:xfrm>
            <a:off x="5120615" y="1100138"/>
            <a:ext cx="3254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cs typeface="Arial" pitchFamily="34" charset="0"/>
              </a:rPr>
              <a:t>0.06</a:t>
            </a:r>
            <a:endParaRPr kumimoji="0" lang="en-US" sz="1800" b="0" i="0" u="none" strike="noStrike" cap="none" normalizeH="0" baseline="0" dirty="0" smtClean="0">
              <a:ln>
                <a:noFill/>
              </a:ln>
              <a:solidFill>
                <a:schemeClr val="tx1"/>
              </a:solidFill>
              <a:effectLst/>
              <a:cs typeface="Arial" pitchFamily="34" charset="0"/>
            </a:endParaRPr>
          </a:p>
        </p:txBody>
      </p:sp>
      <p:sp>
        <p:nvSpPr>
          <p:cNvPr id="19558" name="Line 99"/>
          <p:cNvSpPr>
            <a:spLocks noChangeShapeType="1"/>
          </p:cNvSpPr>
          <p:nvPr/>
        </p:nvSpPr>
        <p:spPr bwMode="auto">
          <a:xfrm>
            <a:off x="5497513" y="820425"/>
            <a:ext cx="222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59" name="Line 100"/>
          <p:cNvSpPr>
            <a:spLocks noChangeShapeType="1"/>
          </p:cNvSpPr>
          <p:nvPr/>
        </p:nvSpPr>
        <p:spPr bwMode="auto">
          <a:xfrm flipH="1">
            <a:off x="8477251" y="820425"/>
            <a:ext cx="317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61" name="Line 102"/>
          <p:cNvSpPr>
            <a:spLocks noChangeShapeType="1"/>
          </p:cNvSpPr>
          <p:nvPr/>
        </p:nvSpPr>
        <p:spPr bwMode="auto">
          <a:xfrm>
            <a:off x="5497513" y="820425"/>
            <a:ext cx="3011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62" name="Line 103"/>
          <p:cNvSpPr>
            <a:spLocks noChangeShapeType="1"/>
          </p:cNvSpPr>
          <p:nvPr/>
        </p:nvSpPr>
        <p:spPr bwMode="auto">
          <a:xfrm>
            <a:off x="5497513" y="3065463"/>
            <a:ext cx="301148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63" name="Line 104"/>
          <p:cNvSpPr>
            <a:spLocks noChangeShapeType="1"/>
          </p:cNvSpPr>
          <p:nvPr/>
        </p:nvSpPr>
        <p:spPr bwMode="auto">
          <a:xfrm flipV="1">
            <a:off x="8509001" y="820425"/>
            <a:ext cx="0" cy="22450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64" name="Line 105"/>
          <p:cNvSpPr>
            <a:spLocks noChangeShapeType="1"/>
          </p:cNvSpPr>
          <p:nvPr/>
        </p:nvSpPr>
        <p:spPr bwMode="auto">
          <a:xfrm flipV="1">
            <a:off x="5497513" y="827088"/>
            <a:ext cx="0" cy="22383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65" name="Oval 106"/>
          <p:cNvSpPr>
            <a:spLocks noChangeArrowheads="1"/>
          </p:cNvSpPr>
          <p:nvPr/>
        </p:nvSpPr>
        <p:spPr bwMode="auto">
          <a:xfrm>
            <a:off x="5535613" y="1160463"/>
            <a:ext cx="98425" cy="100013"/>
          </a:xfrm>
          <a:prstGeom prst="ellipse">
            <a:avLst/>
          </a:prstGeom>
          <a:solidFill>
            <a:srgbClr val="142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72" name="Rectangle 113"/>
          <p:cNvSpPr>
            <a:spLocks noChangeArrowheads="1"/>
          </p:cNvSpPr>
          <p:nvPr/>
        </p:nvSpPr>
        <p:spPr bwMode="auto">
          <a:xfrm>
            <a:off x="6861176" y="3302000"/>
            <a:ext cx="1394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cs typeface="Arial" pitchFamily="34" charset="0"/>
              </a:rPr>
              <a:t>1/</a:t>
            </a:r>
            <a:endParaRPr kumimoji="0" lang="en-US" sz="1800" b="0" i="0" u="none" strike="noStrike" cap="none" normalizeH="0" baseline="0" smtClean="0">
              <a:ln>
                <a:noFill/>
              </a:ln>
              <a:solidFill>
                <a:schemeClr val="tx1"/>
              </a:solidFill>
              <a:effectLst/>
              <a:cs typeface="Arial" pitchFamily="34" charset="0"/>
            </a:endParaRPr>
          </a:p>
        </p:txBody>
      </p:sp>
      <p:sp>
        <p:nvSpPr>
          <p:cNvPr id="19573" name="Rectangle 114"/>
          <p:cNvSpPr>
            <a:spLocks noChangeArrowheads="1"/>
          </p:cNvSpPr>
          <p:nvPr/>
        </p:nvSpPr>
        <p:spPr bwMode="auto">
          <a:xfrm>
            <a:off x="7037388" y="3294063"/>
            <a:ext cx="849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Symbol" pitchFamily="18" charset="2"/>
                <a:cs typeface="Arial" pitchFamily="34" charset="0"/>
              </a:rPr>
              <a:t>g</a:t>
            </a:r>
            <a:endParaRPr kumimoji="0" lang="en-US" sz="1800" b="0" i="0" u="none" strike="noStrike" cap="none" normalizeH="0" baseline="0" dirty="0" smtClean="0">
              <a:ln>
                <a:noFill/>
              </a:ln>
              <a:solidFill>
                <a:schemeClr val="tx1"/>
              </a:solidFill>
              <a:effectLst/>
              <a:latin typeface="Symbol" pitchFamily="18" charset="2"/>
              <a:cs typeface="Arial" pitchFamily="34" charset="0"/>
            </a:endParaRPr>
          </a:p>
        </p:txBody>
      </p:sp>
      <p:sp>
        <p:nvSpPr>
          <p:cNvPr id="19574" name="Oval 115"/>
          <p:cNvSpPr>
            <a:spLocks noChangeArrowheads="1"/>
          </p:cNvSpPr>
          <p:nvPr/>
        </p:nvSpPr>
        <p:spPr bwMode="auto">
          <a:xfrm>
            <a:off x="5626101" y="2074863"/>
            <a:ext cx="100013" cy="100013"/>
          </a:xfrm>
          <a:prstGeom prst="ellipse">
            <a:avLst/>
          </a:prstGeom>
          <a:solidFill>
            <a:srgbClr val="2C4A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75" name="Oval 116"/>
          <p:cNvSpPr>
            <a:spLocks noChangeArrowheads="1"/>
          </p:cNvSpPr>
          <p:nvPr/>
        </p:nvSpPr>
        <p:spPr bwMode="auto">
          <a:xfrm>
            <a:off x="5810251" y="2570163"/>
            <a:ext cx="98425" cy="98425"/>
          </a:xfrm>
          <a:prstGeom prst="ellipse">
            <a:avLst/>
          </a:prstGeom>
          <a:solidFill>
            <a:srgbClr val="426F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76" name="Oval 117"/>
          <p:cNvSpPr>
            <a:spLocks noChangeArrowheads="1"/>
          </p:cNvSpPr>
          <p:nvPr/>
        </p:nvSpPr>
        <p:spPr bwMode="auto">
          <a:xfrm>
            <a:off x="6199188" y="2814638"/>
            <a:ext cx="98425" cy="98425"/>
          </a:xfrm>
          <a:prstGeom prst="ellipse">
            <a:avLst/>
          </a:prstGeom>
          <a:solidFill>
            <a:srgbClr val="5793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77" name="Oval 118"/>
          <p:cNvSpPr>
            <a:spLocks noChangeArrowheads="1"/>
          </p:cNvSpPr>
          <p:nvPr/>
        </p:nvSpPr>
        <p:spPr bwMode="auto">
          <a:xfrm>
            <a:off x="6953251" y="2921000"/>
            <a:ext cx="98425" cy="98425"/>
          </a:xfrm>
          <a:prstGeom prst="ellipse">
            <a:avLst/>
          </a:prstGeom>
          <a:solidFill>
            <a:srgbClr val="78B4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78" name="Oval 119"/>
          <p:cNvSpPr>
            <a:spLocks noChangeArrowheads="1"/>
          </p:cNvSpPr>
          <p:nvPr/>
        </p:nvSpPr>
        <p:spPr bwMode="auto">
          <a:xfrm>
            <a:off x="8462963" y="2967038"/>
            <a:ext cx="98425" cy="98425"/>
          </a:xfrm>
          <a:prstGeom prst="ellipse">
            <a:avLst/>
          </a:prstGeom>
          <a:solidFill>
            <a:srgbClr val="9BC8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Rectangle 13"/>
          <p:cNvSpPr>
            <a:spLocks noChangeArrowheads="1"/>
          </p:cNvSpPr>
          <p:nvPr/>
        </p:nvSpPr>
        <p:spPr bwMode="auto">
          <a:xfrm>
            <a:off x="2417701" y="872691"/>
            <a:ext cx="2046288" cy="1798638"/>
          </a:xfrm>
          <a:prstGeom prst="rect">
            <a:avLst/>
          </a:prstGeom>
          <a:noFill/>
          <a:ln w="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39" name="Group 138"/>
          <p:cNvGrpSpPr/>
          <p:nvPr/>
        </p:nvGrpSpPr>
        <p:grpSpPr>
          <a:xfrm>
            <a:off x="2479613" y="2377641"/>
            <a:ext cx="1287810" cy="254159"/>
            <a:chOff x="2479613" y="2377641"/>
            <a:chExt cx="1287810" cy="254159"/>
          </a:xfrm>
        </p:grpSpPr>
        <p:sp>
          <p:nvSpPr>
            <p:cNvPr id="158" name="Rectangle 14"/>
            <p:cNvSpPr>
              <a:spLocks noChangeArrowheads="1"/>
            </p:cNvSpPr>
            <p:nvPr/>
          </p:nvSpPr>
          <p:spPr bwMode="auto">
            <a:xfrm>
              <a:off x="2816163" y="2385579"/>
              <a:ext cx="169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1/</a:t>
              </a:r>
              <a:endParaRPr lang="en-US" sz="1600" baseline="-25000" dirty="0">
                <a:latin typeface="Times New Roman" pitchFamily="18" charset="0"/>
              </a:endParaRPr>
            </a:p>
          </p:txBody>
        </p:sp>
        <p:sp>
          <p:nvSpPr>
            <p:cNvPr id="159" name="Rectangle 15"/>
            <p:cNvSpPr>
              <a:spLocks noChangeArrowheads="1"/>
            </p:cNvSpPr>
            <p:nvPr/>
          </p:nvSpPr>
          <p:spPr bwMode="auto">
            <a:xfrm>
              <a:off x="2990788" y="2377641"/>
              <a:ext cx="841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60" name="Rectangle 16"/>
            <p:cNvSpPr>
              <a:spLocks noChangeArrowheads="1"/>
            </p:cNvSpPr>
            <p:nvPr/>
          </p:nvSpPr>
          <p:spPr bwMode="auto">
            <a:xfrm>
              <a:off x="3074926" y="2385579"/>
              <a:ext cx="6924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  = </a:t>
              </a:r>
              <a:r>
                <a:rPr lang="en-US" sz="1600" dirty="0" smtClean="0">
                  <a:solidFill>
                    <a:srgbClr val="000000"/>
                  </a:solidFill>
                  <a:latin typeface="Helvetica" pitchFamily="34" charset="0"/>
                </a:rPr>
                <a:t>1/32</a:t>
              </a:r>
              <a:endParaRPr lang="en-US" sz="1600" baseline="-25000" dirty="0">
                <a:latin typeface="Times New Roman" pitchFamily="18" charset="0"/>
              </a:endParaRPr>
            </a:p>
          </p:txBody>
        </p:sp>
        <p:sp>
          <p:nvSpPr>
            <p:cNvPr id="161" name="Line 17"/>
            <p:cNvSpPr>
              <a:spLocks noChangeShapeType="1"/>
            </p:cNvSpPr>
            <p:nvPr/>
          </p:nvSpPr>
          <p:spPr bwMode="auto">
            <a:xfrm>
              <a:off x="2479613" y="2506229"/>
              <a:ext cx="304800" cy="1588"/>
            </a:xfrm>
            <a:prstGeom prst="line">
              <a:avLst/>
            </a:prstGeom>
            <a:noFill/>
            <a:ln w="38100">
              <a:solidFill>
                <a:srgbClr val="14211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2" name="Group 46"/>
          <p:cNvGrpSpPr>
            <a:grpSpLocks/>
          </p:cNvGrpSpPr>
          <p:nvPr/>
        </p:nvGrpSpPr>
        <p:grpSpPr bwMode="auto">
          <a:xfrm>
            <a:off x="2487551" y="2056966"/>
            <a:ext cx="1265238" cy="307975"/>
            <a:chOff x="4150" y="1205"/>
            <a:chExt cx="797" cy="194"/>
          </a:xfrm>
        </p:grpSpPr>
        <p:sp>
          <p:nvSpPr>
            <p:cNvPr id="184" name="Rectangle 19"/>
            <p:cNvSpPr>
              <a:spLocks noChangeArrowheads="1"/>
            </p:cNvSpPr>
            <p:nvPr/>
          </p:nvSpPr>
          <p:spPr bwMode="auto">
            <a:xfrm>
              <a:off x="4362" y="1235"/>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85" name="Rectangle 20"/>
            <p:cNvSpPr>
              <a:spLocks noChangeArrowheads="1"/>
            </p:cNvSpPr>
            <p:nvPr/>
          </p:nvSpPr>
          <p:spPr bwMode="auto">
            <a:xfrm>
              <a:off x="4472" y="1230"/>
              <a:ext cx="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86" name="Rectangle 21"/>
            <p:cNvSpPr>
              <a:spLocks noChangeArrowheads="1"/>
            </p:cNvSpPr>
            <p:nvPr/>
          </p:nvSpPr>
          <p:spPr bwMode="auto">
            <a:xfrm>
              <a:off x="4495" y="1205"/>
              <a:ext cx="45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dirty="0">
                  <a:solidFill>
                    <a:srgbClr val="000000"/>
                  </a:solidFill>
                  <a:latin typeface="Helvetica" pitchFamily="34" charset="0"/>
                </a:rPr>
                <a:t>  </a:t>
              </a:r>
              <a:r>
                <a:rPr lang="en-US" sz="1600" dirty="0">
                  <a:solidFill>
                    <a:srgbClr val="000000"/>
                  </a:solidFill>
                  <a:latin typeface="Helvetica" pitchFamily="34" charset="0"/>
                </a:rPr>
                <a:t>= </a:t>
              </a:r>
              <a:r>
                <a:rPr lang="en-US" sz="1600" dirty="0" smtClean="0">
                  <a:solidFill>
                    <a:srgbClr val="000000"/>
                  </a:solidFill>
                  <a:latin typeface="Helvetica" pitchFamily="34" charset="0"/>
                </a:rPr>
                <a:t>1/16</a:t>
              </a:r>
              <a:endParaRPr lang="en-US" sz="1600" baseline="-25000" dirty="0">
                <a:latin typeface="Times New Roman" pitchFamily="18" charset="0"/>
              </a:endParaRPr>
            </a:p>
          </p:txBody>
        </p:sp>
        <p:sp>
          <p:nvSpPr>
            <p:cNvPr id="187" name="Line 22"/>
            <p:cNvSpPr>
              <a:spLocks noChangeShapeType="1"/>
            </p:cNvSpPr>
            <p:nvPr/>
          </p:nvSpPr>
          <p:spPr bwMode="auto">
            <a:xfrm>
              <a:off x="4150" y="1317"/>
              <a:ext cx="193" cy="1"/>
            </a:xfrm>
            <a:prstGeom prst="line">
              <a:avLst/>
            </a:prstGeom>
            <a:noFill/>
            <a:ln w="38100">
              <a:solidFill>
                <a:srgbClr val="2C4A26"/>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3" name="Group 23"/>
          <p:cNvGrpSpPr>
            <a:grpSpLocks/>
          </p:cNvGrpSpPr>
          <p:nvPr/>
        </p:nvGrpSpPr>
        <p:grpSpPr bwMode="auto">
          <a:xfrm>
            <a:off x="2478025" y="1795031"/>
            <a:ext cx="1174141" cy="253763"/>
            <a:chOff x="2646" y="1758"/>
            <a:chExt cx="922" cy="188"/>
          </a:xfrm>
        </p:grpSpPr>
        <p:sp>
          <p:nvSpPr>
            <p:cNvPr id="180" name="Rectangle 24"/>
            <p:cNvSpPr>
              <a:spLocks noChangeArrowheads="1"/>
            </p:cNvSpPr>
            <p:nvPr/>
          </p:nvSpPr>
          <p:spPr bwMode="auto">
            <a:xfrm>
              <a:off x="2910" y="1764"/>
              <a:ext cx="134"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81" name="Rectangle 25"/>
            <p:cNvSpPr>
              <a:spLocks noChangeArrowheads="1"/>
            </p:cNvSpPr>
            <p:nvPr/>
          </p:nvSpPr>
          <p:spPr bwMode="auto">
            <a:xfrm>
              <a:off x="3047" y="1758"/>
              <a:ext cx="66"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82" name="Rectangle 26"/>
            <p:cNvSpPr>
              <a:spLocks noChangeArrowheads="1"/>
            </p:cNvSpPr>
            <p:nvPr/>
          </p:nvSpPr>
          <p:spPr bwMode="auto">
            <a:xfrm>
              <a:off x="3114" y="1764"/>
              <a:ext cx="45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  = </a:t>
              </a:r>
              <a:r>
                <a:rPr lang="en-US" sz="1600" dirty="0" smtClean="0">
                  <a:solidFill>
                    <a:srgbClr val="000000"/>
                  </a:solidFill>
                  <a:latin typeface="Helvetica" pitchFamily="34" charset="0"/>
                </a:rPr>
                <a:t>1/8</a:t>
              </a:r>
              <a:endParaRPr lang="en-US" sz="1600" baseline="-25000" dirty="0">
                <a:latin typeface="Times New Roman" pitchFamily="18" charset="0"/>
              </a:endParaRPr>
            </a:p>
          </p:txBody>
        </p:sp>
        <p:sp>
          <p:nvSpPr>
            <p:cNvPr id="183" name="Line 27"/>
            <p:cNvSpPr>
              <a:spLocks noChangeShapeType="1"/>
            </p:cNvSpPr>
            <p:nvPr/>
          </p:nvSpPr>
          <p:spPr bwMode="auto">
            <a:xfrm>
              <a:off x="2646" y="1854"/>
              <a:ext cx="240" cy="1"/>
            </a:xfrm>
            <a:prstGeom prst="line">
              <a:avLst/>
            </a:prstGeom>
            <a:noFill/>
            <a:ln w="38100">
              <a:solidFill>
                <a:srgbClr val="426F39"/>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 name="Group 45"/>
          <p:cNvGrpSpPr>
            <a:grpSpLocks/>
          </p:cNvGrpSpPr>
          <p:nvPr/>
        </p:nvGrpSpPr>
        <p:grpSpPr bwMode="auto">
          <a:xfrm>
            <a:off x="2487548" y="1471179"/>
            <a:ext cx="1187450" cy="307975"/>
            <a:chOff x="4150" y="836"/>
            <a:chExt cx="748" cy="194"/>
          </a:xfrm>
        </p:grpSpPr>
        <p:sp>
          <p:nvSpPr>
            <p:cNvPr id="176" name="Rectangle 29"/>
            <p:cNvSpPr>
              <a:spLocks noChangeArrowheads="1"/>
            </p:cNvSpPr>
            <p:nvPr/>
          </p:nvSpPr>
          <p:spPr bwMode="auto">
            <a:xfrm>
              <a:off x="4362" y="872"/>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77" name="Rectangle 30"/>
            <p:cNvSpPr>
              <a:spLocks noChangeArrowheads="1"/>
            </p:cNvSpPr>
            <p:nvPr/>
          </p:nvSpPr>
          <p:spPr bwMode="auto">
            <a:xfrm>
              <a:off x="4472" y="867"/>
              <a:ext cx="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78" name="Rectangle 31"/>
            <p:cNvSpPr>
              <a:spLocks noChangeArrowheads="1"/>
            </p:cNvSpPr>
            <p:nvPr/>
          </p:nvSpPr>
          <p:spPr bwMode="auto">
            <a:xfrm>
              <a:off x="4525" y="836"/>
              <a:ext cx="37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  =</a:t>
              </a:r>
              <a:r>
                <a:rPr lang="en-US" dirty="0">
                  <a:solidFill>
                    <a:srgbClr val="000000"/>
                  </a:solidFill>
                  <a:latin typeface="Helvetica" pitchFamily="34" charset="0"/>
                </a:rPr>
                <a:t> </a:t>
              </a:r>
              <a:r>
                <a:rPr lang="en-US" sz="1600" dirty="0" smtClean="0">
                  <a:solidFill>
                    <a:srgbClr val="000000"/>
                  </a:solidFill>
                  <a:latin typeface="Helvetica" pitchFamily="34" charset="0"/>
                </a:rPr>
                <a:t>1/4</a:t>
              </a:r>
              <a:endParaRPr lang="en-US" sz="1600" baseline="-25000" dirty="0">
                <a:latin typeface="Times New Roman" pitchFamily="18" charset="0"/>
              </a:endParaRPr>
            </a:p>
          </p:txBody>
        </p:sp>
        <p:sp>
          <p:nvSpPr>
            <p:cNvPr id="179" name="Line 32"/>
            <p:cNvSpPr>
              <a:spLocks noChangeShapeType="1"/>
            </p:cNvSpPr>
            <p:nvPr/>
          </p:nvSpPr>
          <p:spPr bwMode="auto">
            <a:xfrm>
              <a:off x="4150" y="949"/>
              <a:ext cx="192" cy="1"/>
            </a:xfrm>
            <a:prstGeom prst="line">
              <a:avLst/>
            </a:prstGeom>
            <a:noFill/>
            <a:ln w="38100">
              <a:solidFill>
                <a:srgbClr val="57934B"/>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5" name="Group 33"/>
          <p:cNvGrpSpPr>
            <a:grpSpLocks/>
          </p:cNvGrpSpPr>
          <p:nvPr/>
        </p:nvGrpSpPr>
        <p:grpSpPr bwMode="auto">
          <a:xfrm>
            <a:off x="2478025" y="1212415"/>
            <a:ext cx="1174141" cy="253770"/>
            <a:chOff x="2646" y="2202"/>
            <a:chExt cx="922" cy="187"/>
          </a:xfrm>
        </p:grpSpPr>
        <p:sp>
          <p:nvSpPr>
            <p:cNvPr id="172" name="Rectangle 34"/>
            <p:cNvSpPr>
              <a:spLocks noChangeArrowheads="1"/>
            </p:cNvSpPr>
            <p:nvPr/>
          </p:nvSpPr>
          <p:spPr bwMode="auto">
            <a:xfrm>
              <a:off x="2910" y="2208"/>
              <a:ext cx="134"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Helvetica" pitchFamily="34" charset="0"/>
                </a:rPr>
                <a:t>1/</a:t>
              </a:r>
              <a:endParaRPr lang="en-US" sz="1600" baseline="-25000">
                <a:latin typeface="Times New Roman" pitchFamily="18" charset="0"/>
              </a:endParaRPr>
            </a:p>
          </p:txBody>
        </p:sp>
        <p:sp>
          <p:nvSpPr>
            <p:cNvPr id="173" name="Rectangle 35"/>
            <p:cNvSpPr>
              <a:spLocks noChangeArrowheads="1"/>
            </p:cNvSpPr>
            <p:nvPr/>
          </p:nvSpPr>
          <p:spPr bwMode="auto">
            <a:xfrm>
              <a:off x="3047" y="2202"/>
              <a:ext cx="66"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g</a:t>
              </a:r>
              <a:endParaRPr lang="en-US" sz="1600" baseline="-25000">
                <a:latin typeface="Times New Roman" pitchFamily="18" charset="0"/>
              </a:endParaRPr>
            </a:p>
          </p:txBody>
        </p:sp>
        <p:sp>
          <p:nvSpPr>
            <p:cNvPr id="174" name="Rectangle 36"/>
            <p:cNvSpPr>
              <a:spLocks noChangeArrowheads="1"/>
            </p:cNvSpPr>
            <p:nvPr/>
          </p:nvSpPr>
          <p:spPr bwMode="auto">
            <a:xfrm>
              <a:off x="3114" y="2208"/>
              <a:ext cx="454"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  = </a:t>
              </a:r>
              <a:r>
                <a:rPr lang="en-US" sz="1600" dirty="0" smtClean="0">
                  <a:solidFill>
                    <a:srgbClr val="000000"/>
                  </a:solidFill>
                  <a:latin typeface="Helvetica" pitchFamily="34" charset="0"/>
                </a:rPr>
                <a:t>1/2</a:t>
              </a:r>
              <a:endParaRPr lang="en-US" sz="1600" baseline="-25000" dirty="0">
                <a:latin typeface="Times New Roman" pitchFamily="18" charset="0"/>
              </a:endParaRPr>
            </a:p>
          </p:txBody>
        </p:sp>
        <p:sp>
          <p:nvSpPr>
            <p:cNvPr id="175" name="Line 37"/>
            <p:cNvSpPr>
              <a:spLocks noChangeShapeType="1"/>
            </p:cNvSpPr>
            <p:nvPr/>
          </p:nvSpPr>
          <p:spPr bwMode="auto">
            <a:xfrm>
              <a:off x="2646" y="2292"/>
              <a:ext cx="240" cy="1"/>
            </a:xfrm>
            <a:prstGeom prst="line">
              <a:avLst/>
            </a:prstGeom>
            <a:noFill/>
            <a:ln w="38100">
              <a:solidFill>
                <a:srgbClr val="78B46C"/>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38" name="Group 137"/>
          <p:cNvGrpSpPr/>
          <p:nvPr/>
        </p:nvGrpSpPr>
        <p:grpSpPr>
          <a:xfrm>
            <a:off x="2478026" y="934604"/>
            <a:ext cx="1519238" cy="246063"/>
            <a:chOff x="2478026" y="934604"/>
            <a:chExt cx="1519238" cy="246063"/>
          </a:xfrm>
        </p:grpSpPr>
        <p:sp>
          <p:nvSpPr>
            <p:cNvPr id="166" name="Rectangle 38"/>
            <p:cNvSpPr>
              <a:spLocks noChangeArrowheads="1"/>
            </p:cNvSpPr>
            <p:nvPr/>
          </p:nvSpPr>
          <p:spPr bwMode="auto">
            <a:xfrm>
              <a:off x="2814576" y="934604"/>
              <a:ext cx="11826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000000"/>
                  </a:solidFill>
                  <a:latin typeface="Helvetica" pitchFamily="34" charset="0"/>
                </a:rPr>
                <a:t>No </a:t>
              </a:r>
              <a:r>
                <a:rPr lang="en-US" sz="1600" dirty="0" err="1">
                  <a:solidFill>
                    <a:srgbClr val="000000"/>
                  </a:solidFill>
                  <a:latin typeface="Helvetica" pitchFamily="34" charset="0"/>
                </a:rPr>
                <a:t>Vit</a:t>
              </a:r>
              <a:r>
                <a:rPr lang="en-US" sz="1600" dirty="0">
                  <a:solidFill>
                    <a:srgbClr val="000000"/>
                  </a:solidFill>
                  <a:latin typeface="Helvetica" pitchFamily="34" charset="0"/>
                </a:rPr>
                <a:t> </a:t>
              </a:r>
              <a:r>
                <a:rPr lang="en-US" sz="1600" dirty="0" err="1" smtClean="0">
                  <a:solidFill>
                    <a:srgbClr val="000000"/>
                  </a:solidFill>
                  <a:latin typeface="Helvetica" pitchFamily="34" charset="0"/>
                </a:rPr>
                <a:t>Memb</a:t>
              </a:r>
              <a:endParaRPr lang="en-US" sz="1600" baseline="-25000" dirty="0">
                <a:latin typeface="Times New Roman" pitchFamily="18" charset="0"/>
              </a:endParaRPr>
            </a:p>
          </p:txBody>
        </p:sp>
        <p:sp>
          <p:nvSpPr>
            <p:cNvPr id="167" name="Line 39"/>
            <p:cNvSpPr>
              <a:spLocks noChangeShapeType="1"/>
            </p:cNvSpPr>
            <p:nvPr/>
          </p:nvSpPr>
          <p:spPr bwMode="auto">
            <a:xfrm>
              <a:off x="2478026" y="1056841"/>
              <a:ext cx="306388" cy="1588"/>
            </a:xfrm>
            <a:prstGeom prst="line">
              <a:avLst/>
            </a:prstGeom>
            <a:noFill/>
            <a:ln w="38100">
              <a:solidFill>
                <a:srgbClr val="9BC89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8" name="Line 40"/>
          <p:cNvSpPr>
            <a:spLocks noChangeShapeType="1"/>
          </p:cNvSpPr>
          <p:nvPr/>
        </p:nvSpPr>
        <p:spPr bwMode="auto">
          <a:xfrm>
            <a:off x="4032982" y="875866"/>
            <a:ext cx="0" cy="1795463"/>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69" name="Line 41"/>
          <p:cNvSpPr>
            <a:spLocks noChangeShapeType="1"/>
          </p:cNvSpPr>
          <p:nvPr/>
        </p:nvSpPr>
        <p:spPr bwMode="auto">
          <a:xfrm>
            <a:off x="2422463" y="2672916"/>
            <a:ext cx="1604963"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0" name="Line 42"/>
          <p:cNvSpPr>
            <a:spLocks noChangeShapeType="1"/>
          </p:cNvSpPr>
          <p:nvPr/>
        </p:nvSpPr>
        <p:spPr bwMode="auto">
          <a:xfrm>
            <a:off x="2416113" y="875866"/>
            <a:ext cx="0" cy="1795463"/>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1" name="Line 43"/>
          <p:cNvSpPr>
            <a:spLocks noChangeShapeType="1"/>
          </p:cNvSpPr>
          <p:nvPr/>
        </p:nvSpPr>
        <p:spPr bwMode="auto">
          <a:xfrm>
            <a:off x="2416113" y="875866"/>
            <a:ext cx="1619250"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3" name="Rectangle 59"/>
          <p:cNvSpPr>
            <a:spLocks noChangeArrowheads="1"/>
          </p:cNvSpPr>
          <p:nvPr/>
        </p:nvSpPr>
        <p:spPr bwMode="auto">
          <a:xfrm>
            <a:off x="141128" y="1816135"/>
            <a:ext cx="290412" cy="246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err="1">
                <a:solidFill>
                  <a:srgbClr val="000000"/>
                </a:solidFill>
              </a:rPr>
              <a:t>pH</a:t>
            </a:r>
            <a:r>
              <a:rPr lang="en-US" sz="1600" baseline="-25000" dirty="0" err="1">
                <a:solidFill>
                  <a:srgbClr val="000000"/>
                </a:solidFill>
              </a:rPr>
              <a:t>S</a:t>
            </a:r>
            <a:endParaRPr lang="en-US" sz="1600" baseline="-25000" dirty="0"/>
          </a:p>
        </p:txBody>
      </p:sp>
      <p:grpSp>
        <p:nvGrpSpPr>
          <p:cNvPr id="205" name="Group 225"/>
          <p:cNvGrpSpPr>
            <a:grpSpLocks/>
          </p:cNvGrpSpPr>
          <p:nvPr/>
        </p:nvGrpSpPr>
        <p:grpSpPr bwMode="auto">
          <a:xfrm rot="5400000">
            <a:off x="4865104" y="1777888"/>
            <a:ext cx="312737" cy="757238"/>
            <a:chOff x="697707" y="1416918"/>
            <a:chExt cx="312459" cy="757957"/>
          </a:xfrm>
        </p:grpSpPr>
        <p:sp>
          <p:nvSpPr>
            <p:cNvPr id="206" name="Rectangle 229"/>
            <p:cNvSpPr>
              <a:spLocks noChangeArrowheads="1"/>
            </p:cNvSpPr>
            <p:nvPr/>
          </p:nvSpPr>
          <p:spPr bwMode="auto">
            <a:xfrm rot="-5400000">
              <a:off x="771526" y="198437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207" name="Rectangle 230"/>
            <p:cNvSpPr>
              <a:spLocks noChangeArrowheads="1"/>
            </p:cNvSpPr>
            <p:nvPr/>
          </p:nvSpPr>
          <p:spPr bwMode="auto">
            <a:xfrm rot="-5400000">
              <a:off x="758301" y="1931304"/>
              <a:ext cx="1250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Symbol" pitchFamily="18" charset="2"/>
                </a:rPr>
                <a:t>D</a:t>
              </a:r>
              <a:endParaRPr lang="en-US" sz="1600"/>
            </a:p>
          </p:txBody>
        </p:sp>
        <p:sp>
          <p:nvSpPr>
            <p:cNvPr id="208" name="Rectangle 231"/>
            <p:cNvSpPr>
              <a:spLocks noChangeArrowheads="1"/>
            </p:cNvSpPr>
            <p:nvPr/>
          </p:nvSpPr>
          <p:spPr bwMode="auto">
            <a:xfrm rot="-5400000">
              <a:off x="694797" y="1728100"/>
              <a:ext cx="2901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err="1">
                  <a:solidFill>
                    <a:srgbClr val="000000"/>
                  </a:solidFill>
                </a:rPr>
                <a:t>pH</a:t>
              </a:r>
              <a:r>
                <a:rPr lang="en-US" sz="1600" baseline="-25000" dirty="0" err="1">
                  <a:solidFill>
                    <a:srgbClr val="000000"/>
                  </a:solidFill>
                </a:rPr>
                <a:t>S</a:t>
              </a:r>
              <a:endParaRPr lang="en-US" sz="1600" baseline="-25000" dirty="0"/>
            </a:p>
          </p:txBody>
        </p:sp>
        <p:sp>
          <p:nvSpPr>
            <p:cNvPr id="209" name="Rectangle 233"/>
            <p:cNvSpPr>
              <a:spLocks noChangeArrowheads="1"/>
            </p:cNvSpPr>
            <p:nvPr/>
          </p:nvSpPr>
          <p:spPr bwMode="auto">
            <a:xfrm rot="-5400000">
              <a:off x="771526" y="1524000"/>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Helvetica" pitchFamily="34" charset="0"/>
                </a:rPr>
                <a:t>)</a:t>
              </a:r>
              <a:endParaRPr lang="en-US"/>
            </a:p>
          </p:txBody>
        </p:sp>
        <p:sp>
          <p:nvSpPr>
            <p:cNvPr id="210" name="Rectangle 234"/>
            <p:cNvSpPr>
              <a:spLocks noChangeArrowheads="1"/>
            </p:cNvSpPr>
            <p:nvPr/>
          </p:nvSpPr>
          <p:spPr bwMode="auto">
            <a:xfrm rot="-5400000">
              <a:off x="798409" y="1444009"/>
              <a:ext cx="2388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max</a:t>
              </a:r>
              <a:endParaRPr lang="en-US"/>
            </a:p>
          </p:txBody>
        </p:sp>
      </p:grpSp>
      <p:cxnSp>
        <p:nvCxnSpPr>
          <p:cNvPr id="141" name="Straight Connector 140"/>
          <p:cNvCxnSpPr/>
          <p:nvPr/>
        </p:nvCxnSpPr>
        <p:spPr>
          <a:xfrm>
            <a:off x="4099186" y="817563"/>
            <a:ext cx="0" cy="2255838"/>
          </a:xfrm>
          <a:prstGeom prst="line">
            <a:avLst/>
          </a:prstGeom>
          <a:ln w="3175"/>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74624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500"/>
                                        <p:tgtEl>
                                          <p:spTgt spid="138"/>
                                        </p:tgtEl>
                                      </p:cBhvr>
                                    </p:animEffect>
                                  </p:childTnLst>
                                </p:cTn>
                              </p:par>
                              <p:par>
                                <p:cTn id="8" presetID="22" presetClass="entr" presetSubtype="8" fill="hold" nodeType="withEffect">
                                  <p:stCondLst>
                                    <p:cond delay="0"/>
                                  </p:stCondLst>
                                  <p:childTnLst>
                                    <p:set>
                                      <p:cBhvr>
                                        <p:cTn id="9" dur="1" fill="hold">
                                          <p:stCondLst>
                                            <p:cond delay="0"/>
                                          </p:stCondLst>
                                        </p:cTn>
                                        <p:tgtEl>
                                          <p:spTgt spid="19583"/>
                                        </p:tgtEl>
                                        <p:attrNameLst>
                                          <p:attrName>style.visibility</p:attrName>
                                        </p:attrNameLst>
                                      </p:cBhvr>
                                      <p:to>
                                        <p:strVal val="visible"/>
                                      </p:to>
                                    </p:set>
                                    <p:animEffect transition="in" filter="wipe(left)">
                                      <p:cBhvr>
                                        <p:cTn id="10" dur="500"/>
                                        <p:tgtEl>
                                          <p:spTgt spid="1958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578"/>
                                        </p:tgtEl>
                                        <p:attrNameLst>
                                          <p:attrName>style.visibility</p:attrName>
                                        </p:attrNameLst>
                                      </p:cBhvr>
                                      <p:to>
                                        <p:strVal val="visible"/>
                                      </p:to>
                                    </p:set>
                                    <p:animEffect transition="in" filter="fade">
                                      <p:cBhvr>
                                        <p:cTn id="15" dur="500"/>
                                        <p:tgtEl>
                                          <p:spTgt spid="1957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5"/>
                                        </p:tgtEl>
                                        <p:attrNameLst>
                                          <p:attrName>style.visibility</p:attrName>
                                        </p:attrNameLst>
                                      </p:cBhvr>
                                      <p:to>
                                        <p:strVal val="visible"/>
                                      </p:to>
                                    </p:set>
                                    <p:animEffect transition="in" filter="fade">
                                      <p:cBhvr>
                                        <p:cTn id="20" dur="500"/>
                                        <p:tgtEl>
                                          <p:spTgt spid="165"/>
                                        </p:tgtEl>
                                      </p:cBhvr>
                                    </p:animEffect>
                                  </p:childTnLst>
                                </p:cTn>
                              </p:par>
                              <p:par>
                                <p:cTn id="21" presetID="22" presetClass="entr" presetSubtype="8" fill="hold" nodeType="withEffect">
                                  <p:stCondLst>
                                    <p:cond delay="0"/>
                                  </p:stCondLst>
                                  <p:childTnLst>
                                    <p:set>
                                      <p:cBhvr>
                                        <p:cTn id="22" dur="1" fill="hold">
                                          <p:stCondLst>
                                            <p:cond delay="0"/>
                                          </p:stCondLst>
                                        </p:cTn>
                                        <p:tgtEl>
                                          <p:spTgt spid="131"/>
                                        </p:tgtEl>
                                        <p:attrNameLst>
                                          <p:attrName>style.visibility</p:attrName>
                                        </p:attrNameLst>
                                      </p:cBhvr>
                                      <p:to>
                                        <p:strVal val="visible"/>
                                      </p:to>
                                    </p:set>
                                    <p:animEffect transition="in" filter="wipe(left)">
                                      <p:cBhvr>
                                        <p:cTn id="23" dur="500"/>
                                        <p:tgtEl>
                                          <p:spTgt spid="13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577"/>
                                        </p:tgtEl>
                                        <p:attrNameLst>
                                          <p:attrName>style.visibility</p:attrName>
                                        </p:attrNameLst>
                                      </p:cBhvr>
                                      <p:to>
                                        <p:strVal val="visible"/>
                                      </p:to>
                                    </p:set>
                                    <p:animEffect transition="in" filter="fade">
                                      <p:cBhvr>
                                        <p:cTn id="28" dur="500"/>
                                        <p:tgtEl>
                                          <p:spTgt spid="1957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64"/>
                                        </p:tgtEl>
                                        <p:attrNameLst>
                                          <p:attrName>style.visibility</p:attrName>
                                        </p:attrNameLst>
                                      </p:cBhvr>
                                      <p:to>
                                        <p:strVal val="visible"/>
                                      </p:to>
                                    </p:set>
                                    <p:animEffect transition="in" filter="fade">
                                      <p:cBhvr>
                                        <p:cTn id="33" dur="500"/>
                                        <p:tgtEl>
                                          <p:spTgt spid="164"/>
                                        </p:tgtEl>
                                      </p:cBhvr>
                                    </p:animEffect>
                                  </p:childTnLst>
                                </p:cTn>
                              </p:par>
                              <p:par>
                                <p:cTn id="34" presetID="22" presetClass="entr" presetSubtype="8" fill="hold" nodeType="withEffect">
                                  <p:stCondLst>
                                    <p:cond delay="0"/>
                                  </p:stCondLst>
                                  <p:childTnLst>
                                    <p:set>
                                      <p:cBhvr>
                                        <p:cTn id="35" dur="1" fill="hold">
                                          <p:stCondLst>
                                            <p:cond delay="0"/>
                                          </p:stCondLst>
                                        </p:cTn>
                                        <p:tgtEl>
                                          <p:spTgt spid="132"/>
                                        </p:tgtEl>
                                        <p:attrNameLst>
                                          <p:attrName>style.visibility</p:attrName>
                                        </p:attrNameLst>
                                      </p:cBhvr>
                                      <p:to>
                                        <p:strVal val="visible"/>
                                      </p:to>
                                    </p:set>
                                    <p:animEffect transition="in" filter="wipe(left)">
                                      <p:cBhvr>
                                        <p:cTn id="36" dur="500"/>
                                        <p:tgtEl>
                                          <p:spTgt spid="132"/>
                                        </p:tgtEl>
                                      </p:cBhvr>
                                    </p:animEffect>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19576"/>
                                        </p:tgtEl>
                                        <p:attrNameLst>
                                          <p:attrName>style.visibility</p:attrName>
                                        </p:attrNameLst>
                                      </p:cBhvr>
                                      <p:to>
                                        <p:strVal val="visible"/>
                                      </p:to>
                                    </p:set>
                                    <p:animEffect transition="in" filter="fade">
                                      <p:cBhvr>
                                        <p:cTn id="40" dur="500"/>
                                        <p:tgtEl>
                                          <p:spTgt spid="1957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63"/>
                                        </p:tgtEl>
                                        <p:attrNameLst>
                                          <p:attrName>style.visibility</p:attrName>
                                        </p:attrNameLst>
                                      </p:cBhvr>
                                      <p:to>
                                        <p:strVal val="visible"/>
                                      </p:to>
                                    </p:set>
                                    <p:animEffect transition="in" filter="fade">
                                      <p:cBhvr>
                                        <p:cTn id="45" dur="500"/>
                                        <p:tgtEl>
                                          <p:spTgt spid="163"/>
                                        </p:tgtEl>
                                      </p:cBhvr>
                                    </p:animEffect>
                                  </p:childTnLst>
                                </p:cTn>
                              </p:par>
                              <p:par>
                                <p:cTn id="46" presetID="22" presetClass="entr" presetSubtype="8" fill="hold" nodeType="with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wipe(left)">
                                      <p:cBhvr>
                                        <p:cTn id="48" dur="500"/>
                                        <p:tgtEl>
                                          <p:spTgt spid="137"/>
                                        </p:tgtEl>
                                      </p:cBhvr>
                                    </p:animEffec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19575"/>
                                        </p:tgtEl>
                                        <p:attrNameLst>
                                          <p:attrName>style.visibility</p:attrName>
                                        </p:attrNameLst>
                                      </p:cBhvr>
                                      <p:to>
                                        <p:strVal val="visible"/>
                                      </p:to>
                                    </p:set>
                                    <p:animEffect transition="in" filter="fade">
                                      <p:cBhvr>
                                        <p:cTn id="52" dur="500"/>
                                        <p:tgtEl>
                                          <p:spTgt spid="1957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2"/>
                                        </p:tgtEl>
                                        <p:attrNameLst>
                                          <p:attrName>style.visibility</p:attrName>
                                        </p:attrNameLst>
                                      </p:cBhvr>
                                      <p:to>
                                        <p:strVal val="visible"/>
                                      </p:to>
                                    </p:set>
                                    <p:animEffect transition="in" filter="fade">
                                      <p:cBhvr>
                                        <p:cTn id="57" dur="500"/>
                                        <p:tgtEl>
                                          <p:spTgt spid="162"/>
                                        </p:tgtEl>
                                      </p:cBhvr>
                                    </p:animEffect>
                                  </p:childTnLst>
                                </p:cTn>
                              </p:par>
                              <p:par>
                                <p:cTn id="58" presetID="22" presetClass="entr" presetSubtype="8" fill="hold" nodeType="withEffect">
                                  <p:stCondLst>
                                    <p:cond delay="0"/>
                                  </p:stCondLst>
                                  <p:childTnLst>
                                    <p:set>
                                      <p:cBhvr>
                                        <p:cTn id="59" dur="1" fill="hold">
                                          <p:stCondLst>
                                            <p:cond delay="0"/>
                                          </p:stCondLst>
                                        </p:cTn>
                                        <p:tgtEl>
                                          <p:spTgt spid="133"/>
                                        </p:tgtEl>
                                        <p:attrNameLst>
                                          <p:attrName>style.visibility</p:attrName>
                                        </p:attrNameLst>
                                      </p:cBhvr>
                                      <p:to>
                                        <p:strVal val="visible"/>
                                      </p:to>
                                    </p:set>
                                    <p:animEffect transition="in" filter="wipe(left)">
                                      <p:cBhvr>
                                        <p:cTn id="60" dur="500"/>
                                        <p:tgtEl>
                                          <p:spTgt spid="133"/>
                                        </p:tgtEl>
                                      </p:cBhvr>
                                    </p:animEffect>
                                  </p:childTnLst>
                                </p:cTn>
                              </p:par>
                            </p:childTnLst>
                          </p:cTn>
                        </p:par>
                        <p:par>
                          <p:cTn id="61" fill="hold">
                            <p:stCondLst>
                              <p:cond delay="500"/>
                            </p:stCondLst>
                            <p:childTnLst>
                              <p:par>
                                <p:cTn id="62" presetID="10" presetClass="entr" presetSubtype="0" fill="hold" grpId="0" nodeType="afterEffect">
                                  <p:stCondLst>
                                    <p:cond delay="0"/>
                                  </p:stCondLst>
                                  <p:childTnLst>
                                    <p:set>
                                      <p:cBhvr>
                                        <p:cTn id="63" dur="1" fill="hold">
                                          <p:stCondLst>
                                            <p:cond delay="0"/>
                                          </p:stCondLst>
                                        </p:cTn>
                                        <p:tgtEl>
                                          <p:spTgt spid="19574"/>
                                        </p:tgtEl>
                                        <p:attrNameLst>
                                          <p:attrName>style.visibility</p:attrName>
                                        </p:attrNameLst>
                                      </p:cBhvr>
                                      <p:to>
                                        <p:strVal val="visible"/>
                                      </p:to>
                                    </p:set>
                                    <p:animEffect transition="in" filter="fade">
                                      <p:cBhvr>
                                        <p:cTn id="64" dur="500"/>
                                        <p:tgtEl>
                                          <p:spTgt spid="19574"/>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39"/>
                                        </p:tgtEl>
                                        <p:attrNameLst>
                                          <p:attrName>style.visibility</p:attrName>
                                        </p:attrNameLst>
                                      </p:cBhvr>
                                      <p:to>
                                        <p:strVal val="visible"/>
                                      </p:to>
                                    </p:set>
                                    <p:animEffect transition="in" filter="fade">
                                      <p:cBhvr>
                                        <p:cTn id="69" dur="500"/>
                                        <p:tgtEl>
                                          <p:spTgt spid="139"/>
                                        </p:tgtEl>
                                      </p:cBhvr>
                                    </p:animEffect>
                                  </p:childTnLst>
                                </p:cTn>
                              </p:par>
                              <p:par>
                                <p:cTn id="70" presetID="22" presetClass="entr" presetSubtype="8" fill="hold" nodeType="withEffect">
                                  <p:stCondLst>
                                    <p:cond delay="0"/>
                                  </p:stCondLst>
                                  <p:childTnLst>
                                    <p:set>
                                      <p:cBhvr>
                                        <p:cTn id="71" dur="1" fill="hold">
                                          <p:stCondLst>
                                            <p:cond delay="0"/>
                                          </p:stCondLst>
                                        </p:cTn>
                                        <p:tgtEl>
                                          <p:spTgt spid="134"/>
                                        </p:tgtEl>
                                        <p:attrNameLst>
                                          <p:attrName>style.visibility</p:attrName>
                                        </p:attrNameLst>
                                      </p:cBhvr>
                                      <p:to>
                                        <p:strVal val="visible"/>
                                      </p:to>
                                    </p:set>
                                    <p:animEffect transition="in" filter="wipe(left)">
                                      <p:cBhvr>
                                        <p:cTn id="72" dur="500"/>
                                        <p:tgtEl>
                                          <p:spTgt spid="134"/>
                                        </p:tgtEl>
                                      </p:cBhvr>
                                    </p:animEffect>
                                  </p:childTnLst>
                                </p:cTn>
                              </p:par>
                            </p:childTnLst>
                          </p:cTn>
                        </p:par>
                        <p:par>
                          <p:cTn id="73" fill="hold">
                            <p:stCondLst>
                              <p:cond delay="500"/>
                            </p:stCondLst>
                            <p:childTnLst>
                              <p:par>
                                <p:cTn id="74" presetID="10" presetClass="entr" presetSubtype="0" fill="hold" grpId="0" nodeType="afterEffect">
                                  <p:stCondLst>
                                    <p:cond delay="0"/>
                                  </p:stCondLst>
                                  <p:childTnLst>
                                    <p:set>
                                      <p:cBhvr>
                                        <p:cTn id="75" dur="1" fill="hold">
                                          <p:stCondLst>
                                            <p:cond delay="0"/>
                                          </p:stCondLst>
                                        </p:cTn>
                                        <p:tgtEl>
                                          <p:spTgt spid="19565"/>
                                        </p:tgtEl>
                                        <p:attrNameLst>
                                          <p:attrName>style.visibility</p:attrName>
                                        </p:attrNameLst>
                                      </p:cBhvr>
                                      <p:to>
                                        <p:strVal val="visible"/>
                                      </p:to>
                                    </p:set>
                                    <p:animEffect transition="in" filter="fade">
                                      <p:cBhvr>
                                        <p:cTn id="76" dur="500"/>
                                        <p:tgtEl>
                                          <p:spTgt spid="19565"/>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nodeType="clickEffect">
                                  <p:stCondLst>
                                    <p:cond delay="0"/>
                                  </p:stCondLst>
                                  <p:childTnLst>
                                    <p:set>
                                      <p:cBhvr>
                                        <p:cTn id="80" dur="1" fill="hold">
                                          <p:stCondLst>
                                            <p:cond delay="0"/>
                                          </p:stCondLst>
                                        </p:cTn>
                                        <p:tgtEl>
                                          <p:spTgt spid="19458">
                                            <p:txEl>
                                              <p:pRg st="0" end="0"/>
                                            </p:txEl>
                                          </p:spTgt>
                                        </p:tgtEl>
                                        <p:attrNameLst>
                                          <p:attrName>style.visibility</p:attrName>
                                        </p:attrNameLst>
                                      </p:cBhvr>
                                      <p:to>
                                        <p:strVal val="visible"/>
                                      </p:to>
                                    </p:set>
                                    <p:animEffect transition="in" filter="dissolve">
                                      <p:cBhvr>
                                        <p:cTn id="81" dur="500"/>
                                        <p:tgtEl>
                                          <p:spTgt spid="19458">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19458">
                                            <p:txEl>
                                              <p:pRg st="2" end="2"/>
                                            </p:txEl>
                                          </p:spTgt>
                                        </p:tgtEl>
                                        <p:attrNameLst>
                                          <p:attrName>style.visibility</p:attrName>
                                        </p:attrNameLst>
                                      </p:cBhvr>
                                      <p:to>
                                        <p:strVal val="visible"/>
                                      </p:to>
                                    </p:set>
                                    <p:animEffect transition="in" filter="dissolve">
                                      <p:cBhvr>
                                        <p:cTn id="86" dur="500"/>
                                        <p:tgtEl>
                                          <p:spTgt spid="194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5" grpId="0" animBg="1"/>
      <p:bldP spid="19574" grpId="0" animBg="1"/>
      <p:bldP spid="19575" grpId="0" animBg="1"/>
      <p:bldP spid="19576" grpId="0" animBg="1"/>
      <p:bldP spid="19577" grpId="0" animBg="1"/>
      <p:bldP spid="1957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30610" y="130783"/>
            <a:ext cx="78486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en-US" sz="4400" b="1" dirty="0" smtClean="0"/>
              <a:t>Implications</a:t>
            </a:r>
            <a:endParaRPr lang="en-US" sz="4400" b="1" dirty="0"/>
          </a:p>
        </p:txBody>
      </p:sp>
      <p:grpSp>
        <p:nvGrpSpPr>
          <p:cNvPr id="5" name="Group 3"/>
          <p:cNvGrpSpPr>
            <a:grpSpLocks/>
          </p:cNvGrpSpPr>
          <p:nvPr/>
        </p:nvGrpSpPr>
        <p:grpSpPr bwMode="auto">
          <a:xfrm>
            <a:off x="2274602" y="836712"/>
            <a:ext cx="4565650" cy="0"/>
            <a:chOff x="0" y="672"/>
            <a:chExt cx="2876" cy="0"/>
          </a:xfrm>
        </p:grpSpPr>
        <p:sp>
          <p:nvSpPr>
            <p:cNvPr id="6"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4" name="Text Box 6"/>
          <p:cNvSpPr txBox="1">
            <a:spLocks noChangeArrowheads="1"/>
          </p:cNvSpPr>
          <p:nvPr/>
        </p:nvSpPr>
        <p:spPr bwMode="auto">
          <a:xfrm>
            <a:off x="250826" y="1075380"/>
            <a:ext cx="856964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Narrow" pitchFamily="34" charset="0"/>
                <a:cs typeface="Arial" pitchFamily="34" charset="0"/>
              </a:rPr>
              <a:t>Implementation of the </a:t>
            </a:r>
            <a:r>
              <a:rPr kumimoji="0" lang="en-US" sz="2400" b="0" i="0" u="none" strike="noStrike" cap="none" normalizeH="0" baseline="0" dirty="0" err="1" smtClean="0">
                <a:ln>
                  <a:noFill/>
                </a:ln>
                <a:solidFill>
                  <a:srgbClr val="000000"/>
                </a:solidFill>
                <a:effectLst/>
                <a:latin typeface="Arial Narrow" pitchFamily="34" charset="0"/>
                <a:cs typeface="Arial" pitchFamily="34" charset="0"/>
              </a:rPr>
              <a:t>vitelline</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 membrane – which reduces the contribution of diffusion and enhances the contribution of the reaction </a:t>
            </a:r>
            <a:r>
              <a:rPr kumimoji="0" lang="en-US" sz="2000" b="0" i="0" u="none" strike="noStrike" cap="none" normalizeH="0" baseline="0" dirty="0" smtClean="0">
                <a:ln>
                  <a:noFill/>
                </a:ln>
                <a:solidFill>
                  <a:srgbClr val="000000"/>
                </a:solidFill>
                <a:effectLst/>
                <a:latin typeface="Arial" pitchFamily="34" charset="0"/>
                <a:cs typeface="Arial" pitchFamily="34" charset="0"/>
              </a:rPr>
              <a:t>–</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 can explain the height of the </a:t>
            </a:r>
            <a:r>
              <a:rPr kumimoji="0" lang="en-US" sz="2400" b="0" i="0" u="none" strike="noStrike" cap="none" normalizeH="0" baseline="0" dirty="0" err="1" smtClean="0">
                <a:ln>
                  <a:noFill/>
                </a:ln>
                <a:solidFill>
                  <a:srgbClr val="000000"/>
                </a:solidFill>
                <a:effectLst/>
                <a:latin typeface="Arial Narrow" pitchFamily="34" charset="0"/>
                <a:cs typeface="Arial" pitchFamily="34" charset="0"/>
              </a:rPr>
              <a:t>pH</a:t>
            </a:r>
            <a:r>
              <a:rPr kumimoji="0" lang="en-US" sz="2400" b="0" i="0" u="none" strike="noStrike" cap="none" normalizeH="0" baseline="-25000" dirty="0" err="1" smtClean="0">
                <a:ln>
                  <a:noFill/>
                </a:ln>
                <a:solidFill>
                  <a:srgbClr val="000000"/>
                </a:solidFill>
                <a:effectLst/>
                <a:latin typeface="Arial Narrow" pitchFamily="34" charset="0"/>
                <a:cs typeface="Arial" pitchFamily="34" charset="0"/>
              </a:rPr>
              <a:t>S</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 spike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Narrow"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Narrow" pitchFamily="34" charset="0"/>
                <a:cs typeface="Arial" pitchFamily="34" charset="0"/>
              </a:rPr>
              <a:t>Because the </a:t>
            </a:r>
            <a:r>
              <a:rPr kumimoji="0" lang="en-US" sz="2400" b="0" i="0" u="none" strike="noStrike" cap="none" normalizeH="0" baseline="0" dirty="0" err="1" smtClean="0">
                <a:ln>
                  <a:noFill/>
                </a:ln>
                <a:solidFill>
                  <a:srgbClr val="000000"/>
                </a:solidFill>
                <a:effectLst/>
                <a:latin typeface="Arial Narrow" pitchFamily="34" charset="0"/>
                <a:cs typeface="Arial" pitchFamily="34" charset="0"/>
              </a:rPr>
              <a:t>pH</a:t>
            </a:r>
            <a:r>
              <a:rPr kumimoji="0" lang="en-US" sz="2400" b="0" i="0" u="none" strike="noStrike" cap="none" normalizeH="0" baseline="-25000" dirty="0" err="1" smtClean="0">
                <a:ln>
                  <a:noFill/>
                </a:ln>
                <a:solidFill>
                  <a:srgbClr val="000000"/>
                </a:solidFill>
                <a:effectLst/>
                <a:latin typeface="Arial Narrow" pitchFamily="34" charset="0"/>
                <a:cs typeface="Arial" pitchFamily="34" charset="0"/>
              </a:rPr>
              <a:t>S</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 electrode creates a special environment with restricted diffusion,</a:t>
            </a:r>
            <a:r>
              <a:rPr kumimoji="0" lang="en-US" sz="2400" b="0" i="0" u="none" strike="noStrike" cap="none" normalizeH="0" dirty="0" smtClean="0">
                <a:ln>
                  <a:noFill/>
                </a:ln>
                <a:solidFill>
                  <a:srgbClr val="000000"/>
                </a:solidFill>
                <a:effectLst/>
                <a:latin typeface="Arial Narrow" pitchFamily="34" charset="0"/>
                <a:cs typeface="Arial" pitchFamily="34" charset="0"/>
              </a:rPr>
              <a:t> </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our implementation of the </a:t>
            </a:r>
            <a:r>
              <a:rPr kumimoji="0" lang="en-US" sz="2400" b="0" i="0" u="none" strike="noStrike" cap="none" normalizeH="0" baseline="0" dirty="0" err="1" smtClean="0">
                <a:ln>
                  <a:noFill/>
                </a:ln>
                <a:solidFill>
                  <a:srgbClr val="000000"/>
                </a:solidFill>
                <a:effectLst/>
                <a:latin typeface="Arial Narrow" pitchFamily="34" charset="0"/>
                <a:cs typeface="Arial" pitchFamily="34" charset="0"/>
              </a:rPr>
              <a:t>vitelline</a:t>
            </a:r>
            <a:r>
              <a:rPr kumimoji="0" lang="en-US" sz="2400" b="0" i="0" u="none" strike="noStrike" cap="none" normalizeH="0" baseline="0" dirty="0" smtClean="0">
                <a:ln>
                  <a:noFill/>
                </a:ln>
                <a:solidFill>
                  <a:srgbClr val="000000"/>
                </a:solidFill>
                <a:effectLst/>
                <a:latin typeface="Arial Narrow" pitchFamily="34" charset="0"/>
                <a:cs typeface="Arial" pitchFamily="34" charset="0"/>
              </a:rPr>
              <a:t> membrane somehow mimics this environment </a:t>
            </a:r>
          </a:p>
        </p:txBody>
      </p:sp>
      <p:grpSp>
        <p:nvGrpSpPr>
          <p:cNvPr id="135" name="Group 134"/>
          <p:cNvGrpSpPr/>
          <p:nvPr/>
        </p:nvGrpSpPr>
        <p:grpSpPr>
          <a:xfrm>
            <a:off x="2814992" y="3662826"/>
            <a:ext cx="3665220" cy="2970530"/>
            <a:chOff x="1632458" y="1736415"/>
            <a:chExt cx="3665220" cy="2970530"/>
          </a:xfrm>
        </p:grpSpPr>
        <p:sp>
          <p:nvSpPr>
            <p:cNvPr id="136" name="Rectangle 3"/>
            <p:cNvSpPr>
              <a:spLocks noChangeAspect="1" noChangeArrowheads="1"/>
            </p:cNvSpPr>
            <p:nvPr/>
          </p:nvSpPr>
          <p:spPr bwMode="auto">
            <a:xfrm flipH="1">
              <a:off x="1632458" y="1784675"/>
              <a:ext cx="3665220" cy="2922270"/>
            </a:xfrm>
            <a:prstGeom prst="rect">
              <a:avLst/>
            </a:prstGeom>
            <a:gradFill rotWithShape="1">
              <a:gsLst>
                <a:gs pos="0">
                  <a:srgbClr val="B2DCFF"/>
                </a:gs>
                <a:gs pos="100000">
                  <a:srgbClr val="D5FA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37" name="Arc 4"/>
            <p:cNvSpPr>
              <a:spLocks noChangeAspect="1"/>
            </p:cNvSpPr>
            <p:nvPr/>
          </p:nvSpPr>
          <p:spPr bwMode="auto">
            <a:xfrm flipH="1">
              <a:off x="4483608" y="1766895"/>
              <a:ext cx="607060" cy="2924810"/>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solidFill>
              <a:srgbClr val="A9CFA1"/>
            </a:solidFill>
            <a:ln w="82550">
              <a:solidFill>
                <a:srgbClr val="B2B2B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38" name="Rectangle 5"/>
            <p:cNvSpPr>
              <a:spLocks noChangeAspect="1" noChangeArrowheads="1"/>
            </p:cNvSpPr>
            <p:nvPr/>
          </p:nvSpPr>
          <p:spPr bwMode="auto">
            <a:xfrm flipH="1">
              <a:off x="4703318" y="1775785"/>
              <a:ext cx="594360" cy="2922270"/>
            </a:xfrm>
            <a:prstGeom prst="rect">
              <a:avLst/>
            </a:prstGeom>
            <a:gradFill rotWithShape="1">
              <a:gsLst>
                <a:gs pos="0">
                  <a:srgbClr val="E5FFDD"/>
                </a:gs>
                <a:gs pos="0">
                  <a:srgbClr val="A9CFA1"/>
                </a:gs>
              </a:gsLst>
              <a:lin ang="0" scaled="1"/>
            </a:gradFill>
            <a:ln>
              <a:noFill/>
            </a:ln>
            <a:effectLst/>
          </p:spPr>
          <p:txBody>
            <a:bodyPr vert="horz" wrap="none" lIns="91440" tIns="45720" rIns="91440" bIns="45720" numCol="1" anchor="ctr" anchorCtr="0" compatLnSpc="1">
              <a:prstTxWarp prst="textNoShape">
                <a:avLst/>
              </a:prstTxWarp>
            </a:bodyPr>
            <a:lstStyle/>
            <a:p>
              <a:endParaRPr lang="en-US"/>
            </a:p>
          </p:txBody>
        </p:sp>
        <p:sp>
          <p:nvSpPr>
            <p:cNvPr id="139" name="Arc 6"/>
            <p:cNvSpPr>
              <a:spLocks noChangeAspect="1"/>
            </p:cNvSpPr>
            <p:nvPr/>
          </p:nvSpPr>
          <p:spPr bwMode="auto">
            <a:xfrm flipH="1">
              <a:off x="4535678" y="1766895"/>
              <a:ext cx="607060" cy="2924810"/>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noFill/>
            <a:ln w="76200">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40" name="Arc 7"/>
            <p:cNvSpPr>
              <a:spLocks noChangeAspect="1"/>
            </p:cNvSpPr>
            <p:nvPr/>
          </p:nvSpPr>
          <p:spPr bwMode="auto">
            <a:xfrm flipH="1">
              <a:off x="4425188" y="1760545"/>
              <a:ext cx="607060" cy="2924810"/>
            </a:xfrm>
            <a:custGeom>
              <a:avLst/>
              <a:gdLst>
                <a:gd name="G0" fmla="+- 0 0 0"/>
                <a:gd name="G1" fmla="+- 18875 0 0"/>
                <a:gd name="G2" fmla="+- 21600 0 0"/>
                <a:gd name="T0" fmla="*/ 10501 w 21600"/>
                <a:gd name="T1" fmla="*/ 0 h 37836"/>
                <a:gd name="T2" fmla="*/ 10346 w 21600"/>
                <a:gd name="T3" fmla="*/ 37836 h 37836"/>
                <a:gd name="T4" fmla="*/ 0 w 21600"/>
                <a:gd name="T5" fmla="*/ 18875 h 37836"/>
              </a:gdLst>
              <a:ahLst/>
              <a:cxnLst>
                <a:cxn ang="0">
                  <a:pos x="T0" y="T1"/>
                </a:cxn>
                <a:cxn ang="0">
                  <a:pos x="T2" y="T3"/>
                </a:cxn>
                <a:cxn ang="0">
                  <a:pos x="T4" y="T5"/>
                </a:cxn>
              </a:cxnLst>
              <a:rect l="0" t="0" r="r" b="b"/>
              <a:pathLst>
                <a:path w="21600" h="37836" fill="none" extrusionOk="0">
                  <a:moveTo>
                    <a:pt x="10501" y="-1"/>
                  </a:moveTo>
                  <a:cubicBezTo>
                    <a:pt x="17352" y="3810"/>
                    <a:pt x="21600" y="11035"/>
                    <a:pt x="21600" y="18875"/>
                  </a:cubicBezTo>
                  <a:cubicBezTo>
                    <a:pt x="21600" y="26778"/>
                    <a:pt x="17283" y="34050"/>
                    <a:pt x="10346" y="37836"/>
                  </a:cubicBezTo>
                </a:path>
                <a:path w="21600" h="37836" stroke="0" extrusionOk="0">
                  <a:moveTo>
                    <a:pt x="10501" y="-1"/>
                  </a:moveTo>
                  <a:cubicBezTo>
                    <a:pt x="17352" y="3810"/>
                    <a:pt x="21600" y="11035"/>
                    <a:pt x="21600" y="18875"/>
                  </a:cubicBezTo>
                  <a:cubicBezTo>
                    <a:pt x="21600" y="26778"/>
                    <a:pt x="17283" y="34050"/>
                    <a:pt x="10346" y="37836"/>
                  </a:cubicBezTo>
                  <a:lnTo>
                    <a:pt x="0" y="18875"/>
                  </a:lnTo>
                  <a:close/>
                </a:path>
              </a:pathLst>
            </a:custGeom>
            <a:noFill/>
            <a:ln w="76200">
              <a:solidFill>
                <a:srgbClr val="9966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41" name="Rectangle 8"/>
            <p:cNvSpPr>
              <a:spLocks noChangeAspect="1" noChangeArrowheads="1"/>
            </p:cNvSpPr>
            <p:nvPr/>
          </p:nvSpPr>
          <p:spPr bwMode="auto">
            <a:xfrm flipH="1">
              <a:off x="1633728" y="1765625"/>
              <a:ext cx="3663950" cy="2931160"/>
            </a:xfrm>
            <a:prstGeom prst="rect">
              <a:avLst/>
            </a:prstGeom>
            <a:noFill/>
            <a:ln w="412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grpSp>
          <p:nvGrpSpPr>
            <p:cNvPr id="142" name="Group 9"/>
            <p:cNvGrpSpPr>
              <a:grpSpLocks/>
            </p:cNvGrpSpPr>
            <p:nvPr/>
          </p:nvGrpSpPr>
          <p:grpSpPr bwMode="auto">
            <a:xfrm>
              <a:off x="3802217" y="2708920"/>
              <a:ext cx="1299210" cy="80010"/>
              <a:chOff x="3140" y="1258"/>
              <a:chExt cx="1023" cy="63"/>
            </a:xfrm>
          </p:grpSpPr>
          <p:grpSp>
            <p:nvGrpSpPr>
              <p:cNvPr id="205" name="Group 10"/>
              <p:cNvGrpSpPr>
                <a:grpSpLocks/>
              </p:cNvGrpSpPr>
              <p:nvPr/>
            </p:nvGrpSpPr>
            <p:grpSpPr bwMode="auto">
              <a:xfrm>
                <a:off x="3140" y="1258"/>
                <a:ext cx="1023" cy="61"/>
                <a:chOff x="3140" y="1258"/>
                <a:chExt cx="1023" cy="61"/>
              </a:xfrm>
            </p:grpSpPr>
            <p:sp>
              <p:nvSpPr>
                <p:cNvPr id="209" name="Line 11"/>
                <p:cNvSpPr>
                  <a:spLocks noChangeAspect="1" noChangeShapeType="1"/>
                </p:cNvSpPr>
                <p:nvPr/>
              </p:nvSpPr>
              <p:spPr bwMode="auto">
                <a:xfrm>
                  <a:off x="3140" y="1291"/>
                  <a:ext cx="979"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210" name="Freeform 12"/>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06" name="Group 13"/>
              <p:cNvGrpSpPr>
                <a:grpSpLocks/>
              </p:cNvGrpSpPr>
              <p:nvPr/>
            </p:nvGrpSpPr>
            <p:grpSpPr bwMode="auto">
              <a:xfrm>
                <a:off x="3149" y="1260"/>
                <a:ext cx="1011" cy="61"/>
                <a:chOff x="3149" y="1260"/>
                <a:chExt cx="1011" cy="61"/>
              </a:xfrm>
            </p:grpSpPr>
            <p:sp>
              <p:nvSpPr>
                <p:cNvPr id="207" name="Line 14"/>
                <p:cNvSpPr>
                  <a:spLocks noChangeAspect="1" noChangeShapeType="1"/>
                </p:cNvSpPr>
                <p:nvPr/>
              </p:nvSpPr>
              <p:spPr bwMode="auto">
                <a:xfrm>
                  <a:off x="3149" y="1287"/>
                  <a:ext cx="921" cy="3"/>
                </a:xfrm>
                <a:prstGeom prst="line">
                  <a:avLst/>
                </a:prstGeom>
                <a:noFill/>
                <a:ln w="19050">
                  <a:solidFill>
                    <a:srgbClr val="E10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208" name="Freeform 15"/>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E10000"/>
                </a:solidFill>
                <a:ln w="9525">
                  <a:solidFill>
                    <a:srgbClr val="E1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143" name="Rectangle 16"/>
            <p:cNvSpPr>
              <a:spLocks noChangeArrowheads="1"/>
            </p:cNvSpPr>
            <p:nvPr/>
          </p:nvSpPr>
          <p:spPr bwMode="auto">
            <a:xfrm>
              <a:off x="1920748" y="1736415"/>
              <a:ext cx="1118870" cy="24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Narrow" pitchFamily="34" charset="0"/>
                  <a:cs typeface="Arial" pitchFamily="34" charset="0"/>
                </a:rPr>
                <a:t>diffusion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4" name="Rectangle 41"/>
            <p:cNvSpPr>
              <a:spLocks noChangeAspect="1" noChangeArrowheads="1"/>
            </p:cNvSpPr>
            <p:nvPr/>
          </p:nvSpPr>
          <p:spPr bwMode="auto">
            <a:xfrm>
              <a:off x="3275856" y="3499324"/>
              <a:ext cx="36957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E10000"/>
                  </a:solidFill>
                  <a:effectLst/>
                  <a:latin typeface="Arial Narrow" pitchFamily="34" charset="0"/>
                  <a:cs typeface="Arial" pitchFamily="34" charset="0"/>
                </a:rPr>
                <a:t>H</a:t>
              </a:r>
              <a:r>
                <a:rPr kumimoji="0" lang="en-US" sz="2400" b="1" i="0" u="none" strike="noStrike" cap="none" normalizeH="0" baseline="30000" dirty="0" smtClean="0">
                  <a:ln>
                    <a:noFill/>
                  </a:ln>
                  <a:solidFill>
                    <a:srgbClr val="E10000"/>
                  </a:solidFill>
                  <a:effectLst/>
                  <a:latin typeface="Arial Narrow"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5" name="Rectangle 10"/>
            <p:cNvSpPr>
              <a:spLocks noChangeArrowheads="1"/>
            </p:cNvSpPr>
            <p:nvPr/>
          </p:nvSpPr>
          <p:spPr bwMode="auto">
            <a:xfrm>
              <a:off x="3330448" y="2493335"/>
              <a:ext cx="52197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E10000"/>
                  </a:solidFill>
                  <a:effectLst/>
                  <a:latin typeface="Arial Narrow" pitchFamily="34" charset="0"/>
                  <a:cs typeface="Arial" pitchFamily="34" charset="0"/>
                </a:rPr>
                <a:t>CO</a:t>
              </a:r>
              <a:r>
                <a:rPr kumimoji="0" lang="en-US" sz="2400" b="1" i="0" u="none" strike="noStrike" cap="none" normalizeH="0" baseline="-25000" dirty="0" smtClean="0">
                  <a:ln>
                    <a:noFill/>
                  </a:ln>
                  <a:solidFill>
                    <a:srgbClr val="E10000"/>
                  </a:solidFill>
                  <a:effectLst/>
                  <a:latin typeface="Arial Narrow" pitchFamily="34" charset="0"/>
                  <a:cs typeface="Arial" pitchFamily="34" charset="0"/>
                </a:rPr>
                <a:t>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6" name="Rectangle 40"/>
            <p:cNvSpPr>
              <a:spLocks noChangeAspect="1" noChangeArrowheads="1"/>
            </p:cNvSpPr>
            <p:nvPr/>
          </p:nvSpPr>
          <p:spPr bwMode="auto">
            <a:xfrm>
              <a:off x="3819391" y="2833695"/>
              <a:ext cx="636270" cy="401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Narrow" pitchFamily="34" charset="0"/>
                  <a:cs typeface="Arial" pitchFamily="34" charset="0"/>
                </a:rPr>
                <a:t>H</a:t>
              </a:r>
              <a:r>
                <a:rPr kumimoji="0" lang="en-US" sz="2000" b="0" i="0" u="none" strike="noStrike" cap="none" normalizeH="0" baseline="-25000" dirty="0" smtClean="0">
                  <a:ln>
                    <a:noFill/>
                  </a:ln>
                  <a:solidFill>
                    <a:schemeClr val="tx1"/>
                  </a:solidFill>
                  <a:effectLst/>
                  <a:latin typeface="Arial Narrow" pitchFamily="34" charset="0"/>
                  <a:cs typeface="Arial" pitchFamily="34" charset="0"/>
                </a:rPr>
                <a:t>2</a:t>
              </a:r>
              <a:r>
                <a:rPr kumimoji="0" lang="en-US" sz="2000" b="0" i="0" u="none" strike="noStrike" cap="none" normalizeH="0" baseline="0" dirty="0" smtClean="0">
                  <a:ln>
                    <a:noFill/>
                  </a:ln>
                  <a:solidFill>
                    <a:schemeClr val="tx1"/>
                  </a:solidFill>
                  <a:effectLst/>
                  <a:latin typeface="Arial Narrow" pitchFamily="34" charset="0"/>
                  <a:cs typeface="Arial" pitchFamily="34" charset="0"/>
                </a:rPr>
                <a:t>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7" name="Rectangle 71"/>
            <p:cNvSpPr>
              <a:spLocks noChangeAspect="1" noChangeArrowheads="1"/>
            </p:cNvSpPr>
            <p:nvPr/>
          </p:nvSpPr>
          <p:spPr bwMode="auto">
            <a:xfrm>
              <a:off x="3743191" y="3400115"/>
              <a:ext cx="61341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Arial" pitchFamily="34" charset="0"/>
                </a:rPr>
                <a:t>HCO</a:t>
              </a:r>
              <a:r>
                <a:rPr kumimoji="0" lang="en-US" sz="2000" b="0" i="0" u="none" strike="noStrike" cap="none" normalizeH="0" baseline="-25000" smtClean="0">
                  <a:ln>
                    <a:noFill/>
                  </a:ln>
                  <a:solidFill>
                    <a:schemeClr val="tx1"/>
                  </a:solidFill>
                  <a:effectLst/>
                  <a:latin typeface="Arial Narrow" pitchFamily="34" charset="0"/>
                  <a:cs typeface="Arial" pitchFamily="34" charset="0"/>
                </a:rPr>
                <a:t>3</a:t>
              </a:r>
              <a:r>
                <a:rPr kumimoji="0" lang="en-US" sz="2000" b="0" i="0" u="none" strike="noStrike" cap="none" normalizeH="0" baseline="30000" smtClean="0">
                  <a:ln>
                    <a:noFill/>
                  </a:ln>
                  <a:solidFill>
                    <a:schemeClr val="tx1"/>
                  </a:solidFill>
                  <a:effectLst/>
                  <a:latin typeface="Arial Narrow"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48" name="Group 21"/>
            <p:cNvGrpSpPr>
              <a:grpSpLocks/>
            </p:cNvGrpSpPr>
            <p:nvPr/>
          </p:nvGrpSpPr>
          <p:grpSpPr bwMode="auto">
            <a:xfrm flipH="1">
              <a:off x="3622541" y="3001335"/>
              <a:ext cx="250190" cy="557530"/>
              <a:chOff x="2930" y="1462"/>
              <a:chExt cx="197" cy="439"/>
            </a:xfrm>
          </p:grpSpPr>
          <p:sp>
            <p:nvSpPr>
              <p:cNvPr id="203" name="Freeform 22"/>
              <p:cNvSpPr>
                <a:spLocks/>
              </p:cNvSpPr>
              <p:nvPr/>
            </p:nvSpPr>
            <p:spPr bwMode="auto">
              <a:xfrm rot="16200000">
                <a:off x="2859" y="1633"/>
                <a:ext cx="402" cy="134"/>
              </a:xfrm>
              <a:custGeom>
                <a:avLst/>
                <a:gdLst>
                  <a:gd name="T0" fmla="*/ 0 w 615"/>
                  <a:gd name="T1" fmla="*/ 9 h 75"/>
                  <a:gd name="T2" fmla="*/ 14 w 615"/>
                  <a:gd name="T3" fmla="*/ 15 h 75"/>
                  <a:gd name="T4" fmla="*/ 30 w 615"/>
                  <a:gd name="T5" fmla="*/ 22 h 75"/>
                  <a:gd name="T6" fmla="*/ 48 w 615"/>
                  <a:gd name="T7" fmla="*/ 28 h 75"/>
                  <a:gd name="T8" fmla="*/ 64 w 615"/>
                  <a:gd name="T9" fmla="*/ 34 h 75"/>
                  <a:gd name="T10" fmla="*/ 81 w 615"/>
                  <a:gd name="T11" fmla="*/ 40 h 75"/>
                  <a:gd name="T12" fmla="*/ 98 w 615"/>
                  <a:gd name="T13" fmla="*/ 46 h 75"/>
                  <a:gd name="T14" fmla="*/ 114 w 615"/>
                  <a:gd name="T15" fmla="*/ 51 h 75"/>
                  <a:gd name="T16" fmla="*/ 132 w 615"/>
                  <a:gd name="T17" fmla="*/ 55 h 75"/>
                  <a:gd name="T18" fmla="*/ 149 w 615"/>
                  <a:gd name="T19" fmla="*/ 58 h 75"/>
                  <a:gd name="T20" fmla="*/ 166 w 615"/>
                  <a:gd name="T21" fmla="*/ 61 h 75"/>
                  <a:gd name="T22" fmla="*/ 184 w 615"/>
                  <a:gd name="T23" fmla="*/ 64 h 75"/>
                  <a:gd name="T24" fmla="*/ 201 w 615"/>
                  <a:gd name="T25" fmla="*/ 67 h 75"/>
                  <a:gd name="T26" fmla="*/ 218 w 615"/>
                  <a:gd name="T27" fmla="*/ 70 h 75"/>
                  <a:gd name="T28" fmla="*/ 237 w 615"/>
                  <a:gd name="T29" fmla="*/ 70 h 75"/>
                  <a:gd name="T30" fmla="*/ 254 w 615"/>
                  <a:gd name="T31" fmla="*/ 73 h 75"/>
                  <a:gd name="T32" fmla="*/ 272 w 615"/>
                  <a:gd name="T33" fmla="*/ 73 h 75"/>
                  <a:gd name="T34" fmla="*/ 290 w 615"/>
                  <a:gd name="T35" fmla="*/ 74 h 75"/>
                  <a:gd name="T36" fmla="*/ 307 w 615"/>
                  <a:gd name="T37" fmla="*/ 74 h 75"/>
                  <a:gd name="T38" fmla="*/ 325 w 615"/>
                  <a:gd name="T39" fmla="*/ 73 h 75"/>
                  <a:gd name="T40" fmla="*/ 343 w 615"/>
                  <a:gd name="T41" fmla="*/ 71 h 75"/>
                  <a:gd name="T42" fmla="*/ 360 w 615"/>
                  <a:gd name="T43" fmla="*/ 70 h 75"/>
                  <a:gd name="T44" fmla="*/ 379 w 615"/>
                  <a:gd name="T45" fmla="*/ 68 h 75"/>
                  <a:gd name="T46" fmla="*/ 395 w 615"/>
                  <a:gd name="T47" fmla="*/ 67 h 75"/>
                  <a:gd name="T48" fmla="*/ 412 w 615"/>
                  <a:gd name="T49" fmla="*/ 64 h 75"/>
                  <a:gd name="T50" fmla="*/ 431 w 615"/>
                  <a:gd name="T51" fmla="*/ 61 h 75"/>
                  <a:gd name="T52" fmla="*/ 447 w 615"/>
                  <a:gd name="T53" fmla="*/ 56 h 75"/>
                  <a:gd name="T54" fmla="*/ 464 w 615"/>
                  <a:gd name="T55" fmla="*/ 52 h 75"/>
                  <a:gd name="T56" fmla="*/ 481 w 615"/>
                  <a:gd name="T57" fmla="*/ 49 h 75"/>
                  <a:gd name="T58" fmla="*/ 499 w 615"/>
                  <a:gd name="T59" fmla="*/ 43 h 75"/>
                  <a:gd name="T60" fmla="*/ 515 w 615"/>
                  <a:gd name="T61" fmla="*/ 39 h 75"/>
                  <a:gd name="T62" fmla="*/ 532 w 615"/>
                  <a:gd name="T63" fmla="*/ 33 h 75"/>
                  <a:gd name="T64" fmla="*/ 549 w 615"/>
                  <a:gd name="T65" fmla="*/ 27 h 75"/>
                  <a:gd name="T66" fmla="*/ 565 w 615"/>
                  <a:gd name="T67" fmla="*/ 21 h 75"/>
                  <a:gd name="T68" fmla="*/ 581 w 615"/>
                  <a:gd name="T69" fmla="*/ 14 h 75"/>
                  <a:gd name="T70" fmla="*/ 597 w 615"/>
                  <a:gd name="T71" fmla="*/ 6 h 75"/>
                  <a:gd name="T72" fmla="*/ 614 w 615"/>
                  <a:gd name="T7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5" h="75">
                    <a:moveTo>
                      <a:pt x="0" y="9"/>
                    </a:moveTo>
                    <a:lnTo>
                      <a:pt x="14" y="15"/>
                    </a:lnTo>
                    <a:lnTo>
                      <a:pt x="30" y="22"/>
                    </a:lnTo>
                    <a:lnTo>
                      <a:pt x="48" y="28"/>
                    </a:lnTo>
                    <a:lnTo>
                      <a:pt x="64" y="34"/>
                    </a:lnTo>
                    <a:lnTo>
                      <a:pt x="81" y="40"/>
                    </a:lnTo>
                    <a:lnTo>
                      <a:pt x="98" y="46"/>
                    </a:lnTo>
                    <a:lnTo>
                      <a:pt x="114" y="51"/>
                    </a:lnTo>
                    <a:lnTo>
                      <a:pt x="132" y="55"/>
                    </a:lnTo>
                    <a:lnTo>
                      <a:pt x="149" y="58"/>
                    </a:lnTo>
                    <a:lnTo>
                      <a:pt x="166" y="61"/>
                    </a:lnTo>
                    <a:lnTo>
                      <a:pt x="184" y="64"/>
                    </a:lnTo>
                    <a:lnTo>
                      <a:pt x="201" y="67"/>
                    </a:lnTo>
                    <a:lnTo>
                      <a:pt x="218" y="70"/>
                    </a:lnTo>
                    <a:lnTo>
                      <a:pt x="237" y="70"/>
                    </a:lnTo>
                    <a:lnTo>
                      <a:pt x="254" y="73"/>
                    </a:lnTo>
                    <a:lnTo>
                      <a:pt x="272" y="73"/>
                    </a:lnTo>
                    <a:lnTo>
                      <a:pt x="290" y="74"/>
                    </a:lnTo>
                    <a:lnTo>
                      <a:pt x="307" y="74"/>
                    </a:lnTo>
                    <a:lnTo>
                      <a:pt x="325" y="73"/>
                    </a:lnTo>
                    <a:lnTo>
                      <a:pt x="343" y="71"/>
                    </a:lnTo>
                    <a:lnTo>
                      <a:pt x="360" y="70"/>
                    </a:lnTo>
                    <a:lnTo>
                      <a:pt x="379" y="68"/>
                    </a:lnTo>
                    <a:lnTo>
                      <a:pt x="395" y="67"/>
                    </a:lnTo>
                    <a:lnTo>
                      <a:pt x="412" y="64"/>
                    </a:lnTo>
                    <a:lnTo>
                      <a:pt x="431" y="61"/>
                    </a:lnTo>
                    <a:lnTo>
                      <a:pt x="447" y="56"/>
                    </a:lnTo>
                    <a:lnTo>
                      <a:pt x="464" y="52"/>
                    </a:lnTo>
                    <a:lnTo>
                      <a:pt x="481" y="49"/>
                    </a:lnTo>
                    <a:lnTo>
                      <a:pt x="499" y="43"/>
                    </a:lnTo>
                    <a:lnTo>
                      <a:pt x="515" y="39"/>
                    </a:lnTo>
                    <a:lnTo>
                      <a:pt x="532" y="33"/>
                    </a:lnTo>
                    <a:lnTo>
                      <a:pt x="549" y="27"/>
                    </a:lnTo>
                    <a:lnTo>
                      <a:pt x="565" y="21"/>
                    </a:lnTo>
                    <a:lnTo>
                      <a:pt x="581" y="14"/>
                    </a:lnTo>
                    <a:lnTo>
                      <a:pt x="597" y="6"/>
                    </a:lnTo>
                    <a:lnTo>
                      <a:pt x="614" y="0"/>
                    </a:lnTo>
                  </a:path>
                </a:pathLst>
              </a:custGeom>
              <a:noFill/>
              <a:ln w="19050" cap="rnd" cmpd="sng">
                <a:solidFill>
                  <a:srgbClr val="000000"/>
                </a:solidFill>
                <a:prstDash val="solid"/>
                <a:round/>
                <a:headEnd type="none" w="sm" len="sm"/>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204" name="Freeform 23"/>
              <p:cNvSpPr>
                <a:spLocks noChangeAspect="1"/>
              </p:cNvSpPr>
              <p:nvPr/>
            </p:nvSpPr>
            <p:spPr bwMode="auto">
              <a:xfrm rot="7602650" flipH="1">
                <a:off x="2954" y="1438"/>
                <a:ext cx="46" cy="93"/>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000000"/>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49" name="Group 24"/>
            <p:cNvGrpSpPr>
              <a:grpSpLocks/>
            </p:cNvGrpSpPr>
            <p:nvPr/>
          </p:nvGrpSpPr>
          <p:grpSpPr bwMode="auto">
            <a:xfrm>
              <a:off x="1661668" y="2385385"/>
              <a:ext cx="2143760" cy="1656080"/>
              <a:chOff x="158" y="1349"/>
              <a:chExt cx="1857" cy="1304"/>
            </a:xfrm>
          </p:grpSpPr>
          <p:sp>
            <p:nvSpPr>
              <p:cNvPr id="190" name="AutoShape 25"/>
              <p:cNvSpPr>
                <a:spLocks noChangeAspect="1" noChangeArrowheads="1"/>
              </p:cNvSpPr>
              <p:nvPr/>
            </p:nvSpPr>
            <p:spPr bwMode="auto">
              <a:xfrm rot="16173065" flipH="1">
                <a:off x="174" y="1342"/>
                <a:ext cx="1300" cy="1321"/>
              </a:xfrm>
              <a:custGeom>
                <a:avLst/>
                <a:gdLst>
                  <a:gd name="G0" fmla="+- 3922 0 0"/>
                  <a:gd name="G1" fmla="+- 21600 0 3922"/>
                  <a:gd name="G2" fmla="*/ 3922 1 2"/>
                  <a:gd name="G3" fmla="+- 21600 0 G2"/>
                  <a:gd name="G4" fmla="+/ 3922 21600 2"/>
                  <a:gd name="G5" fmla="+/ G1 0 2"/>
                  <a:gd name="G6" fmla="*/ 21600 21600 3922"/>
                  <a:gd name="G7" fmla="*/ G6 1 2"/>
                  <a:gd name="G8" fmla="+- 21600 0 G7"/>
                  <a:gd name="G9" fmla="*/ 21600 1 2"/>
                  <a:gd name="G10" fmla="+- 3922 0 G9"/>
                  <a:gd name="G11" fmla="?: G10 G8 0"/>
                  <a:gd name="G12" fmla="?: G10 G7 21600"/>
                  <a:gd name="T0" fmla="*/ 19639 w 21600"/>
                  <a:gd name="T1" fmla="*/ 10800 h 21600"/>
                  <a:gd name="T2" fmla="*/ 10800 w 21600"/>
                  <a:gd name="T3" fmla="*/ 21600 h 21600"/>
                  <a:gd name="T4" fmla="*/ 1961 w 21600"/>
                  <a:gd name="T5" fmla="*/ 10800 h 21600"/>
                  <a:gd name="T6" fmla="*/ 10800 w 21600"/>
                  <a:gd name="T7" fmla="*/ 0 h 21600"/>
                  <a:gd name="T8" fmla="*/ 3761 w 21600"/>
                  <a:gd name="T9" fmla="*/ 3761 h 21600"/>
                  <a:gd name="T10" fmla="*/ 17839 w 21600"/>
                  <a:gd name="T11" fmla="*/ 17839 h 21600"/>
                </a:gdLst>
                <a:ahLst/>
                <a:cxnLst>
                  <a:cxn ang="0">
                    <a:pos x="T0" y="T1"/>
                  </a:cxn>
                  <a:cxn ang="0">
                    <a:pos x="T2" y="T3"/>
                  </a:cxn>
                  <a:cxn ang="0">
                    <a:pos x="T4" y="T5"/>
                  </a:cxn>
                  <a:cxn ang="0">
                    <a:pos x="T6" y="T7"/>
                  </a:cxn>
                </a:cxnLst>
                <a:rect l="T8" t="T9" r="T10" b="T11"/>
                <a:pathLst>
                  <a:path w="21600" h="21600">
                    <a:moveTo>
                      <a:pt x="0" y="0"/>
                    </a:moveTo>
                    <a:lnTo>
                      <a:pt x="3922" y="21600"/>
                    </a:lnTo>
                    <a:lnTo>
                      <a:pt x="17678" y="21600"/>
                    </a:lnTo>
                    <a:lnTo>
                      <a:pt x="21600" y="0"/>
                    </a:lnTo>
                    <a:close/>
                  </a:path>
                </a:pathLst>
              </a:custGeom>
              <a:gradFill rotWithShape="1">
                <a:gsLst>
                  <a:gs pos="0">
                    <a:srgbClr val="00CCFF"/>
                  </a:gs>
                  <a:gs pos="50000">
                    <a:srgbClr val="0099FF"/>
                  </a:gs>
                  <a:gs pos="100000">
                    <a:srgbClr val="00CCFF"/>
                  </a:gs>
                </a:gsLst>
                <a:lin ang="0" scaled="1"/>
              </a:gradFill>
              <a:ln>
                <a:noFill/>
              </a:ln>
              <a:effectLst/>
              <a:extLst>
                <a:ext uri="{91240B29-F687-4F45-9708-019B960494DF}">
                  <a14:hiddenLine xmlns:a14="http://schemas.microsoft.com/office/drawing/2010/main" w="19050" algn="ctr">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1" name="AutoShape 26"/>
              <p:cNvSpPr>
                <a:spLocks noChangeAspect="1" noChangeArrowheads="1"/>
              </p:cNvSpPr>
              <p:nvPr/>
            </p:nvSpPr>
            <p:spPr bwMode="auto">
              <a:xfrm rot="16173065" flipH="1">
                <a:off x="174" y="1342"/>
                <a:ext cx="1300" cy="1321"/>
              </a:xfrm>
              <a:custGeom>
                <a:avLst/>
                <a:gdLst>
                  <a:gd name="G0" fmla="+- 3922 0 0"/>
                  <a:gd name="G1" fmla="+- 21600 0 3922"/>
                  <a:gd name="G2" fmla="*/ 3922 1 2"/>
                  <a:gd name="G3" fmla="+- 21600 0 G2"/>
                  <a:gd name="G4" fmla="+/ 3922 21600 2"/>
                  <a:gd name="G5" fmla="+/ G1 0 2"/>
                  <a:gd name="G6" fmla="*/ 21600 21600 3922"/>
                  <a:gd name="G7" fmla="*/ G6 1 2"/>
                  <a:gd name="G8" fmla="+- 21600 0 G7"/>
                  <a:gd name="G9" fmla="*/ 21600 1 2"/>
                  <a:gd name="G10" fmla="+- 3922 0 G9"/>
                  <a:gd name="G11" fmla="?: G10 G8 0"/>
                  <a:gd name="G12" fmla="?: G10 G7 21600"/>
                  <a:gd name="T0" fmla="*/ 19639 w 21600"/>
                  <a:gd name="T1" fmla="*/ 10800 h 21600"/>
                  <a:gd name="T2" fmla="*/ 10800 w 21600"/>
                  <a:gd name="T3" fmla="*/ 21600 h 21600"/>
                  <a:gd name="T4" fmla="*/ 1961 w 21600"/>
                  <a:gd name="T5" fmla="*/ 10800 h 21600"/>
                  <a:gd name="T6" fmla="*/ 10800 w 21600"/>
                  <a:gd name="T7" fmla="*/ 0 h 21600"/>
                  <a:gd name="T8" fmla="*/ 3761 w 21600"/>
                  <a:gd name="T9" fmla="*/ 3761 h 21600"/>
                  <a:gd name="T10" fmla="*/ 17839 w 21600"/>
                  <a:gd name="T11" fmla="*/ 17839 h 21600"/>
                </a:gdLst>
                <a:ahLst/>
                <a:cxnLst>
                  <a:cxn ang="0">
                    <a:pos x="T0" y="T1"/>
                  </a:cxn>
                  <a:cxn ang="0">
                    <a:pos x="T2" y="T3"/>
                  </a:cxn>
                  <a:cxn ang="0">
                    <a:pos x="T4" y="T5"/>
                  </a:cxn>
                  <a:cxn ang="0">
                    <a:pos x="T6" y="T7"/>
                  </a:cxn>
                </a:cxnLst>
                <a:rect l="T8" t="T9" r="T10" b="T11"/>
                <a:pathLst>
                  <a:path w="21600" h="21600">
                    <a:moveTo>
                      <a:pt x="0" y="0"/>
                    </a:moveTo>
                    <a:lnTo>
                      <a:pt x="3922" y="21600"/>
                    </a:lnTo>
                    <a:lnTo>
                      <a:pt x="17678" y="21600"/>
                    </a:lnTo>
                    <a:lnTo>
                      <a:pt x="21600" y="0"/>
                    </a:lnTo>
                    <a:close/>
                  </a:path>
                </a:pathLst>
              </a:custGeom>
              <a:noFill/>
              <a:ln w="25400" algn="ctr">
                <a:pattFill prst="pct90">
                  <a:fgClr>
                    <a:srgbClr val="FF9900"/>
                  </a:fgClr>
                  <a:bgClr>
                    <a:srgbClr val="FFFFFF"/>
                  </a:bgClr>
                </a:pattFill>
                <a:miter lim="800000"/>
                <a:headEnd/>
                <a:tailEnd/>
              </a:ln>
              <a:effectLst/>
              <a:extLst>
                <a:ext uri="{909E8E84-426E-40DD-AFC4-6F175D3DCCD1}">
                  <a14:hiddenFill xmlns:a14="http://schemas.microsoft.com/office/drawing/2010/main">
                    <a:solidFill>
                      <a:srgbClr val="00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2" name="Arc 27"/>
              <p:cNvSpPr>
                <a:spLocks/>
              </p:cNvSpPr>
              <p:nvPr/>
            </p:nvSpPr>
            <p:spPr bwMode="auto">
              <a:xfrm rot="21528188" flipH="1">
                <a:off x="1419" y="1570"/>
                <a:ext cx="596" cy="840"/>
              </a:xfrm>
              <a:custGeom>
                <a:avLst/>
                <a:gdLst>
                  <a:gd name="G0" fmla="+- 0 0 0"/>
                  <a:gd name="G1" fmla="+- 7088 0 0"/>
                  <a:gd name="G2" fmla="+- 21600 0 0"/>
                  <a:gd name="T0" fmla="*/ 20404 w 21600"/>
                  <a:gd name="T1" fmla="*/ 0 h 13722"/>
                  <a:gd name="T2" fmla="*/ 20556 w 21600"/>
                  <a:gd name="T3" fmla="*/ 13722 h 13722"/>
                  <a:gd name="T4" fmla="*/ 0 w 21600"/>
                  <a:gd name="T5" fmla="*/ 7088 h 13722"/>
                </a:gdLst>
                <a:ahLst/>
                <a:cxnLst>
                  <a:cxn ang="0">
                    <a:pos x="T0" y="T1"/>
                  </a:cxn>
                  <a:cxn ang="0">
                    <a:pos x="T2" y="T3"/>
                  </a:cxn>
                  <a:cxn ang="0">
                    <a:pos x="T4" y="T5"/>
                  </a:cxn>
                </a:cxnLst>
                <a:rect l="0" t="0" r="r" b="b"/>
                <a:pathLst>
                  <a:path w="21600" h="13722" fill="none" extrusionOk="0">
                    <a:moveTo>
                      <a:pt x="20403" y="0"/>
                    </a:moveTo>
                    <a:cubicBezTo>
                      <a:pt x="21195" y="2279"/>
                      <a:pt x="21600" y="4675"/>
                      <a:pt x="21600" y="7088"/>
                    </a:cubicBezTo>
                    <a:cubicBezTo>
                      <a:pt x="21600" y="9340"/>
                      <a:pt x="21247" y="11578"/>
                      <a:pt x="20556" y="13722"/>
                    </a:cubicBezTo>
                  </a:path>
                  <a:path w="21600" h="13722" stroke="0" extrusionOk="0">
                    <a:moveTo>
                      <a:pt x="20403" y="0"/>
                    </a:moveTo>
                    <a:cubicBezTo>
                      <a:pt x="21195" y="2279"/>
                      <a:pt x="21600" y="4675"/>
                      <a:pt x="21600" y="7088"/>
                    </a:cubicBezTo>
                    <a:cubicBezTo>
                      <a:pt x="21600" y="9340"/>
                      <a:pt x="21247" y="11578"/>
                      <a:pt x="20556" y="13722"/>
                    </a:cubicBezTo>
                    <a:lnTo>
                      <a:pt x="0" y="7088"/>
                    </a:lnTo>
                    <a:close/>
                  </a:path>
                </a:pathLst>
              </a:custGeom>
              <a:noFill/>
              <a:ln w="1016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3" name="Arc 28"/>
              <p:cNvSpPr>
                <a:spLocks/>
              </p:cNvSpPr>
              <p:nvPr/>
            </p:nvSpPr>
            <p:spPr bwMode="auto">
              <a:xfrm>
                <a:off x="1169" y="1550"/>
                <a:ext cx="136" cy="904"/>
              </a:xfrm>
              <a:custGeom>
                <a:avLst/>
                <a:gdLst>
                  <a:gd name="G0" fmla="+- 0 0 0"/>
                  <a:gd name="G1" fmla="+- 12304 0 0"/>
                  <a:gd name="G2" fmla="+- 21600 0 0"/>
                  <a:gd name="T0" fmla="*/ 17753 w 21600"/>
                  <a:gd name="T1" fmla="*/ 0 h 25897"/>
                  <a:gd name="T2" fmla="*/ 16787 w 21600"/>
                  <a:gd name="T3" fmla="*/ 25897 h 25897"/>
                  <a:gd name="T4" fmla="*/ 0 w 21600"/>
                  <a:gd name="T5" fmla="*/ 12304 h 25897"/>
                </a:gdLst>
                <a:ahLst/>
                <a:cxnLst>
                  <a:cxn ang="0">
                    <a:pos x="T0" y="T1"/>
                  </a:cxn>
                  <a:cxn ang="0">
                    <a:pos x="T2" y="T3"/>
                  </a:cxn>
                  <a:cxn ang="0">
                    <a:pos x="T4" y="T5"/>
                  </a:cxn>
                </a:cxnLst>
                <a:rect l="0" t="0" r="r" b="b"/>
                <a:pathLst>
                  <a:path w="21600" h="25897" fill="none" extrusionOk="0">
                    <a:moveTo>
                      <a:pt x="17753" y="-1"/>
                    </a:moveTo>
                    <a:cubicBezTo>
                      <a:pt x="20257" y="3614"/>
                      <a:pt x="21600" y="7906"/>
                      <a:pt x="21600" y="12304"/>
                    </a:cubicBezTo>
                    <a:cubicBezTo>
                      <a:pt x="21600" y="17252"/>
                      <a:pt x="19900" y="22050"/>
                      <a:pt x="16786" y="25896"/>
                    </a:cubicBezTo>
                  </a:path>
                  <a:path w="21600" h="25897" stroke="0" extrusionOk="0">
                    <a:moveTo>
                      <a:pt x="17753" y="-1"/>
                    </a:moveTo>
                    <a:cubicBezTo>
                      <a:pt x="20257" y="3614"/>
                      <a:pt x="21600" y="7906"/>
                      <a:pt x="21600" y="12304"/>
                    </a:cubicBezTo>
                    <a:cubicBezTo>
                      <a:pt x="21600" y="17252"/>
                      <a:pt x="19900" y="22050"/>
                      <a:pt x="16786" y="25896"/>
                    </a:cubicBezTo>
                    <a:lnTo>
                      <a:pt x="0" y="12304"/>
                    </a:lnTo>
                    <a:close/>
                  </a:path>
                </a:pathLst>
              </a:cu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4" name="AutoShape 29"/>
              <p:cNvSpPr>
                <a:spLocks noChangeArrowheads="1"/>
              </p:cNvSpPr>
              <p:nvPr/>
            </p:nvSpPr>
            <p:spPr bwMode="auto">
              <a:xfrm rot="11310014">
                <a:off x="1321" y="1573"/>
                <a:ext cx="91" cy="229"/>
              </a:xfrm>
              <a:prstGeom prst="rtTriangle">
                <a:avLst/>
              </a:prstGeom>
              <a:solidFill>
                <a:srgbClr val="FF0000"/>
              </a:solidFill>
              <a:ln w="127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95" name="AutoShape 30"/>
              <p:cNvSpPr>
                <a:spLocks noChangeArrowheads="1"/>
              </p:cNvSpPr>
              <p:nvPr/>
            </p:nvSpPr>
            <p:spPr bwMode="auto">
              <a:xfrm rot="20971659" flipH="1">
                <a:off x="1325" y="2193"/>
                <a:ext cx="91" cy="229"/>
              </a:xfrm>
              <a:prstGeom prst="rtTriangle">
                <a:avLst/>
              </a:prstGeom>
              <a:solidFill>
                <a:srgbClr val="FF0000"/>
              </a:solidFill>
              <a:ln w="127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96" name="Rectangle 31"/>
              <p:cNvSpPr>
                <a:spLocks noChangeArrowheads="1"/>
              </p:cNvSpPr>
              <p:nvPr/>
            </p:nvSpPr>
            <p:spPr bwMode="auto">
              <a:xfrm rot="-1357191">
                <a:off x="1313" y="1562"/>
                <a:ext cx="23" cy="23"/>
              </a:xfrm>
              <a:prstGeom prst="rect">
                <a:avLst/>
              </a:prstGeom>
              <a:solidFill>
                <a:srgbClr val="FF0000"/>
              </a:solidFill>
              <a:ln w="127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97" name="Arc 32"/>
              <p:cNvSpPr>
                <a:spLocks/>
              </p:cNvSpPr>
              <p:nvPr/>
            </p:nvSpPr>
            <p:spPr bwMode="auto">
              <a:xfrm>
                <a:off x="1114" y="1584"/>
                <a:ext cx="272" cy="850"/>
              </a:xfrm>
              <a:custGeom>
                <a:avLst/>
                <a:gdLst>
                  <a:gd name="G0" fmla="+- 0 0 0"/>
                  <a:gd name="G1" fmla="+- 12034 0 0"/>
                  <a:gd name="G2" fmla="+- 21600 0 0"/>
                  <a:gd name="T0" fmla="*/ 17937 w 21600"/>
                  <a:gd name="T1" fmla="*/ 0 h 24356"/>
                  <a:gd name="T2" fmla="*/ 17740 w 21600"/>
                  <a:gd name="T3" fmla="*/ 24356 h 24356"/>
                  <a:gd name="T4" fmla="*/ 0 w 21600"/>
                  <a:gd name="T5" fmla="*/ 12034 h 24356"/>
                </a:gdLst>
                <a:ahLst/>
                <a:cxnLst>
                  <a:cxn ang="0">
                    <a:pos x="T0" y="T1"/>
                  </a:cxn>
                  <a:cxn ang="0">
                    <a:pos x="T2" y="T3"/>
                  </a:cxn>
                  <a:cxn ang="0">
                    <a:pos x="T4" y="T5"/>
                  </a:cxn>
                </a:cxnLst>
                <a:rect l="0" t="0" r="r" b="b"/>
                <a:pathLst>
                  <a:path w="21600" h="24356" fill="none" extrusionOk="0">
                    <a:moveTo>
                      <a:pt x="17937" y="-1"/>
                    </a:moveTo>
                    <a:cubicBezTo>
                      <a:pt x="20324" y="3559"/>
                      <a:pt x="21600" y="7748"/>
                      <a:pt x="21600" y="12034"/>
                    </a:cubicBezTo>
                    <a:cubicBezTo>
                      <a:pt x="21600" y="16438"/>
                      <a:pt x="20253" y="20738"/>
                      <a:pt x="17740" y="24356"/>
                    </a:cubicBezTo>
                  </a:path>
                  <a:path w="21600" h="24356" stroke="0" extrusionOk="0">
                    <a:moveTo>
                      <a:pt x="17937" y="-1"/>
                    </a:moveTo>
                    <a:cubicBezTo>
                      <a:pt x="20324" y="3559"/>
                      <a:pt x="21600" y="7748"/>
                      <a:pt x="21600" y="12034"/>
                    </a:cubicBezTo>
                    <a:cubicBezTo>
                      <a:pt x="21600" y="16438"/>
                      <a:pt x="20253" y="20738"/>
                      <a:pt x="17740" y="24356"/>
                    </a:cubicBezTo>
                    <a:lnTo>
                      <a:pt x="0" y="12034"/>
                    </a:lnTo>
                    <a:close/>
                  </a:path>
                </a:pathLst>
              </a:cu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8" name="Arc 33"/>
              <p:cNvSpPr>
                <a:spLocks/>
              </p:cNvSpPr>
              <p:nvPr/>
            </p:nvSpPr>
            <p:spPr bwMode="auto">
              <a:xfrm>
                <a:off x="1042" y="1556"/>
                <a:ext cx="299" cy="885"/>
              </a:xfrm>
              <a:custGeom>
                <a:avLst/>
                <a:gdLst>
                  <a:gd name="G0" fmla="+- 0 0 0"/>
                  <a:gd name="G1" fmla="+- 12592 0 0"/>
                  <a:gd name="G2" fmla="+- 21600 0 0"/>
                  <a:gd name="T0" fmla="*/ 17550 w 21600"/>
                  <a:gd name="T1" fmla="*/ 0 h 24914"/>
                  <a:gd name="T2" fmla="*/ 17740 w 21600"/>
                  <a:gd name="T3" fmla="*/ 24914 h 24914"/>
                  <a:gd name="T4" fmla="*/ 0 w 21600"/>
                  <a:gd name="T5" fmla="*/ 12592 h 24914"/>
                </a:gdLst>
                <a:ahLst/>
                <a:cxnLst>
                  <a:cxn ang="0">
                    <a:pos x="T0" y="T1"/>
                  </a:cxn>
                  <a:cxn ang="0">
                    <a:pos x="T2" y="T3"/>
                  </a:cxn>
                  <a:cxn ang="0">
                    <a:pos x="T4" y="T5"/>
                  </a:cxn>
                </a:cxnLst>
                <a:rect l="0" t="0" r="r" b="b"/>
                <a:pathLst>
                  <a:path w="21600" h="24914" fill="none" extrusionOk="0">
                    <a:moveTo>
                      <a:pt x="17549" y="0"/>
                    </a:moveTo>
                    <a:cubicBezTo>
                      <a:pt x="20183" y="3670"/>
                      <a:pt x="21600" y="8074"/>
                      <a:pt x="21600" y="12592"/>
                    </a:cubicBezTo>
                    <a:cubicBezTo>
                      <a:pt x="21600" y="16996"/>
                      <a:pt x="20253" y="21296"/>
                      <a:pt x="17740" y="24914"/>
                    </a:cubicBezTo>
                  </a:path>
                  <a:path w="21600" h="24914" stroke="0" extrusionOk="0">
                    <a:moveTo>
                      <a:pt x="17549" y="0"/>
                    </a:moveTo>
                    <a:cubicBezTo>
                      <a:pt x="20183" y="3670"/>
                      <a:pt x="21600" y="8074"/>
                      <a:pt x="21600" y="12592"/>
                    </a:cubicBezTo>
                    <a:cubicBezTo>
                      <a:pt x="21600" y="16996"/>
                      <a:pt x="20253" y="21296"/>
                      <a:pt x="17740" y="24914"/>
                    </a:cubicBezTo>
                    <a:lnTo>
                      <a:pt x="0" y="12592"/>
                    </a:lnTo>
                    <a:close/>
                  </a:path>
                </a:pathLst>
              </a:cu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99" name="Rectangle 34"/>
              <p:cNvSpPr>
                <a:spLocks noChangeArrowheads="1"/>
              </p:cNvSpPr>
              <p:nvPr/>
            </p:nvSpPr>
            <p:spPr bwMode="auto">
              <a:xfrm rot="-1357191">
                <a:off x="1312" y="2412"/>
                <a:ext cx="23" cy="23"/>
              </a:xfrm>
              <a:prstGeom prst="rect">
                <a:avLst/>
              </a:prstGeom>
              <a:solidFill>
                <a:srgbClr val="FF0000"/>
              </a:solidFill>
              <a:ln w="127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grpSp>
            <p:nvGrpSpPr>
              <p:cNvPr id="200" name="Group 35"/>
              <p:cNvGrpSpPr>
                <a:grpSpLocks/>
              </p:cNvGrpSpPr>
              <p:nvPr/>
            </p:nvGrpSpPr>
            <p:grpSpPr bwMode="auto">
              <a:xfrm>
                <a:off x="158" y="1349"/>
                <a:ext cx="1330" cy="1303"/>
                <a:chOff x="1359" y="961"/>
                <a:chExt cx="1330" cy="1303"/>
              </a:xfrm>
            </p:grpSpPr>
            <p:sp>
              <p:nvSpPr>
                <p:cNvPr id="201" name="Line 36"/>
                <p:cNvSpPr>
                  <a:spLocks noChangeAspect="1" noChangeShapeType="1"/>
                </p:cNvSpPr>
                <p:nvPr/>
              </p:nvSpPr>
              <p:spPr bwMode="auto">
                <a:xfrm rot="21573065" flipH="1" flipV="1">
                  <a:off x="1359" y="961"/>
                  <a:ext cx="1321" cy="236"/>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endParaRPr lang="en-US"/>
                </a:p>
              </p:txBody>
            </p:sp>
            <p:sp>
              <p:nvSpPr>
                <p:cNvPr id="202" name="Line 37"/>
                <p:cNvSpPr>
                  <a:spLocks noChangeAspect="1" noChangeShapeType="1"/>
                </p:cNvSpPr>
                <p:nvPr/>
              </p:nvSpPr>
              <p:spPr bwMode="auto">
                <a:xfrm rot="21573065" flipH="1">
                  <a:off x="1368" y="2028"/>
                  <a:ext cx="1321" cy="236"/>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endParaRPr lang="en-US"/>
                </a:p>
              </p:txBody>
            </p:sp>
          </p:grpSp>
        </p:grpSp>
        <p:sp>
          <p:nvSpPr>
            <p:cNvPr id="150" name="Rectangle 10"/>
            <p:cNvSpPr>
              <a:spLocks noChangeArrowheads="1"/>
            </p:cNvSpPr>
            <p:nvPr/>
          </p:nvSpPr>
          <p:spPr bwMode="auto">
            <a:xfrm>
              <a:off x="3330448" y="1844365"/>
              <a:ext cx="52197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cs typeface="Arial" pitchFamily="34" charset="0"/>
                </a:rPr>
                <a:t>CO</a:t>
              </a:r>
              <a:r>
                <a:rPr kumimoji="0" lang="en-US" sz="2400" b="0" i="0" u="none" strike="noStrike" cap="none" normalizeH="0" baseline="-25000" dirty="0" smtClean="0">
                  <a:ln>
                    <a:noFill/>
                  </a:ln>
                  <a:solidFill>
                    <a:schemeClr val="tx1"/>
                  </a:solidFill>
                  <a:effectLst/>
                  <a:latin typeface="Arial Narrow" pitchFamily="34" charset="0"/>
                  <a:cs typeface="Arial" pitchFamily="34" charset="0"/>
                </a:rPr>
                <a:t>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1" name="Rectangle 10"/>
            <p:cNvSpPr>
              <a:spLocks noChangeArrowheads="1"/>
            </p:cNvSpPr>
            <p:nvPr/>
          </p:nvSpPr>
          <p:spPr bwMode="auto">
            <a:xfrm>
              <a:off x="3294415" y="4130190"/>
              <a:ext cx="52197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2075" tIns="46038" rIns="92075" bIns="46038"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cs typeface="Arial" pitchFamily="34" charset="0"/>
                </a:rPr>
                <a:t>CO</a:t>
              </a:r>
              <a:r>
                <a:rPr kumimoji="0" lang="en-US" sz="2400" b="0" i="0" u="none" strike="noStrike" cap="none" normalizeH="0" baseline="-25000" dirty="0" smtClean="0">
                  <a:ln>
                    <a:noFill/>
                  </a:ln>
                  <a:solidFill>
                    <a:schemeClr val="tx1"/>
                  </a:solidFill>
                  <a:effectLst/>
                  <a:latin typeface="Arial Narrow" pitchFamily="34" charset="0"/>
                  <a:cs typeface="Arial" pitchFamily="34" charset="0"/>
                </a:rPr>
                <a:t>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52" name="Group 40"/>
            <p:cNvGrpSpPr>
              <a:grpSpLocks/>
            </p:cNvGrpSpPr>
            <p:nvPr/>
          </p:nvGrpSpPr>
          <p:grpSpPr bwMode="auto">
            <a:xfrm>
              <a:off x="1900428" y="2050105"/>
              <a:ext cx="1299210" cy="80010"/>
              <a:chOff x="3140" y="1258"/>
              <a:chExt cx="1023" cy="63"/>
            </a:xfrm>
          </p:grpSpPr>
          <p:grpSp>
            <p:nvGrpSpPr>
              <p:cNvPr id="184" name="Group 41"/>
              <p:cNvGrpSpPr>
                <a:grpSpLocks/>
              </p:cNvGrpSpPr>
              <p:nvPr/>
            </p:nvGrpSpPr>
            <p:grpSpPr bwMode="auto">
              <a:xfrm>
                <a:off x="3140" y="1258"/>
                <a:ext cx="1023" cy="61"/>
                <a:chOff x="3140" y="1258"/>
                <a:chExt cx="1023" cy="61"/>
              </a:xfrm>
            </p:grpSpPr>
            <p:sp>
              <p:nvSpPr>
                <p:cNvPr id="188" name="Line 42"/>
                <p:cNvSpPr>
                  <a:spLocks noChangeAspect="1" noChangeShapeType="1"/>
                </p:cNvSpPr>
                <p:nvPr/>
              </p:nvSpPr>
              <p:spPr bwMode="auto">
                <a:xfrm>
                  <a:off x="3140" y="1291"/>
                  <a:ext cx="979"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89" name="Freeform 43"/>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85" name="Group 44"/>
              <p:cNvGrpSpPr>
                <a:grpSpLocks/>
              </p:cNvGrpSpPr>
              <p:nvPr/>
            </p:nvGrpSpPr>
            <p:grpSpPr bwMode="auto">
              <a:xfrm>
                <a:off x="3149" y="1260"/>
                <a:ext cx="1011" cy="61"/>
                <a:chOff x="3149" y="1260"/>
                <a:chExt cx="1011" cy="61"/>
              </a:xfrm>
            </p:grpSpPr>
            <p:sp>
              <p:nvSpPr>
                <p:cNvPr id="186" name="Line 45"/>
                <p:cNvSpPr>
                  <a:spLocks noChangeAspect="1" noChangeShapeType="1"/>
                </p:cNvSpPr>
                <p:nvPr/>
              </p:nvSpPr>
              <p:spPr bwMode="auto">
                <a:xfrm>
                  <a:off x="3149" y="1287"/>
                  <a:ext cx="921" cy="3"/>
                </a:xfrm>
                <a:prstGeom prst="line">
                  <a:avLst/>
                </a:prstGeom>
                <a:noFill/>
                <a:ln w="190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87" name="Freeform 46"/>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tx1"/>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3" name="Group 47"/>
            <p:cNvGrpSpPr>
              <a:grpSpLocks/>
            </p:cNvGrpSpPr>
            <p:nvPr/>
          </p:nvGrpSpPr>
          <p:grpSpPr bwMode="auto">
            <a:xfrm>
              <a:off x="1899955" y="4306720"/>
              <a:ext cx="1299210" cy="80010"/>
              <a:chOff x="3140" y="1258"/>
              <a:chExt cx="1023" cy="63"/>
            </a:xfrm>
          </p:grpSpPr>
          <p:grpSp>
            <p:nvGrpSpPr>
              <p:cNvPr id="178" name="Group 48"/>
              <p:cNvGrpSpPr>
                <a:grpSpLocks/>
              </p:cNvGrpSpPr>
              <p:nvPr/>
            </p:nvGrpSpPr>
            <p:grpSpPr bwMode="auto">
              <a:xfrm>
                <a:off x="3140" y="1258"/>
                <a:ext cx="1023" cy="61"/>
                <a:chOff x="3140" y="1258"/>
                <a:chExt cx="1023" cy="61"/>
              </a:xfrm>
            </p:grpSpPr>
            <p:sp>
              <p:nvSpPr>
                <p:cNvPr id="182" name="Line 49"/>
                <p:cNvSpPr>
                  <a:spLocks noChangeAspect="1" noChangeShapeType="1"/>
                </p:cNvSpPr>
                <p:nvPr/>
              </p:nvSpPr>
              <p:spPr bwMode="auto">
                <a:xfrm>
                  <a:off x="3140" y="1291"/>
                  <a:ext cx="979"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83" name="Freeform 50"/>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9" name="Group 178"/>
              <p:cNvGrpSpPr>
                <a:grpSpLocks/>
              </p:cNvGrpSpPr>
              <p:nvPr/>
            </p:nvGrpSpPr>
            <p:grpSpPr bwMode="auto">
              <a:xfrm>
                <a:off x="3149" y="1260"/>
                <a:ext cx="1011" cy="61"/>
                <a:chOff x="3149" y="1260"/>
                <a:chExt cx="1011" cy="61"/>
              </a:xfrm>
            </p:grpSpPr>
            <p:sp>
              <p:nvSpPr>
                <p:cNvPr id="180" name="Line 52"/>
                <p:cNvSpPr>
                  <a:spLocks noChangeAspect="1" noChangeShapeType="1"/>
                </p:cNvSpPr>
                <p:nvPr/>
              </p:nvSpPr>
              <p:spPr bwMode="auto">
                <a:xfrm>
                  <a:off x="3149" y="1287"/>
                  <a:ext cx="921" cy="3"/>
                </a:xfrm>
                <a:prstGeom prst="line">
                  <a:avLst/>
                </a:prstGeom>
                <a:noFill/>
                <a:ln w="190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81" name="Freeform 180"/>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tx1"/>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4" name="Group 54"/>
            <p:cNvGrpSpPr>
              <a:grpSpLocks/>
            </p:cNvGrpSpPr>
            <p:nvPr/>
          </p:nvGrpSpPr>
          <p:grpSpPr bwMode="auto">
            <a:xfrm>
              <a:off x="3820668" y="2058995"/>
              <a:ext cx="1299210" cy="80010"/>
              <a:chOff x="3140" y="1258"/>
              <a:chExt cx="1023" cy="63"/>
            </a:xfrm>
          </p:grpSpPr>
          <p:grpSp>
            <p:nvGrpSpPr>
              <p:cNvPr id="172" name="Group 55"/>
              <p:cNvGrpSpPr>
                <a:grpSpLocks/>
              </p:cNvGrpSpPr>
              <p:nvPr/>
            </p:nvGrpSpPr>
            <p:grpSpPr bwMode="auto">
              <a:xfrm>
                <a:off x="3140" y="1258"/>
                <a:ext cx="1023" cy="61"/>
                <a:chOff x="3140" y="1258"/>
                <a:chExt cx="1023" cy="61"/>
              </a:xfrm>
            </p:grpSpPr>
            <p:sp>
              <p:nvSpPr>
                <p:cNvPr id="176" name="Line 56"/>
                <p:cNvSpPr>
                  <a:spLocks noChangeAspect="1" noChangeShapeType="1"/>
                </p:cNvSpPr>
                <p:nvPr/>
              </p:nvSpPr>
              <p:spPr bwMode="auto">
                <a:xfrm>
                  <a:off x="3140" y="1291"/>
                  <a:ext cx="979"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77" name="Freeform 57"/>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3" name="Group 58"/>
              <p:cNvGrpSpPr>
                <a:grpSpLocks/>
              </p:cNvGrpSpPr>
              <p:nvPr/>
            </p:nvGrpSpPr>
            <p:grpSpPr bwMode="auto">
              <a:xfrm>
                <a:off x="3149" y="1260"/>
                <a:ext cx="1011" cy="61"/>
                <a:chOff x="3149" y="1260"/>
                <a:chExt cx="1011" cy="61"/>
              </a:xfrm>
            </p:grpSpPr>
            <p:sp>
              <p:nvSpPr>
                <p:cNvPr id="174" name="Line 59"/>
                <p:cNvSpPr>
                  <a:spLocks noChangeAspect="1" noChangeShapeType="1"/>
                </p:cNvSpPr>
                <p:nvPr/>
              </p:nvSpPr>
              <p:spPr bwMode="auto">
                <a:xfrm>
                  <a:off x="3149" y="1287"/>
                  <a:ext cx="921" cy="3"/>
                </a:xfrm>
                <a:prstGeom prst="line">
                  <a:avLst/>
                </a:prstGeom>
                <a:noFill/>
                <a:ln w="190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75" name="Freeform 60"/>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tx1"/>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5" name="Group 61"/>
            <p:cNvGrpSpPr>
              <a:grpSpLocks/>
            </p:cNvGrpSpPr>
            <p:nvPr/>
          </p:nvGrpSpPr>
          <p:grpSpPr bwMode="auto">
            <a:xfrm>
              <a:off x="3794795" y="4309733"/>
              <a:ext cx="1299210" cy="80010"/>
              <a:chOff x="3140" y="1258"/>
              <a:chExt cx="1023" cy="63"/>
            </a:xfrm>
          </p:grpSpPr>
          <p:grpSp>
            <p:nvGrpSpPr>
              <p:cNvPr id="166" name="Group 62"/>
              <p:cNvGrpSpPr>
                <a:grpSpLocks/>
              </p:cNvGrpSpPr>
              <p:nvPr/>
            </p:nvGrpSpPr>
            <p:grpSpPr bwMode="auto">
              <a:xfrm>
                <a:off x="3140" y="1258"/>
                <a:ext cx="1023" cy="61"/>
                <a:chOff x="3140" y="1258"/>
                <a:chExt cx="1023" cy="61"/>
              </a:xfrm>
            </p:grpSpPr>
            <p:sp>
              <p:nvSpPr>
                <p:cNvPr id="170" name="Line 63"/>
                <p:cNvSpPr>
                  <a:spLocks noChangeAspect="1" noChangeShapeType="1"/>
                </p:cNvSpPr>
                <p:nvPr/>
              </p:nvSpPr>
              <p:spPr bwMode="auto">
                <a:xfrm>
                  <a:off x="3140" y="1291"/>
                  <a:ext cx="979" cy="2"/>
                </a:xfrm>
                <a:prstGeom prst="line">
                  <a:avLst/>
                </a:prstGeom>
                <a:noFill/>
                <a:ln w="28575">
                  <a:solidFill>
                    <a:schemeClr val="bg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71" name="Freeform 64"/>
                <p:cNvSpPr>
                  <a:spLocks noChangeAspect="1"/>
                </p:cNvSpPr>
                <p:nvPr/>
              </p:nvSpPr>
              <p:spPr bwMode="auto">
                <a:xfrm rot="16200000" flipH="1">
                  <a:off x="4070" y="1227"/>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bg1"/>
                </a:solidFill>
                <a:ln w="28575" cmpd="sng">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67" name="Group 65"/>
              <p:cNvGrpSpPr>
                <a:grpSpLocks/>
              </p:cNvGrpSpPr>
              <p:nvPr/>
            </p:nvGrpSpPr>
            <p:grpSpPr bwMode="auto">
              <a:xfrm>
                <a:off x="3149" y="1260"/>
                <a:ext cx="1011" cy="61"/>
                <a:chOff x="3149" y="1260"/>
                <a:chExt cx="1011" cy="61"/>
              </a:xfrm>
            </p:grpSpPr>
            <p:sp>
              <p:nvSpPr>
                <p:cNvPr id="168" name="Line 66"/>
                <p:cNvSpPr>
                  <a:spLocks noChangeAspect="1" noChangeShapeType="1"/>
                </p:cNvSpPr>
                <p:nvPr/>
              </p:nvSpPr>
              <p:spPr bwMode="auto">
                <a:xfrm>
                  <a:off x="3149" y="1287"/>
                  <a:ext cx="921" cy="3"/>
                </a:xfrm>
                <a:prstGeom prst="line">
                  <a:avLst/>
                </a:prstGeom>
                <a:noFill/>
                <a:ln w="190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69" name="Freeform 67"/>
                <p:cNvSpPr>
                  <a:spLocks noChangeAspect="1"/>
                </p:cNvSpPr>
                <p:nvPr/>
              </p:nvSpPr>
              <p:spPr bwMode="auto">
                <a:xfrm rot="16200000" flipH="1">
                  <a:off x="4067" y="1229"/>
                  <a:ext cx="61" cy="124"/>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chemeClr val="tx1"/>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6" name="Group 68"/>
            <p:cNvGrpSpPr>
              <a:grpSpLocks/>
            </p:cNvGrpSpPr>
            <p:nvPr/>
          </p:nvGrpSpPr>
          <p:grpSpPr bwMode="auto">
            <a:xfrm>
              <a:off x="3668268" y="3713805"/>
              <a:ext cx="499110" cy="365760"/>
              <a:chOff x="2174" y="1904"/>
              <a:chExt cx="393" cy="288"/>
            </a:xfrm>
          </p:grpSpPr>
          <p:sp>
            <p:nvSpPr>
              <p:cNvPr id="162" name="Rectangle 69"/>
              <p:cNvSpPr>
                <a:spLocks noChangeArrowheads="1"/>
              </p:cNvSpPr>
              <p:nvPr/>
            </p:nvSpPr>
            <p:spPr bwMode="auto">
              <a:xfrm>
                <a:off x="2179" y="1904"/>
                <a:ext cx="3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E10000"/>
                    </a:solidFill>
                    <a:effectLst/>
                    <a:latin typeface="Arial Narrow" pitchFamily="34" charset="0"/>
                    <a:cs typeface="Arial" pitchFamily="34" charset="0"/>
                  </a:rPr>
                  <a:t>pH</a:t>
                </a:r>
                <a:r>
                  <a:rPr kumimoji="0" lang="en-US" sz="2400" b="0" i="0" u="none" strike="noStrike" cap="none" normalizeH="0" baseline="-25000" smtClean="0">
                    <a:ln>
                      <a:noFill/>
                    </a:ln>
                    <a:solidFill>
                      <a:srgbClr val="E10000"/>
                    </a:solidFill>
                    <a:effectLst/>
                    <a:latin typeface="Arial Narrow" pitchFamily="34" charset="0"/>
                    <a:cs typeface="Arial" pitchFamily="34" charset="0"/>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63" name="Group 70"/>
              <p:cNvGrpSpPr>
                <a:grpSpLocks/>
              </p:cNvGrpSpPr>
              <p:nvPr/>
            </p:nvGrpSpPr>
            <p:grpSpPr bwMode="auto">
              <a:xfrm flipH="1" flipV="1">
                <a:off x="2174" y="1929"/>
                <a:ext cx="46" cy="239"/>
                <a:chOff x="743" y="3007"/>
                <a:chExt cx="46" cy="239"/>
              </a:xfrm>
            </p:grpSpPr>
            <p:sp>
              <p:nvSpPr>
                <p:cNvPr id="164" name="Line 71"/>
                <p:cNvSpPr>
                  <a:spLocks noChangeShapeType="1"/>
                </p:cNvSpPr>
                <p:nvPr/>
              </p:nvSpPr>
              <p:spPr bwMode="auto">
                <a:xfrm>
                  <a:off x="767" y="3007"/>
                  <a:ext cx="0" cy="166"/>
                </a:xfrm>
                <a:prstGeom prst="line">
                  <a:avLst/>
                </a:prstGeom>
                <a:noFill/>
                <a:ln w="19050">
                  <a:solidFill>
                    <a:srgbClr val="E10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endParaRPr lang="en-US"/>
                </a:p>
              </p:txBody>
            </p:sp>
            <p:sp>
              <p:nvSpPr>
                <p:cNvPr id="165" name="Freeform 72"/>
                <p:cNvSpPr>
                  <a:spLocks noChangeAspect="1"/>
                </p:cNvSpPr>
                <p:nvPr/>
              </p:nvSpPr>
              <p:spPr bwMode="auto">
                <a:xfrm flipH="1">
                  <a:off x="743" y="3153"/>
                  <a:ext cx="46" cy="93"/>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E10000"/>
                </a:solidFill>
                <a:ln w="9525">
                  <a:solidFill>
                    <a:srgbClr val="E1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57" name="Group 73"/>
            <p:cNvGrpSpPr>
              <a:grpSpLocks/>
            </p:cNvGrpSpPr>
            <p:nvPr/>
          </p:nvGrpSpPr>
          <p:grpSpPr bwMode="auto">
            <a:xfrm>
              <a:off x="3459981" y="2887035"/>
              <a:ext cx="162560" cy="650240"/>
              <a:chOff x="3021" y="1418"/>
              <a:chExt cx="128" cy="512"/>
            </a:xfrm>
          </p:grpSpPr>
          <p:sp>
            <p:nvSpPr>
              <p:cNvPr id="160" name="Freeform 74"/>
              <p:cNvSpPr>
                <a:spLocks noChangeAspect="1"/>
              </p:cNvSpPr>
              <p:nvPr/>
            </p:nvSpPr>
            <p:spPr bwMode="auto">
              <a:xfrm rot="8460000" flipH="1">
                <a:off x="3021" y="1418"/>
                <a:ext cx="67" cy="108"/>
              </a:xfrm>
              <a:custGeom>
                <a:avLst/>
                <a:gdLst>
                  <a:gd name="T0" fmla="*/ 11 w 22"/>
                  <a:gd name="T1" fmla="*/ 6 h 37"/>
                  <a:gd name="T2" fmla="*/ 0 w 22"/>
                  <a:gd name="T3" fmla="*/ 0 h 37"/>
                  <a:gd name="T4" fmla="*/ 0 w 22"/>
                  <a:gd name="T5" fmla="*/ 0 h 37"/>
                  <a:gd name="T6" fmla="*/ 7 w 22"/>
                  <a:gd name="T7" fmla="*/ 19 h 37"/>
                  <a:gd name="T8" fmla="*/ 7 w 22"/>
                  <a:gd name="T9" fmla="*/ 19 h 37"/>
                  <a:gd name="T10" fmla="*/ 11 w 22"/>
                  <a:gd name="T11" fmla="*/ 37 h 37"/>
                  <a:gd name="T12" fmla="*/ 11 w 22"/>
                  <a:gd name="T13" fmla="*/ 37 h 37"/>
                  <a:gd name="T14" fmla="*/ 14 w 22"/>
                  <a:gd name="T15" fmla="*/ 19 h 37"/>
                  <a:gd name="T16" fmla="*/ 22 w 22"/>
                  <a:gd name="T17" fmla="*/ 0 h 37"/>
                  <a:gd name="T18" fmla="*/ 22 w 22"/>
                  <a:gd name="T19" fmla="*/ 0 h 37"/>
                  <a:gd name="T20" fmla="*/ 11 w 22"/>
                  <a:gd name="T2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37">
                    <a:moveTo>
                      <a:pt x="11" y="6"/>
                    </a:moveTo>
                    <a:lnTo>
                      <a:pt x="0" y="0"/>
                    </a:lnTo>
                    <a:lnTo>
                      <a:pt x="0" y="0"/>
                    </a:lnTo>
                    <a:lnTo>
                      <a:pt x="7" y="19"/>
                    </a:lnTo>
                    <a:lnTo>
                      <a:pt x="7" y="19"/>
                    </a:lnTo>
                    <a:lnTo>
                      <a:pt x="11" y="37"/>
                    </a:lnTo>
                    <a:lnTo>
                      <a:pt x="11" y="37"/>
                    </a:lnTo>
                    <a:lnTo>
                      <a:pt x="14" y="19"/>
                    </a:lnTo>
                    <a:lnTo>
                      <a:pt x="22" y="0"/>
                    </a:lnTo>
                    <a:lnTo>
                      <a:pt x="22" y="0"/>
                    </a:lnTo>
                    <a:lnTo>
                      <a:pt x="11" y="6"/>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Freeform 75"/>
              <p:cNvSpPr>
                <a:spLocks/>
              </p:cNvSpPr>
              <p:nvPr/>
            </p:nvSpPr>
            <p:spPr bwMode="auto">
              <a:xfrm rot="-5400000">
                <a:off x="2891" y="1673"/>
                <a:ext cx="439" cy="76"/>
              </a:xfrm>
              <a:custGeom>
                <a:avLst/>
                <a:gdLst>
                  <a:gd name="T0" fmla="*/ 0 w 615"/>
                  <a:gd name="T1" fmla="*/ 9 h 75"/>
                  <a:gd name="T2" fmla="*/ 14 w 615"/>
                  <a:gd name="T3" fmla="*/ 15 h 75"/>
                  <a:gd name="T4" fmla="*/ 30 w 615"/>
                  <a:gd name="T5" fmla="*/ 22 h 75"/>
                  <a:gd name="T6" fmla="*/ 48 w 615"/>
                  <a:gd name="T7" fmla="*/ 28 h 75"/>
                  <a:gd name="T8" fmla="*/ 64 w 615"/>
                  <a:gd name="T9" fmla="*/ 34 h 75"/>
                  <a:gd name="T10" fmla="*/ 81 w 615"/>
                  <a:gd name="T11" fmla="*/ 40 h 75"/>
                  <a:gd name="T12" fmla="*/ 98 w 615"/>
                  <a:gd name="T13" fmla="*/ 46 h 75"/>
                  <a:gd name="T14" fmla="*/ 114 w 615"/>
                  <a:gd name="T15" fmla="*/ 51 h 75"/>
                  <a:gd name="T16" fmla="*/ 132 w 615"/>
                  <a:gd name="T17" fmla="*/ 55 h 75"/>
                  <a:gd name="T18" fmla="*/ 149 w 615"/>
                  <a:gd name="T19" fmla="*/ 58 h 75"/>
                  <a:gd name="T20" fmla="*/ 166 w 615"/>
                  <a:gd name="T21" fmla="*/ 61 h 75"/>
                  <a:gd name="T22" fmla="*/ 184 w 615"/>
                  <a:gd name="T23" fmla="*/ 64 h 75"/>
                  <a:gd name="T24" fmla="*/ 201 w 615"/>
                  <a:gd name="T25" fmla="*/ 67 h 75"/>
                  <a:gd name="T26" fmla="*/ 218 w 615"/>
                  <a:gd name="T27" fmla="*/ 70 h 75"/>
                  <a:gd name="T28" fmla="*/ 237 w 615"/>
                  <a:gd name="T29" fmla="*/ 70 h 75"/>
                  <a:gd name="T30" fmla="*/ 254 w 615"/>
                  <a:gd name="T31" fmla="*/ 73 h 75"/>
                  <a:gd name="T32" fmla="*/ 272 w 615"/>
                  <a:gd name="T33" fmla="*/ 73 h 75"/>
                  <a:gd name="T34" fmla="*/ 290 w 615"/>
                  <a:gd name="T35" fmla="*/ 74 h 75"/>
                  <a:gd name="T36" fmla="*/ 307 w 615"/>
                  <a:gd name="T37" fmla="*/ 74 h 75"/>
                  <a:gd name="T38" fmla="*/ 325 w 615"/>
                  <a:gd name="T39" fmla="*/ 73 h 75"/>
                  <a:gd name="T40" fmla="*/ 343 w 615"/>
                  <a:gd name="T41" fmla="*/ 71 h 75"/>
                  <a:gd name="T42" fmla="*/ 360 w 615"/>
                  <a:gd name="T43" fmla="*/ 70 h 75"/>
                  <a:gd name="T44" fmla="*/ 379 w 615"/>
                  <a:gd name="T45" fmla="*/ 68 h 75"/>
                  <a:gd name="T46" fmla="*/ 395 w 615"/>
                  <a:gd name="T47" fmla="*/ 67 h 75"/>
                  <a:gd name="T48" fmla="*/ 412 w 615"/>
                  <a:gd name="T49" fmla="*/ 64 h 75"/>
                  <a:gd name="T50" fmla="*/ 431 w 615"/>
                  <a:gd name="T51" fmla="*/ 61 h 75"/>
                  <a:gd name="T52" fmla="*/ 447 w 615"/>
                  <a:gd name="T53" fmla="*/ 56 h 75"/>
                  <a:gd name="T54" fmla="*/ 464 w 615"/>
                  <a:gd name="T55" fmla="*/ 52 h 75"/>
                  <a:gd name="T56" fmla="*/ 481 w 615"/>
                  <a:gd name="T57" fmla="*/ 49 h 75"/>
                  <a:gd name="T58" fmla="*/ 499 w 615"/>
                  <a:gd name="T59" fmla="*/ 43 h 75"/>
                  <a:gd name="T60" fmla="*/ 515 w 615"/>
                  <a:gd name="T61" fmla="*/ 39 h 75"/>
                  <a:gd name="T62" fmla="*/ 532 w 615"/>
                  <a:gd name="T63" fmla="*/ 33 h 75"/>
                  <a:gd name="T64" fmla="*/ 549 w 615"/>
                  <a:gd name="T65" fmla="*/ 27 h 75"/>
                  <a:gd name="T66" fmla="*/ 565 w 615"/>
                  <a:gd name="T67" fmla="*/ 21 h 75"/>
                  <a:gd name="T68" fmla="*/ 581 w 615"/>
                  <a:gd name="T69" fmla="*/ 14 h 75"/>
                  <a:gd name="T70" fmla="*/ 597 w 615"/>
                  <a:gd name="T71" fmla="*/ 6 h 75"/>
                  <a:gd name="T72" fmla="*/ 614 w 615"/>
                  <a:gd name="T7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5" h="75">
                    <a:moveTo>
                      <a:pt x="0" y="9"/>
                    </a:moveTo>
                    <a:lnTo>
                      <a:pt x="14" y="15"/>
                    </a:lnTo>
                    <a:lnTo>
                      <a:pt x="30" y="22"/>
                    </a:lnTo>
                    <a:lnTo>
                      <a:pt x="48" y="28"/>
                    </a:lnTo>
                    <a:lnTo>
                      <a:pt x="64" y="34"/>
                    </a:lnTo>
                    <a:lnTo>
                      <a:pt x="81" y="40"/>
                    </a:lnTo>
                    <a:lnTo>
                      <a:pt x="98" y="46"/>
                    </a:lnTo>
                    <a:lnTo>
                      <a:pt x="114" y="51"/>
                    </a:lnTo>
                    <a:lnTo>
                      <a:pt x="132" y="55"/>
                    </a:lnTo>
                    <a:lnTo>
                      <a:pt x="149" y="58"/>
                    </a:lnTo>
                    <a:lnTo>
                      <a:pt x="166" y="61"/>
                    </a:lnTo>
                    <a:lnTo>
                      <a:pt x="184" y="64"/>
                    </a:lnTo>
                    <a:lnTo>
                      <a:pt x="201" y="67"/>
                    </a:lnTo>
                    <a:lnTo>
                      <a:pt x="218" y="70"/>
                    </a:lnTo>
                    <a:lnTo>
                      <a:pt x="237" y="70"/>
                    </a:lnTo>
                    <a:lnTo>
                      <a:pt x="254" y="73"/>
                    </a:lnTo>
                    <a:lnTo>
                      <a:pt x="272" y="73"/>
                    </a:lnTo>
                    <a:lnTo>
                      <a:pt x="290" y="74"/>
                    </a:lnTo>
                    <a:lnTo>
                      <a:pt x="307" y="74"/>
                    </a:lnTo>
                    <a:lnTo>
                      <a:pt x="325" y="73"/>
                    </a:lnTo>
                    <a:lnTo>
                      <a:pt x="343" y="71"/>
                    </a:lnTo>
                    <a:lnTo>
                      <a:pt x="360" y="70"/>
                    </a:lnTo>
                    <a:lnTo>
                      <a:pt x="379" y="68"/>
                    </a:lnTo>
                    <a:lnTo>
                      <a:pt x="395" y="67"/>
                    </a:lnTo>
                    <a:lnTo>
                      <a:pt x="412" y="64"/>
                    </a:lnTo>
                    <a:lnTo>
                      <a:pt x="431" y="61"/>
                    </a:lnTo>
                    <a:lnTo>
                      <a:pt x="447" y="56"/>
                    </a:lnTo>
                    <a:lnTo>
                      <a:pt x="464" y="52"/>
                    </a:lnTo>
                    <a:lnTo>
                      <a:pt x="481" y="49"/>
                    </a:lnTo>
                    <a:lnTo>
                      <a:pt x="499" y="43"/>
                    </a:lnTo>
                    <a:lnTo>
                      <a:pt x="515" y="39"/>
                    </a:lnTo>
                    <a:lnTo>
                      <a:pt x="532" y="33"/>
                    </a:lnTo>
                    <a:lnTo>
                      <a:pt x="549" y="27"/>
                    </a:lnTo>
                    <a:lnTo>
                      <a:pt x="565" y="21"/>
                    </a:lnTo>
                    <a:lnTo>
                      <a:pt x="581" y="14"/>
                    </a:lnTo>
                    <a:lnTo>
                      <a:pt x="597" y="6"/>
                    </a:lnTo>
                    <a:lnTo>
                      <a:pt x="614" y="0"/>
                    </a:lnTo>
                  </a:path>
                </a:pathLst>
              </a:custGeom>
              <a:noFill/>
              <a:ln w="27940" cap="rnd" cmpd="sng">
                <a:solidFill>
                  <a:srgbClr val="FF0000"/>
                </a:solidFill>
                <a:prstDash val="solid"/>
                <a:round/>
                <a:headEnd type="none" w="sm" len="sm"/>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grpSp>
        <p:sp>
          <p:nvSpPr>
            <p:cNvPr id="158" name="Rectangle 76"/>
            <p:cNvSpPr>
              <a:spLocks noChangeArrowheads="1"/>
            </p:cNvSpPr>
            <p:nvPr/>
          </p:nvSpPr>
          <p:spPr bwMode="auto">
            <a:xfrm>
              <a:off x="1910115" y="3986680"/>
              <a:ext cx="1118870" cy="24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Narrow" pitchFamily="34" charset="0"/>
                  <a:cs typeface="Arial" pitchFamily="34" charset="0"/>
                </a:rPr>
                <a:t>diffusion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9" name="Rectangle 77"/>
            <p:cNvSpPr>
              <a:spLocks noChangeArrowheads="1"/>
            </p:cNvSpPr>
            <p:nvPr/>
          </p:nvSpPr>
          <p:spPr bwMode="auto">
            <a:xfrm>
              <a:off x="1748028" y="2817185"/>
              <a:ext cx="1118870" cy="24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38" rIns="0" bIns="46038"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Narrow" pitchFamily="34" charset="0"/>
                  <a:cs typeface="Arial" pitchFamily="34" charset="0"/>
                </a:rPr>
                <a:t>pH</a:t>
              </a:r>
              <a:r>
                <a:rPr kumimoji="0" lang="en-US" sz="2000" b="0" i="0" u="none" strike="noStrike" cap="none" normalizeH="0" baseline="-25000" dirty="0" err="1" smtClean="0">
                  <a:ln>
                    <a:noFill/>
                  </a:ln>
                  <a:solidFill>
                    <a:schemeClr val="tx1"/>
                  </a:solidFill>
                  <a:effectLst/>
                  <a:latin typeface="Arial Narrow" pitchFamily="34" charset="0"/>
                  <a:cs typeface="Arial" pitchFamily="34" charset="0"/>
                </a:rPr>
                <a:t>S</a:t>
              </a:r>
              <a:r>
                <a:rPr kumimoji="0" lang="en-US" sz="2000" b="0" i="0" u="none" strike="noStrike" cap="none" normalizeH="0" baseline="0" dirty="0" smtClean="0">
                  <a:ln>
                    <a:noFill/>
                  </a:ln>
                  <a:solidFill>
                    <a:schemeClr val="tx1"/>
                  </a:solidFill>
                  <a:effectLst/>
                  <a:latin typeface="Arial Narrow" pitchFamily="34" charset="0"/>
                  <a:cs typeface="Arial" pitchFamily="34" charset="0"/>
                </a:rPr>
                <a:t> electrode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26276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dissolve">
                                      <p:cBhvr>
                                        <p:cTn id="7" dur="500"/>
                                        <p:tgtEl>
                                          <p:spTgt spid="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4">
                                            <p:txEl>
                                              <p:pRg st="2" end="2"/>
                                            </p:txEl>
                                          </p:spTgt>
                                        </p:tgtEl>
                                        <p:attrNameLst>
                                          <p:attrName>style.visibility</p:attrName>
                                        </p:attrNameLst>
                                      </p:cBhvr>
                                      <p:to>
                                        <p:strVal val="visible"/>
                                      </p:to>
                                    </p:set>
                                    <p:animEffect transition="in" filter="dissolve">
                                      <p:cBhvr>
                                        <p:cTn id="12" dur="500"/>
                                        <p:tgtEl>
                                          <p:spTgt spid="84">
                                            <p:txEl>
                                              <p:pRg st="2" end="2"/>
                                            </p:txEl>
                                          </p:spTgt>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35"/>
                                        </p:tgtEl>
                                        <p:attrNameLst>
                                          <p:attrName>style.visibility</p:attrName>
                                        </p:attrNameLst>
                                      </p:cBhvr>
                                      <p:to>
                                        <p:strVal val="visible"/>
                                      </p:to>
                                    </p:set>
                                    <p:animEffect transition="in" filter="dissolve">
                                      <p:cBhvr>
                                        <p:cTn id="16"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spect="1" noChangeArrowheads="1"/>
          </p:cNvSpPr>
          <p:nvPr/>
        </p:nvSpPr>
        <p:spPr bwMode="auto">
          <a:xfrm>
            <a:off x="334963" y="1452563"/>
            <a:ext cx="8485187" cy="4967287"/>
          </a:xfrm>
          <a:prstGeom prst="rect">
            <a:avLst/>
          </a:prstGeom>
          <a:solidFill>
            <a:srgbClr val="B2D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5" name="Group 4"/>
          <p:cNvGrpSpPr>
            <a:grpSpLocks/>
          </p:cNvGrpSpPr>
          <p:nvPr/>
        </p:nvGrpSpPr>
        <p:grpSpPr bwMode="auto">
          <a:xfrm>
            <a:off x="4176713" y="4298950"/>
            <a:ext cx="1116012" cy="1246188"/>
            <a:chOff x="4128046" y="4436475"/>
            <a:chExt cx="1116012" cy="1246418"/>
          </a:xfrm>
        </p:grpSpPr>
        <p:grpSp>
          <p:nvGrpSpPr>
            <p:cNvPr id="4198" name="Group 96"/>
            <p:cNvGrpSpPr>
              <a:grpSpLocks/>
            </p:cNvGrpSpPr>
            <p:nvPr/>
          </p:nvGrpSpPr>
          <p:grpSpPr bwMode="auto">
            <a:xfrm rot="2002017">
              <a:off x="4128046" y="4698643"/>
              <a:ext cx="1116012" cy="984250"/>
              <a:chOff x="3456" y="2584"/>
              <a:chExt cx="703" cy="620"/>
            </a:xfrm>
          </p:grpSpPr>
          <p:sp>
            <p:nvSpPr>
              <p:cNvPr id="4200" name="Freeform 29" descr="50%"/>
              <p:cNvSpPr>
                <a:spLocks/>
              </p:cNvSpPr>
              <p:nvPr/>
            </p:nvSpPr>
            <p:spPr bwMode="auto">
              <a:xfrm flipH="1" flipV="1">
                <a:off x="3457" y="2584"/>
                <a:ext cx="222" cy="199"/>
              </a:xfrm>
              <a:custGeom>
                <a:avLst/>
                <a:gdLst>
                  <a:gd name="T0" fmla="*/ 12544 w 257"/>
                  <a:gd name="T1" fmla="*/ 0 h 265"/>
                  <a:gd name="T2" fmla="*/ 60591 w 257"/>
                  <a:gd name="T3" fmla="*/ 10121 h 265"/>
                  <a:gd name="T4" fmla="*/ 0 w 257"/>
                  <a:gd name="T5" fmla="*/ 2147 h 265"/>
                  <a:gd name="T6" fmla="*/ 12544 w 257"/>
                  <a:gd name="T7" fmla="*/ 0 h 265"/>
                  <a:gd name="T8" fmla="*/ 0 60000 65536"/>
                  <a:gd name="T9" fmla="*/ 0 60000 65536"/>
                  <a:gd name="T10" fmla="*/ 0 60000 65536"/>
                  <a:gd name="T11" fmla="*/ 0 60000 65536"/>
                  <a:gd name="T12" fmla="*/ 0 w 257"/>
                  <a:gd name="T13" fmla="*/ 0 h 265"/>
                  <a:gd name="T14" fmla="*/ 257 w 257"/>
                  <a:gd name="T15" fmla="*/ 265 h 265"/>
                </a:gdLst>
                <a:ahLst/>
                <a:cxnLst>
                  <a:cxn ang="T8">
                    <a:pos x="T0" y="T1"/>
                  </a:cxn>
                  <a:cxn ang="T9">
                    <a:pos x="T2" y="T3"/>
                  </a:cxn>
                  <a:cxn ang="T10">
                    <a:pos x="T4" y="T5"/>
                  </a:cxn>
                  <a:cxn ang="T11">
                    <a:pos x="T6" y="T7"/>
                  </a:cxn>
                </a:cxnLst>
                <a:rect l="T12" t="T13" r="T14" b="T15"/>
                <a:pathLst>
                  <a:path w="257" h="265">
                    <a:moveTo>
                      <a:pt x="53" y="0"/>
                    </a:moveTo>
                    <a:lnTo>
                      <a:pt x="256" y="264"/>
                    </a:lnTo>
                    <a:lnTo>
                      <a:pt x="0" y="56"/>
                    </a:lnTo>
                    <a:lnTo>
                      <a:pt x="53" y="0"/>
                    </a:lnTo>
                  </a:path>
                </a:pathLst>
              </a:custGeom>
              <a:pattFill prst="pct50">
                <a:fgClr>
                  <a:srgbClr val="990099"/>
                </a:fgClr>
                <a:bgClr>
                  <a:srgbClr val="FFFFFF"/>
                </a:bgClr>
              </a:pattFill>
              <a:ln w="9525" cap="rnd">
                <a:solidFill>
                  <a:srgbClr val="990099"/>
                </a:solidFill>
                <a:round/>
                <a:headEnd/>
                <a:tailEnd/>
              </a:ln>
            </p:spPr>
            <p:txBody>
              <a:bodyPr/>
              <a:lstStyle/>
              <a:p>
                <a:endParaRPr lang="en-US"/>
              </a:p>
            </p:txBody>
          </p:sp>
          <p:sp>
            <p:nvSpPr>
              <p:cNvPr id="4201" name="Line 30"/>
              <p:cNvSpPr>
                <a:spLocks noChangeShapeType="1"/>
              </p:cNvSpPr>
              <p:nvPr/>
            </p:nvSpPr>
            <p:spPr bwMode="auto">
              <a:xfrm>
                <a:off x="3456" y="2585"/>
                <a:ext cx="553" cy="619"/>
              </a:xfrm>
              <a:prstGeom prst="line">
                <a:avLst/>
              </a:prstGeom>
              <a:noFill/>
              <a:ln w="19050">
                <a:solidFill>
                  <a:srgbClr val="990099"/>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202" name="Line 31"/>
              <p:cNvSpPr>
                <a:spLocks noChangeShapeType="1"/>
              </p:cNvSpPr>
              <p:nvPr/>
            </p:nvSpPr>
            <p:spPr bwMode="auto">
              <a:xfrm>
                <a:off x="3460" y="2588"/>
                <a:ext cx="699" cy="488"/>
              </a:xfrm>
              <a:prstGeom prst="line">
                <a:avLst/>
              </a:prstGeom>
              <a:noFill/>
              <a:ln w="19050">
                <a:solidFill>
                  <a:srgbClr val="990099"/>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4" name="Oval 3"/>
            <p:cNvSpPr/>
            <p:nvPr/>
          </p:nvSpPr>
          <p:spPr>
            <a:xfrm>
              <a:off x="4413796" y="4436475"/>
              <a:ext cx="219075" cy="239757"/>
            </a:xfrm>
            <a:prstGeom prst="ellipse">
              <a:avLst/>
            </a:prstGeom>
            <a:solidFill>
              <a:srgbClr val="B2D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103" name="Group 34"/>
          <p:cNvGrpSpPr>
            <a:grpSpLocks noChangeAspect="1"/>
          </p:cNvGrpSpPr>
          <p:nvPr/>
        </p:nvGrpSpPr>
        <p:grpSpPr bwMode="auto">
          <a:xfrm>
            <a:off x="3105150" y="1908175"/>
            <a:ext cx="2617788" cy="2617788"/>
            <a:chOff x="1824" y="1243"/>
            <a:chExt cx="1526" cy="1526"/>
          </a:xfrm>
        </p:grpSpPr>
        <p:sp>
          <p:nvSpPr>
            <p:cNvPr id="4196" name="Oval 35"/>
            <p:cNvSpPr>
              <a:spLocks noChangeAspect="1" noChangeArrowheads="1"/>
            </p:cNvSpPr>
            <p:nvPr/>
          </p:nvSpPr>
          <p:spPr bwMode="auto">
            <a:xfrm>
              <a:off x="1824" y="1243"/>
              <a:ext cx="1526" cy="1526"/>
            </a:xfrm>
            <a:prstGeom prst="ellipse">
              <a:avLst/>
            </a:prstGeom>
            <a:solidFill>
              <a:srgbClr val="B2B2B2"/>
            </a:solidFill>
            <a:ln w="19050">
              <a:solidFill>
                <a:srgbClr val="996633"/>
              </a:solidFill>
              <a:round/>
              <a:headEnd type="none" w="sm" len="sm"/>
              <a:tailEnd type="none" w="sm" len="sm"/>
            </a:ln>
          </p:spPr>
          <p:txBody>
            <a:bodyPr wrap="none" anchor="ctr"/>
            <a:lstStyle/>
            <a:p>
              <a:endParaRPr lang="en-US"/>
            </a:p>
          </p:txBody>
        </p:sp>
        <p:sp>
          <p:nvSpPr>
            <p:cNvPr id="4197" name="Oval 36"/>
            <p:cNvSpPr>
              <a:spLocks noChangeAspect="1" noChangeArrowheads="1"/>
            </p:cNvSpPr>
            <p:nvPr/>
          </p:nvSpPr>
          <p:spPr bwMode="auto">
            <a:xfrm>
              <a:off x="1848" y="1268"/>
              <a:ext cx="1480" cy="1480"/>
            </a:xfrm>
            <a:prstGeom prst="ellipse">
              <a:avLst/>
            </a:prstGeom>
            <a:solidFill>
              <a:srgbClr val="A9CFA1"/>
            </a:solidFill>
            <a:ln w="19050">
              <a:solidFill>
                <a:srgbClr val="996633"/>
              </a:solidFill>
              <a:round/>
              <a:headEnd type="none" w="sm" len="sm"/>
              <a:tailEnd type="none" w="sm" len="sm"/>
            </a:ln>
          </p:spPr>
          <p:txBody>
            <a:bodyPr wrap="none" anchor="ctr"/>
            <a:lstStyle/>
            <a:p>
              <a:endParaRPr lang="en-US"/>
            </a:p>
          </p:txBody>
        </p:sp>
      </p:grpSp>
      <p:sp>
        <p:nvSpPr>
          <p:cNvPr id="4104" name="AutoShape 37"/>
          <p:cNvSpPr>
            <a:spLocks/>
          </p:cNvSpPr>
          <p:nvPr/>
        </p:nvSpPr>
        <p:spPr bwMode="auto">
          <a:xfrm rot="-5400000">
            <a:off x="1373187" y="4508501"/>
            <a:ext cx="219075" cy="1435100"/>
          </a:xfrm>
          <a:prstGeom prst="leftBrace">
            <a:avLst>
              <a:gd name="adj1" fmla="val 5458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105" name="Rectangle 38"/>
          <p:cNvSpPr>
            <a:spLocks noChangeArrowheads="1"/>
          </p:cNvSpPr>
          <p:nvPr/>
        </p:nvSpPr>
        <p:spPr bwMode="auto">
          <a:xfrm>
            <a:off x="2257425" y="2990850"/>
            <a:ext cx="652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r>
              <a:rPr lang="en-US" sz="2400"/>
              <a:t>CO</a:t>
            </a:r>
            <a:r>
              <a:rPr lang="en-US" sz="2400" baseline="-25000"/>
              <a:t>2</a:t>
            </a:r>
            <a:endParaRPr lang="en-US" sz="2400"/>
          </a:p>
        </p:txBody>
      </p:sp>
      <p:sp>
        <p:nvSpPr>
          <p:cNvPr id="4106" name="Line 39"/>
          <p:cNvSpPr>
            <a:spLocks noChangeShapeType="1"/>
          </p:cNvSpPr>
          <p:nvPr/>
        </p:nvSpPr>
        <p:spPr bwMode="auto">
          <a:xfrm flipH="1">
            <a:off x="1470025" y="3238500"/>
            <a:ext cx="801688" cy="4763"/>
          </a:xfrm>
          <a:prstGeom prst="line">
            <a:avLst/>
          </a:prstGeom>
          <a:noFill/>
          <a:ln w="19050">
            <a:solidFill>
              <a:schemeClr val="tx1"/>
            </a:solidFill>
            <a:round/>
            <a:headEnd type="stealth" w="med" len="lg"/>
            <a:tailEnd/>
          </a:ln>
          <a:extLst>
            <a:ext uri="{909E8E84-426E-40DD-AFC4-6F175D3DCCD1}">
              <a14:hiddenFill xmlns:a14="http://schemas.microsoft.com/office/drawing/2010/main">
                <a:noFill/>
              </a14:hiddenFill>
            </a:ext>
          </a:extLst>
        </p:spPr>
        <p:txBody>
          <a:bodyPr wrap="none" anchor="ctr"/>
          <a:lstStyle/>
          <a:p>
            <a:endParaRPr lang="en-US"/>
          </a:p>
        </p:txBody>
      </p:sp>
      <p:sp>
        <p:nvSpPr>
          <p:cNvPr id="4107" name="Rectangle 40"/>
          <p:cNvSpPr>
            <a:spLocks noChangeArrowheads="1"/>
          </p:cNvSpPr>
          <p:nvPr/>
        </p:nvSpPr>
        <p:spPr bwMode="auto">
          <a:xfrm>
            <a:off x="854075" y="3001963"/>
            <a:ext cx="652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r>
              <a:rPr lang="en-US" sz="2400"/>
              <a:t>CO</a:t>
            </a:r>
            <a:r>
              <a:rPr lang="en-US" sz="2400" baseline="-25000"/>
              <a:t>2</a:t>
            </a:r>
            <a:endParaRPr lang="en-US" sz="2400"/>
          </a:p>
        </p:txBody>
      </p:sp>
      <p:sp>
        <p:nvSpPr>
          <p:cNvPr id="4108" name="Rectangle 41"/>
          <p:cNvSpPr>
            <a:spLocks noChangeAspect="1" noChangeArrowheads="1"/>
          </p:cNvSpPr>
          <p:nvPr/>
        </p:nvSpPr>
        <p:spPr bwMode="auto">
          <a:xfrm>
            <a:off x="2497138" y="4602163"/>
            <a:ext cx="925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400"/>
              <a:t>HCO</a:t>
            </a:r>
            <a:r>
              <a:rPr lang="en-US" sz="2400" baseline="-14000"/>
              <a:t>3</a:t>
            </a:r>
            <a:r>
              <a:rPr lang="en-US" sz="2400" baseline="30000"/>
              <a:t>–</a:t>
            </a:r>
          </a:p>
        </p:txBody>
      </p:sp>
      <p:sp>
        <p:nvSpPr>
          <p:cNvPr id="4109" name="Rectangle 42"/>
          <p:cNvSpPr>
            <a:spLocks noChangeAspect="1" noChangeArrowheads="1"/>
          </p:cNvSpPr>
          <p:nvPr/>
        </p:nvSpPr>
        <p:spPr bwMode="auto">
          <a:xfrm>
            <a:off x="3357563" y="4303713"/>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r>
              <a:rPr lang="en-US" sz="2400"/>
              <a:t>H</a:t>
            </a:r>
            <a:r>
              <a:rPr lang="en-US" sz="2400" baseline="30000"/>
              <a:t>+</a:t>
            </a:r>
          </a:p>
        </p:txBody>
      </p:sp>
      <p:grpSp>
        <p:nvGrpSpPr>
          <p:cNvPr id="4110" name="Group 43"/>
          <p:cNvGrpSpPr>
            <a:grpSpLocks/>
          </p:cNvGrpSpPr>
          <p:nvPr/>
        </p:nvGrpSpPr>
        <p:grpSpPr bwMode="auto">
          <a:xfrm rot="900000">
            <a:off x="2225675" y="3883025"/>
            <a:ext cx="1384300" cy="269875"/>
            <a:chOff x="1565" y="2880"/>
            <a:chExt cx="872" cy="170"/>
          </a:xfrm>
        </p:grpSpPr>
        <p:sp>
          <p:nvSpPr>
            <p:cNvPr id="4194" name="Freeform 44"/>
            <p:cNvSpPr>
              <a:spLocks noChangeAspect="1"/>
            </p:cNvSpPr>
            <p:nvPr/>
          </p:nvSpPr>
          <p:spPr bwMode="auto">
            <a:xfrm rot="2576874" flipH="1" flipV="1">
              <a:off x="1565" y="2904"/>
              <a:ext cx="782" cy="146"/>
            </a:xfrm>
            <a:custGeom>
              <a:avLst/>
              <a:gdLst>
                <a:gd name="T0" fmla="*/ 0 w 615"/>
                <a:gd name="T1" fmla="*/ 0 h 74"/>
                <a:gd name="T2" fmla="*/ 320 w 615"/>
                <a:gd name="T3" fmla="*/ 42001 h 74"/>
                <a:gd name="T4" fmla="*/ 674 w 615"/>
                <a:gd name="T5" fmla="*/ 97366 h 74"/>
                <a:gd name="T6" fmla="*/ 1048 w 615"/>
                <a:gd name="T7" fmla="*/ 143027 h 74"/>
                <a:gd name="T8" fmla="*/ 1404 w 615"/>
                <a:gd name="T9" fmla="*/ 184783 h 74"/>
                <a:gd name="T10" fmla="*/ 1840 w 615"/>
                <a:gd name="T11" fmla="*/ 226075 h 74"/>
                <a:gd name="T12" fmla="*/ 2191 w 615"/>
                <a:gd name="T13" fmla="*/ 253695 h 74"/>
                <a:gd name="T14" fmla="*/ 2569 w 615"/>
                <a:gd name="T15" fmla="*/ 289538 h 74"/>
                <a:gd name="T16" fmla="*/ 2953 w 615"/>
                <a:gd name="T17" fmla="*/ 329658 h 74"/>
                <a:gd name="T18" fmla="*/ 3363 w 615"/>
                <a:gd name="T19" fmla="*/ 351071 h 74"/>
                <a:gd name="T20" fmla="*/ 3755 w 615"/>
                <a:gd name="T21" fmla="*/ 379008 h 74"/>
                <a:gd name="T22" fmla="*/ 4098 w 615"/>
                <a:gd name="T23" fmla="*/ 411237 h 74"/>
                <a:gd name="T24" fmla="*/ 4545 w 615"/>
                <a:gd name="T25" fmla="*/ 431633 h 74"/>
                <a:gd name="T26" fmla="*/ 4930 w 615"/>
                <a:gd name="T27" fmla="*/ 451148 h 74"/>
                <a:gd name="T28" fmla="*/ 5324 w 615"/>
                <a:gd name="T29" fmla="*/ 458527 h 74"/>
                <a:gd name="T30" fmla="*/ 5740 w 615"/>
                <a:gd name="T31" fmla="*/ 472908 h 74"/>
                <a:gd name="T32" fmla="*/ 6111 w 615"/>
                <a:gd name="T33" fmla="*/ 479695 h 74"/>
                <a:gd name="T34" fmla="*/ 6526 w 615"/>
                <a:gd name="T35" fmla="*/ 493397 h 74"/>
                <a:gd name="T36" fmla="*/ 6925 w 615"/>
                <a:gd name="T37" fmla="*/ 500533 h 74"/>
                <a:gd name="T38" fmla="*/ 7348 w 615"/>
                <a:gd name="T39" fmla="*/ 500533 h 74"/>
                <a:gd name="T40" fmla="*/ 7721 w 615"/>
                <a:gd name="T41" fmla="*/ 493397 h 74"/>
                <a:gd name="T42" fmla="*/ 8138 w 615"/>
                <a:gd name="T43" fmla="*/ 493397 h 74"/>
                <a:gd name="T44" fmla="*/ 8540 w 615"/>
                <a:gd name="T45" fmla="*/ 472908 h 74"/>
                <a:gd name="T46" fmla="*/ 8902 w 615"/>
                <a:gd name="T47" fmla="*/ 472908 h 74"/>
                <a:gd name="T48" fmla="*/ 9343 w 615"/>
                <a:gd name="T49" fmla="*/ 451148 h 74"/>
                <a:gd name="T50" fmla="*/ 9722 w 615"/>
                <a:gd name="T51" fmla="*/ 431633 h 74"/>
                <a:gd name="T52" fmla="*/ 10120 w 615"/>
                <a:gd name="T53" fmla="*/ 411237 h 74"/>
                <a:gd name="T54" fmla="*/ 10523 w 615"/>
                <a:gd name="T55" fmla="*/ 389633 h 74"/>
                <a:gd name="T56" fmla="*/ 10907 w 615"/>
                <a:gd name="T57" fmla="*/ 371967 h 74"/>
                <a:gd name="T58" fmla="*/ 11299 w 615"/>
                <a:gd name="T59" fmla="*/ 329658 h 74"/>
                <a:gd name="T60" fmla="*/ 11705 w 615"/>
                <a:gd name="T61" fmla="*/ 310145 h 74"/>
                <a:gd name="T62" fmla="*/ 12091 w 615"/>
                <a:gd name="T63" fmla="*/ 268139 h 74"/>
                <a:gd name="T64" fmla="*/ 12450 w 615"/>
                <a:gd name="T65" fmla="*/ 239693 h 74"/>
                <a:gd name="T66" fmla="*/ 12820 w 615"/>
                <a:gd name="T67" fmla="*/ 197485 h 74"/>
                <a:gd name="T68" fmla="*/ 13196 w 615"/>
                <a:gd name="T69" fmla="*/ 157197 h 74"/>
                <a:gd name="T70" fmla="*/ 13542 w 615"/>
                <a:gd name="T71" fmla="*/ 103796 h 74"/>
                <a:gd name="T72" fmla="*/ 13951 w 615"/>
                <a:gd name="T73" fmla="*/ 63415 h 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15"/>
                <a:gd name="T112" fmla="*/ 0 h 74"/>
                <a:gd name="T113" fmla="*/ 615 w 615"/>
                <a:gd name="T114" fmla="*/ 74 h 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15" h="74">
                  <a:moveTo>
                    <a:pt x="0" y="0"/>
                  </a:moveTo>
                  <a:lnTo>
                    <a:pt x="14" y="6"/>
                  </a:lnTo>
                  <a:lnTo>
                    <a:pt x="30" y="14"/>
                  </a:lnTo>
                  <a:lnTo>
                    <a:pt x="46" y="21"/>
                  </a:lnTo>
                  <a:lnTo>
                    <a:pt x="62" y="27"/>
                  </a:lnTo>
                  <a:lnTo>
                    <a:pt x="81" y="33"/>
                  </a:lnTo>
                  <a:lnTo>
                    <a:pt x="97" y="37"/>
                  </a:lnTo>
                  <a:lnTo>
                    <a:pt x="113" y="42"/>
                  </a:lnTo>
                  <a:lnTo>
                    <a:pt x="130" y="48"/>
                  </a:lnTo>
                  <a:lnTo>
                    <a:pt x="148" y="51"/>
                  </a:lnTo>
                  <a:lnTo>
                    <a:pt x="165" y="55"/>
                  </a:lnTo>
                  <a:lnTo>
                    <a:pt x="181" y="60"/>
                  </a:lnTo>
                  <a:lnTo>
                    <a:pt x="200" y="63"/>
                  </a:lnTo>
                  <a:lnTo>
                    <a:pt x="217" y="66"/>
                  </a:lnTo>
                  <a:lnTo>
                    <a:pt x="234" y="67"/>
                  </a:lnTo>
                  <a:lnTo>
                    <a:pt x="253" y="69"/>
                  </a:lnTo>
                  <a:lnTo>
                    <a:pt x="269" y="70"/>
                  </a:lnTo>
                  <a:lnTo>
                    <a:pt x="288" y="72"/>
                  </a:lnTo>
                  <a:lnTo>
                    <a:pt x="305" y="73"/>
                  </a:lnTo>
                  <a:lnTo>
                    <a:pt x="323" y="73"/>
                  </a:lnTo>
                  <a:lnTo>
                    <a:pt x="340" y="72"/>
                  </a:lnTo>
                  <a:lnTo>
                    <a:pt x="359" y="72"/>
                  </a:lnTo>
                  <a:lnTo>
                    <a:pt x="376" y="69"/>
                  </a:lnTo>
                  <a:lnTo>
                    <a:pt x="392" y="69"/>
                  </a:lnTo>
                  <a:lnTo>
                    <a:pt x="411" y="66"/>
                  </a:lnTo>
                  <a:lnTo>
                    <a:pt x="428" y="63"/>
                  </a:lnTo>
                  <a:lnTo>
                    <a:pt x="445" y="60"/>
                  </a:lnTo>
                  <a:lnTo>
                    <a:pt x="463" y="57"/>
                  </a:lnTo>
                  <a:lnTo>
                    <a:pt x="480" y="54"/>
                  </a:lnTo>
                  <a:lnTo>
                    <a:pt x="497" y="48"/>
                  </a:lnTo>
                  <a:lnTo>
                    <a:pt x="515" y="45"/>
                  </a:lnTo>
                  <a:lnTo>
                    <a:pt x="532" y="39"/>
                  </a:lnTo>
                  <a:lnTo>
                    <a:pt x="548" y="35"/>
                  </a:lnTo>
                  <a:lnTo>
                    <a:pt x="564" y="29"/>
                  </a:lnTo>
                  <a:lnTo>
                    <a:pt x="581" y="23"/>
                  </a:lnTo>
                  <a:lnTo>
                    <a:pt x="596" y="15"/>
                  </a:lnTo>
                  <a:lnTo>
                    <a:pt x="614" y="9"/>
                  </a:lnTo>
                </a:path>
              </a:pathLst>
            </a:custGeom>
            <a:noFill/>
            <a:ln w="19050" cap="rnd">
              <a:solidFill>
                <a:schemeClr val="tx1"/>
              </a:solidFill>
              <a:round/>
              <a:headEnd type="none" w="med" len="lg"/>
              <a:tailEnd type="stealth" w="med" len="lg"/>
            </a:ln>
            <a:extLst>
              <a:ext uri="{909E8E84-426E-40DD-AFC4-6F175D3DCCD1}">
                <a14:hiddenFill xmlns:a14="http://schemas.microsoft.com/office/drawing/2010/main">
                  <a:solidFill>
                    <a:srgbClr val="FFFFFF"/>
                  </a:solidFill>
                </a14:hiddenFill>
              </a:ext>
            </a:extLst>
          </p:spPr>
          <p:txBody>
            <a:bodyPr vert="eaVert"/>
            <a:lstStyle/>
            <a:p>
              <a:endParaRPr lang="en-US"/>
            </a:p>
          </p:txBody>
        </p:sp>
        <p:sp>
          <p:nvSpPr>
            <p:cNvPr id="4195" name="Freeform 45"/>
            <p:cNvSpPr>
              <a:spLocks noChangeAspect="1"/>
            </p:cNvSpPr>
            <p:nvPr/>
          </p:nvSpPr>
          <p:spPr bwMode="auto">
            <a:xfrm rot="2520073" flipH="1">
              <a:off x="1655" y="2880"/>
              <a:ext cx="782" cy="62"/>
            </a:xfrm>
            <a:custGeom>
              <a:avLst/>
              <a:gdLst>
                <a:gd name="T0" fmla="*/ 0 w 615"/>
                <a:gd name="T1" fmla="*/ 0 h 74"/>
                <a:gd name="T2" fmla="*/ 320 w 615"/>
                <a:gd name="T3" fmla="*/ 3 h 74"/>
                <a:gd name="T4" fmla="*/ 674 w 615"/>
                <a:gd name="T5" fmla="*/ 3 h 74"/>
                <a:gd name="T6" fmla="*/ 1048 w 615"/>
                <a:gd name="T7" fmla="*/ 3 h 74"/>
                <a:gd name="T8" fmla="*/ 1404 w 615"/>
                <a:gd name="T9" fmla="*/ 3 h 74"/>
                <a:gd name="T10" fmla="*/ 1840 w 615"/>
                <a:gd name="T11" fmla="*/ 3 h 74"/>
                <a:gd name="T12" fmla="*/ 2191 w 615"/>
                <a:gd name="T13" fmla="*/ 4 h 74"/>
                <a:gd name="T14" fmla="*/ 2569 w 615"/>
                <a:gd name="T15" fmla="*/ 4 h 74"/>
                <a:gd name="T16" fmla="*/ 2953 w 615"/>
                <a:gd name="T17" fmla="*/ 5 h 74"/>
                <a:gd name="T18" fmla="*/ 3363 w 615"/>
                <a:gd name="T19" fmla="*/ 6 h 74"/>
                <a:gd name="T20" fmla="*/ 3755 w 615"/>
                <a:gd name="T21" fmla="*/ 6 h 74"/>
                <a:gd name="T22" fmla="*/ 4098 w 615"/>
                <a:gd name="T23" fmla="*/ 6 h 74"/>
                <a:gd name="T24" fmla="*/ 4545 w 615"/>
                <a:gd name="T25" fmla="*/ 7 h 74"/>
                <a:gd name="T26" fmla="*/ 4930 w 615"/>
                <a:gd name="T27" fmla="*/ 7 h 74"/>
                <a:gd name="T28" fmla="*/ 5324 w 615"/>
                <a:gd name="T29" fmla="*/ 7 h 74"/>
                <a:gd name="T30" fmla="*/ 5740 w 615"/>
                <a:gd name="T31" fmla="*/ 7 h 74"/>
                <a:gd name="T32" fmla="*/ 6111 w 615"/>
                <a:gd name="T33" fmla="*/ 7 h 74"/>
                <a:gd name="T34" fmla="*/ 6526 w 615"/>
                <a:gd name="T35" fmla="*/ 7 h 74"/>
                <a:gd name="T36" fmla="*/ 6925 w 615"/>
                <a:gd name="T37" fmla="*/ 8 h 74"/>
                <a:gd name="T38" fmla="*/ 7348 w 615"/>
                <a:gd name="T39" fmla="*/ 8 h 74"/>
                <a:gd name="T40" fmla="*/ 7721 w 615"/>
                <a:gd name="T41" fmla="*/ 7 h 74"/>
                <a:gd name="T42" fmla="*/ 8138 w 615"/>
                <a:gd name="T43" fmla="*/ 7 h 74"/>
                <a:gd name="T44" fmla="*/ 8540 w 615"/>
                <a:gd name="T45" fmla="*/ 7 h 74"/>
                <a:gd name="T46" fmla="*/ 8902 w 615"/>
                <a:gd name="T47" fmla="*/ 7 h 74"/>
                <a:gd name="T48" fmla="*/ 9343 w 615"/>
                <a:gd name="T49" fmla="*/ 7 h 74"/>
                <a:gd name="T50" fmla="*/ 9722 w 615"/>
                <a:gd name="T51" fmla="*/ 7 h 74"/>
                <a:gd name="T52" fmla="*/ 10120 w 615"/>
                <a:gd name="T53" fmla="*/ 6 h 74"/>
                <a:gd name="T54" fmla="*/ 10523 w 615"/>
                <a:gd name="T55" fmla="*/ 6 h 74"/>
                <a:gd name="T56" fmla="*/ 10907 w 615"/>
                <a:gd name="T57" fmla="*/ 6 h 74"/>
                <a:gd name="T58" fmla="*/ 11299 w 615"/>
                <a:gd name="T59" fmla="*/ 5 h 74"/>
                <a:gd name="T60" fmla="*/ 11705 w 615"/>
                <a:gd name="T61" fmla="*/ 5 h 74"/>
                <a:gd name="T62" fmla="*/ 12091 w 615"/>
                <a:gd name="T63" fmla="*/ 4 h 74"/>
                <a:gd name="T64" fmla="*/ 12450 w 615"/>
                <a:gd name="T65" fmla="*/ 3 h 74"/>
                <a:gd name="T66" fmla="*/ 12820 w 615"/>
                <a:gd name="T67" fmla="*/ 3 h 74"/>
                <a:gd name="T68" fmla="*/ 13196 w 615"/>
                <a:gd name="T69" fmla="*/ 3 h 74"/>
                <a:gd name="T70" fmla="*/ 13542 w 615"/>
                <a:gd name="T71" fmla="*/ 3 h 74"/>
                <a:gd name="T72" fmla="*/ 13951 w 615"/>
                <a:gd name="T73" fmla="*/ 3 h 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15"/>
                <a:gd name="T112" fmla="*/ 0 h 74"/>
                <a:gd name="T113" fmla="*/ 615 w 615"/>
                <a:gd name="T114" fmla="*/ 74 h 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15" h="74">
                  <a:moveTo>
                    <a:pt x="0" y="0"/>
                  </a:moveTo>
                  <a:lnTo>
                    <a:pt x="14" y="6"/>
                  </a:lnTo>
                  <a:lnTo>
                    <a:pt x="30" y="14"/>
                  </a:lnTo>
                  <a:lnTo>
                    <a:pt x="46" y="21"/>
                  </a:lnTo>
                  <a:lnTo>
                    <a:pt x="62" y="27"/>
                  </a:lnTo>
                  <a:lnTo>
                    <a:pt x="81" y="33"/>
                  </a:lnTo>
                  <a:lnTo>
                    <a:pt x="97" y="37"/>
                  </a:lnTo>
                  <a:lnTo>
                    <a:pt x="113" y="42"/>
                  </a:lnTo>
                  <a:lnTo>
                    <a:pt x="130" y="48"/>
                  </a:lnTo>
                  <a:lnTo>
                    <a:pt x="148" y="51"/>
                  </a:lnTo>
                  <a:lnTo>
                    <a:pt x="165" y="55"/>
                  </a:lnTo>
                  <a:lnTo>
                    <a:pt x="181" y="60"/>
                  </a:lnTo>
                  <a:lnTo>
                    <a:pt x="200" y="63"/>
                  </a:lnTo>
                  <a:lnTo>
                    <a:pt x="217" y="66"/>
                  </a:lnTo>
                  <a:lnTo>
                    <a:pt x="234" y="67"/>
                  </a:lnTo>
                  <a:lnTo>
                    <a:pt x="253" y="69"/>
                  </a:lnTo>
                  <a:lnTo>
                    <a:pt x="269" y="70"/>
                  </a:lnTo>
                  <a:lnTo>
                    <a:pt x="288" y="72"/>
                  </a:lnTo>
                  <a:lnTo>
                    <a:pt x="305" y="73"/>
                  </a:lnTo>
                  <a:lnTo>
                    <a:pt x="323" y="73"/>
                  </a:lnTo>
                  <a:lnTo>
                    <a:pt x="340" y="72"/>
                  </a:lnTo>
                  <a:lnTo>
                    <a:pt x="359" y="72"/>
                  </a:lnTo>
                  <a:lnTo>
                    <a:pt x="376" y="69"/>
                  </a:lnTo>
                  <a:lnTo>
                    <a:pt x="392" y="69"/>
                  </a:lnTo>
                  <a:lnTo>
                    <a:pt x="411" y="66"/>
                  </a:lnTo>
                  <a:lnTo>
                    <a:pt x="428" y="63"/>
                  </a:lnTo>
                  <a:lnTo>
                    <a:pt x="445" y="60"/>
                  </a:lnTo>
                  <a:lnTo>
                    <a:pt x="463" y="57"/>
                  </a:lnTo>
                  <a:lnTo>
                    <a:pt x="480" y="54"/>
                  </a:lnTo>
                  <a:lnTo>
                    <a:pt x="497" y="48"/>
                  </a:lnTo>
                  <a:lnTo>
                    <a:pt x="515" y="45"/>
                  </a:lnTo>
                  <a:lnTo>
                    <a:pt x="532" y="39"/>
                  </a:lnTo>
                  <a:lnTo>
                    <a:pt x="548" y="35"/>
                  </a:lnTo>
                  <a:lnTo>
                    <a:pt x="564" y="29"/>
                  </a:lnTo>
                  <a:lnTo>
                    <a:pt x="581" y="23"/>
                  </a:lnTo>
                  <a:lnTo>
                    <a:pt x="596" y="15"/>
                  </a:lnTo>
                  <a:lnTo>
                    <a:pt x="614" y="9"/>
                  </a:lnTo>
                </a:path>
              </a:pathLst>
            </a:custGeom>
            <a:noFill/>
            <a:ln w="19050" cap="rnd">
              <a:solidFill>
                <a:schemeClr val="tx1"/>
              </a:solidFill>
              <a:round/>
              <a:headEnd type="none" w="med" len="lg"/>
              <a:tailEnd type="stealth" w="med" len="lg"/>
            </a:ln>
            <a:extLst>
              <a:ext uri="{909E8E84-426E-40DD-AFC4-6F175D3DCCD1}">
                <a14:hiddenFill xmlns:a14="http://schemas.microsoft.com/office/drawing/2010/main">
                  <a:solidFill>
                    <a:srgbClr val="FFFFFF"/>
                  </a:solidFill>
                </a14:hiddenFill>
              </a:ext>
            </a:extLst>
          </p:spPr>
          <p:txBody>
            <a:bodyPr rot="10800000" vert="eaVert"/>
            <a:lstStyle/>
            <a:p>
              <a:endParaRPr lang="en-US"/>
            </a:p>
          </p:txBody>
        </p:sp>
      </p:grpSp>
      <p:sp>
        <p:nvSpPr>
          <p:cNvPr id="4111" name="Text Box 46"/>
          <p:cNvSpPr txBox="1">
            <a:spLocks noChangeAspect="1" noChangeArrowheads="1"/>
          </p:cNvSpPr>
          <p:nvPr/>
        </p:nvSpPr>
        <p:spPr bwMode="auto">
          <a:xfrm>
            <a:off x="1912938" y="3465513"/>
            <a:ext cx="468312"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nSpc>
                <a:spcPct val="105000"/>
              </a:lnSpc>
              <a:spcAft>
                <a:spcPct val="5000"/>
              </a:spcAft>
            </a:pPr>
            <a:r>
              <a:rPr lang="en-US" sz="2400"/>
              <a:t>H</a:t>
            </a:r>
            <a:r>
              <a:rPr lang="en-US" sz="2400" baseline="-25000"/>
              <a:t>2</a:t>
            </a:r>
            <a:r>
              <a:rPr lang="en-US" sz="2400"/>
              <a:t>O</a:t>
            </a:r>
          </a:p>
        </p:txBody>
      </p:sp>
      <p:sp>
        <p:nvSpPr>
          <p:cNvPr id="4112" name="Rectangle 47"/>
          <p:cNvSpPr>
            <a:spLocks noChangeAspect="1" noChangeArrowheads="1"/>
          </p:cNvSpPr>
          <p:nvPr/>
        </p:nvSpPr>
        <p:spPr bwMode="auto">
          <a:xfrm>
            <a:off x="865188" y="4611688"/>
            <a:ext cx="925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400"/>
              <a:t>HCO</a:t>
            </a:r>
            <a:r>
              <a:rPr lang="en-US" sz="2400" baseline="-14000"/>
              <a:t>3</a:t>
            </a:r>
            <a:r>
              <a:rPr lang="en-US" sz="2400" baseline="30000"/>
              <a:t>–</a:t>
            </a:r>
          </a:p>
        </p:txBody>
      </p:sp>
      <p:sp>
        <p:nvSpPr>
          <p:cNvPr id="4113" name="Line 48"/>
          <p:cNvSpPr>
            <a:spLocks noChangeShapeType="1"/>
          </p:cNvSpPr>
          <p:nvPr/>
        </p:nvSpPr>
        <p:spPr bwMode="auto">
          <a:xfrm flipH="1">
            <a:off x="1830388" y="4846638"/>
            <a:ext cx="687387" cy="4762"/>
          </a:xfrm>
          <a:prstGeom prst="line">
            <a:avLst/>
          </a:prstGeom>
          <a:noFill/>
          <a:ln w="19050">
            <a:solidFill>
              <a:schemeClr val="tx1"/>
            </a:solidFill>
            <a:round/>
            <a:headEnd type="stealth" w="med" len="lg"/>
            <a:tailEnd/>
          </a:ln>
          <a:extLst>
            <a:ext uri="{909E8E84-426E-40DD-AFC4-6F175D3DCCD1}">
              <a14:hiddenFill xmlns:a14="http://schemas.microsoft.com/office/drawing/2010/main">
                <a:noFill/>
              </a14:hiddenFill>
            </a:ext>
          </a:extLst>
        </p:spPr>
        <p:txBody>
          <a:bodyPr wrap="none" anchor="ctr"/>
          <a:lstStyle/>
          <a:p>
            <a:endParaRPr lang="en-US"/>
          </a:p>
        </p:txBody>
      </p:sp>
      <p:sp>
        <p:nvSpPr>
          <p:cNvPr id="4114" name="Rectangle 49"/>
          <p:cNvSpPr>
            <a:spLocks noChangeArrowheads="1"/>
          </p:cNvSpPr>
          <p:nvPr/>
        </p:nvSpPr>
        <p:spPr bwMode="auto">
          <a:xfrm>
            <a:off x="3379788" y="2990850"/>
            <a:ext cx="65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r>
              <a:rPr lang="en-US" sz="2400"/>
              <a:t>CO</a:t>
            </a:r>
            <a:r>
              <a:rPr lang="en-US" sz="2400" baseline="-25000"/>
              <a:t>2</a:t>
            </a:r>
            <a:endParaRPr lang="en-US" sz="2400"/>
          </a:p>
        </p:txBody>
      </p:sp>
      <p:sp>
        <p:nvSpPr>
          <p:cNvPr id="4115" name="Text Box 50"/>
          <p:cNvSpPr txBox="1">
            <a:spLocks noChangeAspect="1" noChangeArrowheads="1"/>
          </p:cNvSpPr>
          <p:nvPr/>
        </p:nvSpPr>
        <p:spPr bwMode="auto">
          <a:xfrm>
            <a:off x="3751263" y="2649538"/>
            <a:ext cx="468312"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nSpc>
                <a:spcPct val="105000"/>
              </a:lnSpc>
              <a:spcAft>
                <a:spcPct val="5000"/>
              </a:spcAft>
            </a:pPr>
            <a:r>
              <a:rPr lang="en-US" sz="2400"/>
              <a:t>H</a:t>
            </a:r>
            <a:r>
              <a:rPr lang="en-US" sz="2400" baseline="-25000"/>
              <a:t>2</a:t>
            </a:r>
            <a:r>
              <a:rPr lang="en-US" sz="2400"/>
              <a:t>O</a:t>
            </a:r>
          </a:p>
        </p:txBody>
      </p:sp>
      <p:sp>
        <p:nvSpPr>
          <p:cNvPr id="4116" name="Rectangle 51"/>
          <p:cNvSpPr>
            <a:spLocks noChangeAspect="1" noChangeArrowheads="1"/>
          </p:cNvSpPr>
          <p:nvPr/>
        </p:nvSpPr>
        <p:spPr bwMode="auto">
          <a:xfrm>
            <a:off x="4725988" y="2990850"/>
            <a:ext cx="925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400"/>
              <a:t>HCO</a:t>
            </a:r>
            <a:r>
              <a:rPr lang="en-US" sz="2400" baseline="-14000"/>
              <a:t>3</a:t>
            </a:r>
            <a:r>
              <a:rPr lang="en-US" sz="2400" baseline="30000"/>
              <a:t>–</a:t>
            </a:r>
          </a:p>
        </p:txBody>
      </p:sp>
      <p:sp>
        <p:nvSpPr>
          <p:cNvPr id="4117" name="Rectangle 52"/>
          <p:cNvSpPr>
            <a:spLocks noChangeAspect="1" noChangeArrowheads="1"/>
          </p:cNvSpPr>
          <p:nvPr/>
        </p:nvSpPr>
        <p:spPr bwMode="auto">
          <a:xfrm>
            <a:off x="4478338" y="2601913"/>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r>
              <a:rPr lang="en-US" sz="2400"/>
              <a:t>H</a:t>
            </a:r>
            <a:r>
              <a:rPr lang="en-US" sz="2400" baseline="30000"/>
              <a:t>+</a:t>
            </a:r>
          </a:p>
        </p:txBody>
      </p:sp>
      <p:grpSp>
        <p:nvGrpSpPr>
          <p:cNvPr id="4118" name="Group 53"/>
          <p:cNvGrpSpPr>
            <a:grpSpLocks/>
          </p:cNvGrpSpPr>
          <p:nvPr/>
        </p:nvGrpSpPr>
        <p:grpSpPr bwMode="auto">
          <a:xfrm>
            <a:off x="3963988" y="2967038"/>
            <a:ext cx="801687" cy="276225"/>
            <a:chOff x="2582" y="2257"/>
            <a:chExt cx="505" cy="174"/>
          </a:xfrm>
        </p:grpSpPr>
        <p:sp>
          <p:nvSpPr>
            <p:cNvPr id="4192" name="Line 54"/>
            <p:cNvSpPr>
              <a:spLocks noChangeShapeType="1"/>
            </p:cNvSpPr>
            <p:nvPr/>
          </p:nvSpPr>
          <p:spPr bwMode="auto">
            <a:xfrm flipH="1">
              <a:off x="2582" y="2428"/>
              <a:ext cx="505" cy="3"/>
            </a:xfrm>
            <a:prstGeom prst="line">
              <a:avLst/>
            </a:prstGeom>
            <a:noFill/>
            <a:ln w="19050">
              <a:solidFill>
                <a:schemeClr val="tx1"/>
              </a:solidFill>
              <a:round/>
              <a:headEnd type="stealth" w="med" len="lg"/>
              <a:tailEnd/>
            </a:ln>
            <a:extLst>
              <a:ext uri="{909E8E84-426E-40DD-AFC4-6F175D3DCCD1}">
                <a14:hiddenFill xmlns:a14="http://schemas.microsoft.com/office/drawing/2010/main">
                  <a:noFill/>
                </a14:hiddenFill>
              </a:ext>
            </a:extLst>
          </p:spPr>
          <p:txBody>
            <a:bodyPr wrap="none" anchor="ctr"/>
            <a:lstStyle/>
            <a:p>
              <a:endParaRPr lang="en-US"/>
            </a:p>
          </p:txBody>
        </p:sp>
        <p:sp>
          <p:nvSpPr>
            <p:cNvPr id="4193" name="Arc 55"/>
            <p:cNvSpPr>
              <a:spLocks/>
            </p:cNvSpPr>
            <p:nvPr/>
          </p:nvSpPr>
          <p:spPr bwMode="auto">
            <a:xfrm rot="16200000" flipH="1">
              <a:off x="2739" y="2165"/>
              <a:ext cx="172" cy="356"/>
            </a:xfrm>
            <a:custGeom>
              <a:avLst/>
              <a:gdLst>
                <a:gd name="T0" fmla="*/ 0 w 21600"/>
                <a:gd name="T1" fmla="*/ 0 h 39136"/>
                <a:gd name="T2" fmla="*/ 0 w 21600"/>
                <a:gd name="T3" fmla="*/ 0 h 39136"/>
                <a:gd name="T4" fmla="*/ 0 w 21600"/>
                <a:gd name="T5" fmla="*/ 0 h 39136"/>
                <a:gd name="T6" fmla="*/ 0 60000 65536"/>
                <a:gd name="T7" fmla="*/ 0 60000 65536"/>
                <a:gd name="T8" fmla="*/ 0 60000 65536"/>
                <a:gd name="T9" fmla="*/ 0 w 21600"/>
                <a:gd name="T10" fmla="*/ 0 h 39136"/>
                <a:gd name="T11" fmla="*/ 21600 w 21600"/>
                <a:gd name="T12" fmla="*/ 39136 h 39136"/>
              </a:gdLst>
              <a:ahLst/>
              <a:cxnLst>
                <a:cxn ang="T6">
                  <a:pos x="T0" y="T1"/>
                </a:cxn>
                <a:cxn ang="T7">
                  <a:pos x="T2" y="T3"/>
                </a:cxn>
                <a:cxn ang="T8">
                  <a:pos x="T4" y="T5"/>
                </a:cxn>
              </a:cxnLst>
              <a:rect l="T9" t="T10" r="T11" b="T12"/>
              <a:pathLst>
                <a:path w="21600" h="39136" fill="none" extrusionOk="0">
                  <a:moveTo>
                    <a:pt x="8970" y="0"/>
                  </a:moveTo>
                  <a:cubicBezTo>
                    <a:pt x="16664" y="3512"/>
                    <a:pt x="21600" y="11191"/>
                    <a:pt x="21600" y="19649"/>
                  </a:cubicBezTo>
                  <a:cubicBezTo>
                    <a:pt x="21600" y="27968"/>
                    <a:pt x="16822" y="35547"/>
                    <a:pt x="9317" y="39136"/>
                  </a:cubicBezTo>
                </a:path>
                <a:path w="21600" h="39136" stroke="0" extrusionOk="0">
                  <a:moveTo>
                    <a:pt x="8970" y="0"/>
                  </a:moveTo>
                  <a:cubicBezTo>
                    <a:pt x="16664" y="3512"/>
                    <a:pt x="21600" y="11191"/>
                    <a:pt x="21600" y="19649"/>
                  </a:cubicBezTo>
                  <a:cubicBezTo>
                    <a:pt x="21600" y="27968"/>
                    <a:pt x="16822" y="35547"/>
                    <a:pt x="9317" y="39136"/>
                  </a:cubicBezTo>
                  <a:lnTo>
                    <a:pt x="0" y="19649"/>
                  </a:lnTo>
                  <a:lnTo>
                    <a:pt x="8970" y="0"/>
                  </a:lnTo>
                  <a:close/>
                </a:path>
              </a:pathLst>
            </a:custGeom>
            <a:noFill/>
            <a:ln w="19050">
              <a:solidFill>
                <a:schemeClr val="tx1"/>
              </a:solidFill>
              <a:round/>
              <a:headEnd type="none" w="med" len="lg"/>
              <a:tailEnd type="stealth" w="med" len="lg"/>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sp>
        <p:nvSpPr>
          <p:cNvPr id="4119" name="Line 56"/>
          <p:cNvSpPr>
            <a:spLocks noChangeShapeType="1"/>
          </p:cNvSpPr>
          <p:nvPr/>
        </p:nvSpPr>
        <p:spPr bwMode="auto">
          <a:xfrm flipH="1">
            <a:off x="2868613" y="3238500"/>
            <a:ext cx="515937" cy="3175"/>
          </a:xfrm>
          <a:prstGeom prst="line">
            <a:avLst/>
          </a:prstGeom>
          <a:noFill/>
          <a:ln w="19050">
            <a:solidFill>
              <a:schemeClr val="tx1"/>
            </a:solidFill>
            <a:round/>
            <a:headEnd type="stealth" w="med" len="lg"/>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120" name="Group 99"/>
          <p:cNvGrpSpPr>
            <a:grpSpLocks/>
          </p:cNvGrpSpPr>
          <p:nvPr/>
        </p:nvGrpSpPr>
        <p:grpSpPr bwMode="auto">
          <a:xfrm>
            <a:off x="3865563" y="4595813"/>
            <a:ext cx="674687" cy="460375"/>
            <a:chOff x="2420" y="2713"/>
            <a:chExt cx="425" cy="290"/>
          </a:xfrm>
        </p:grpSpPr>
        <p:sp>
          <p:nvSpPr>
            <p:cNvPr id="4184" name="Rectangle 67"/>
            <p:cNvSpPr>
              <a:spLocks noChangeArrowheads="1"/>
            </p:cNvSpPr>
            <p:nvPr/>
          </p:nvSpPr>
          <p:spPr bwMode="auto">
            <a:xfrm>
              <a:off x="2457" y="2715"/>
              <a:ext cx="3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400">
                  <a:solidFill>
                    <a:srgbClr val="990099"/>
                  </a:solidFill>
                </a:rPr>
                <a:t>pH</a:t>
              </a:r>
              <a:r>
                <a:rPr lang="en-US" sz="2400" baseline="-25000">
                  <a:solidFill>
                    <a:srgbClr val="990099"/>
                  </a:solidFill>
                </a:rPr>
                <a:t>S</a:t>
              </a:r>
            </a:p>
          </p:txBody>
        </p:sp>
        <p:grpSp>
          <p:nvGrpSpPr>
            <p:cNvPr id="4185" name="Group 68"/>
            <p:cNvGrpSpPr>
              <a:grpSpLocks/>
            </p:cNvGrpSpPr>
            <p:nvPr/>
          </p:nvGrpSpPr>
          <p:grpSpPr bwMode="auto">
            <a:xfrm flipV="1">
              <a:off x="2420" y="2713"/>
              <a:ext cx="47" cy="244"/>
              <a:chOff x="4389" y="1336"/>
              <a:chExt cx="47" cy="244"/>
            </a:xfrm>
          </p:grpSpPr>
          <p:grpSp>
            <p:nvGrpSpPr>
              <p:cNvPr id="4186" name="Group 69"/>
              <p:cNvGrpSpPr>
                <a:grpSpLocks/>
              </p:cNvGrpSpPr>
              <p:nvPr/>
            </p:nvGrpSpPr>
            <p:grpSpPr bwMode="auto">
              <a:xfrm>
                <a:off x="4390" y="1336"/>
                <a:ext cx="46" cy="243"/>
                <a:chOff x="4336" y="1336"/>
                <a:chExt cx="46" cy="243"/>
              </a:xfrm>
            </p:grpSpPr>
            <p:sp>
              <p:nvSpPr>
                <p:cNvPr id="4190" name="Line 70"/>
                <p:cNvSpPr>
                  <a:spLocks noChangeShapeType="1"/>
                </p:cNvSpPr>
                <p:nvPr/>
              </p:nvSpPr>
              <p:spPr bwMode="auto">
                <a:xfrm flipH="1">
                  <a:off x="4358" y="1336"/>
                  <a:ext cx="0" cy="166"/>
                </a:xfrm>
                <a:prstGeom prst="line">
                  <a:avLst/>
                </a:prstGeom>
                <a:noFill/>
                <a:ln w="28575">
                  <a:solidFill>
                    <a:schemeClr val="bg1"/>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91" name="Freeform 71"/>
                <p:cNvSpPr>
                  <a:spLocks noChangeAspect="1"/>
                </p:cNvSpPr>
                <p:nvPr/>
              </p:nvSpPr>
              <p:spPr bwMode="auto">
                <a:xfrm>
                  <a:off x="4336" y="1486"/>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chemeClr val="bg1"/>
                </a:solidFill>
                <a:ln w="28575">
                  <a:solidFill>
                    <a:schemeClr val="bg1"/>
                  </a:solidFill>
                  <a:round/>
                  <a:headEnd/>
                  <a:tailEnd/>
                </a:ln>
              </p:spPr>
              <p:txBody>
                <a:bodyPr rot="10800000"/>
                <a:lstStyle/>
                <a:p>
                  <a:endParaRPr lang="en-US"/>
                </a:p>
              </p:txBody>
            </p:sp>
          </p:grpSp>
          <p:grpSp>
            <p:nvGrpSpPr>
              <p:cNvPr id="4187" name="Group 72"/>
              <p:cNvGrpSpPr>
                <a:grpSpLocks/>
              </p:cNvGrpSpPr>
              <p:nvPr/>
            </p:nvGrpSpPr>
            <p:grpSpPr bwMode="auto">
              <a:xfrm flipH="1">
                <a:off x="4389" y="1341"/>
                <a:ext cx="46" cy="239"/>
                <a:chOff x="743" y="3007"/>
                <a:chExt cx="46" cy="239"/>
              </a:xfrm>
            </p:grpSpPr>
            <p:sp>
              <p:nvSpPr>
                <p:cNvPr id="4188" name="Line 73"/>
                <p:cNvSpPr>
                  <a:spLocks noChangeShapeType="1"/>
                </p:cNvSpPr>
                <p:nvPr/>
              </p:nvSpPr>
              <p:spPr bwMode="auto">
                <a:xfrm>
                  <a:off x="767" y="3007"/>
                  <a:ext cx="0" cy="166"/>
                </a:xfrm>
                <a:prstGeom prst="line">
                  <a:avLst/>
                </a:prstGeom>
                <a:noFill/>
                <a:ln w="19050">
                  <a:solidFill>
                    <a:srgbClr val="990099"/>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89" name="Freeform 74"/>
                <p:cNvSpPr>
                  <a:spLocks noChangeAspect="1"/>
                </p:cNvSpPr>
                <p:nvPr/>
              </p:nvSpPr>
              <p:spPr bwMode="auto">
                <a:xfrm flipH="1">
                  <a:off x="743" y="3153"/>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rgbClr val="990099"/>
                </a:solidFill>
                <a:ln w="9525">
                  <a:solidFill>
                    <a:srgbClr val="990099"/>
                  </a:solidFill>
                  <a:round/>
                  <a:headEnd/>
                  <a:tailEnd/>
                </a:ln>
              </p:spPr>
              <p:txBody>
                <a:bodyPr rot="10800000"/>
                <a:lstStyle/>
                <a:p>
                  <a:endParaRPr lang="en-US"/>
                </a:p>
              </p:txBody>
            </p:sp>
          </p:grpSp>
        </p:grpSp>
      </p:grpSp>
      <p:grpSp>
        <p:nvGrpSpPr>
          <p:cNvPr id="4121" name="Group 116"/>
          <p:cNvGrpSpPr>
            <a:grpSpLocks/>
          </p:cNvGrpSpPr>
          <p:nvPr/>
        </p:nvGrpSpPr>
        <p:grpSpPr bwMode="auto">
          <a:xfrm>
            <a:off x="2101850" y="2540000"/>
            <a:ext cx="1139825" cy="457200"/>
            <a:chOff x="1363" y="1388"/>
            <a:chExt cx="718" cy="288"/>
          </a:xfrm>
        </p:grpSpPr>
        <p:sp>
          <p:nvSpPr>
            <p:cNvPr id="4176" name="Text Box 76"/>
            <p:cNvSpPr txBox="1">
              <a:spLocks noChangeArrowheads="1"/>
            </p:cNvSpPr>
            <p:nvPr/>
          </p:nvSpPr>
          <p:spPr bwMode="auto">
            <a:xfrm>
              <a:off x="1391" y="1388"/>
              <a:ext cx="6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r>
                <a:rPr lang="en-US" sz="2400">
                  <a:solidFill>
                    <a:srgbClr val="E10000"/>
                  </a:solidFill>
                </a:rPr>
                <a:t>[CO</a:t>
              </a:r>
              <a:r>
                <a:rPr lang="en-US" sz="2400" baseline="-25000">
                  <a:solidFill>
                    <a:srgbClr val="E10000"/>
                  </a:solidFill>
                </a:rPr>
                <a:t>2</a:t>
              </a:r>
              <a:r>
                <a:rPr lang="en-US" sz="2400">
                  <a:solidFill>
                    <a:srgbClr val="E10000"/>
                  </a:solidFill>
                </a:rPr>
                <a:t>]</a:t>
              </a:r>
              <a:r>
                <a:rPr lang="en-US" sz="2400" baseline="-25000">
                  <a:solidFill>
                    <a:srgbClr val="E10000"/>
                  </a:solidFill>
                </a:rPr>
                <a:t>S</a:t>
              </a:r>
            </a:p>
          </p:txBody>
        </p:sp>
        <p:grpSp>
          <p:nvGrpSpPr>
            <p:cNvPr id="4177" name="Group 77"/>
            <p:cNvGrpSpPr>
              <a:grpSpLocks/>
            </p:cNvGrpSpPr>
            <p:nvPr/>
          </p:nvGrpSpPr>
          <p:grpSpPr bwMode="auto">
            <a:xfrm>
              <a:off x="1363" y="1401"/>
              <a:ext cx="47" cy="244"/>
              <a:chOff x="4389" y="1336"/>
              <a:chExt cx="47" cy="244"/>
            </a:xfrm>
          </p:grpSpPr>
          <p:grpSp>
            <p:nvGrpSpPr>
              <p:cNvPr id="4178" name="Group 78"/>
              <p:cNvGrpSpPr>
                <a:grpSpLocks/>
              </p:cNvGrpSpPr>
              <p:nvPr/>
            </p:nvGrpSpPr>
            <p:grpSpPr bwMode="auto">
              <a:xfrm>
                <a:off x="4390" y="1336"/>
                <a:ext cx="46" cy="243"/>
                <a:chOff x="4336" y="1336"/>
                <a:chExt cx="46" cy="243"/>
              </a:xfrm>
            </p:grpSpPr>
            <p:sp>
              <p:nvSpPr>
                <p:cNvPr id="4182" name="Line 79"/>
                <p:cNvSpPr>
                  <a:spLocks noChangeShapeType="1"/>
                </p:cNvSpPr>
                <p:nvPr/>
              </p:nvSpPr>
              <p:spPr bwMode="auto">
                <a:xfrm flipH="1">
                  <a:off x="4358" y="1336"/>
                  <a:ext cx="0" cy="166"/>
                </a:xfrm>
                <a:prstGeom prst="line">
                  <a:avLst/>
                </a:prstGeom>
                <a:noFill/>
                <a:ln w="28575">
                  <a:solidFill>
                    <a:schemeClr val="bg1"/>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83" name="Freeform 80"/>
                <p:cNvSpPr>
                  <a:spLocks noChangeAspect="1"/>
                </p:cNvSpPr>
                <p:nvPr/>
              </p:nvSpPr>
              <p:spPr bwMode="auto">
                <a:xfrm>
                  <a:off x="4336" y="1486"/>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chemeClr val="bg1"/>
                </a:solidFill>
                <a:ln w="28575">
                  <a:solidFill>
                    <a:schemeClr val="bg1"/>
                  </a:solidFill>
                  <a:round/>
                  <a:headEnd/>
                  <a:tailEnd/>
                </a:ln>
              </p:spPr>
              <p:txBody>
                <a:bodyPr/>
                <a:lstStyle/>
                <a:p>
                  <a:endParaRPr lang="en-US"/>
                </a:p>
              </p:txBody>
            </p:sp>
          </p:grpSp>
          <p:grpSp>
            <p:nvGrpSpPr>
              <p:cNvPr id="4179" name="Group 81"/>
              <p:cNvGrpSpPr>
                <a:grpSpLocks/>
              </p:cNvGrpSpPr>
              <p:nvPr/>
            </p:nvGrpSpPr>
            <p:grpSpPr bwMode="auto">
              <a:xfrm flipH="1">
                <a:off x="4389" y="1341"/>
                <a:ext cx="46" cy="239"/>
                <a:chOff x="743" y="3007"/>
                <a:chExt cx="46" cy="239"/>
              </a:xfrm>
            </p:grpSpPr>
            <p:sp>
              <p:nvSpPr>
                <p:cNvPr id="4180" name="Line 82"/>
                <p:cNvSpPr>
                  <a:spLocks noChangeShapeType="1"/>
                </p:cNvSpPr>
                <p:nvPr/>
              </p:nvSpPr>
              <p:spPr bwMode="auto">
                <a:xfrm>
                  <a:off x="767" y="3007"/>
                  <a:ext cx="0" cy="166"/>
                </a:xfrm>
                <a:prstGeom prst="line">
                  <a:avLst/>
                </a:prstGeom>
                <a:noFill/>
                <a:ln w="19050">
                  <a:solidFill>
                    <a:srgbClr val="E10000"/>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81" name="Freeform 83"/>
                <p:cNvSpPr>
                  <a:spLocks noChangeAspect="1"/>
                </p:cNvSpPr>
                <p:nvPr/>
              </p:nvSpPr>
              <p:spPr bwMode="auto">
                <a:xfrm flipH="1">
                  <a:off x="743" y="3153"/>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rgbClr val="E10000"/>
                </a:solidFill>
                <a:ln w="9525">
                  <a:solidFill>
                    <a:srgbClr val="E10000"/>
                  </a:solidFill>
                  <a:round/>
                  <a:headEnd/>
                  <a:tailEnd/>
                </a:ln>
              </p:spPr>
              <p:txBody>
                <a:bodyPr/>
                <a:lstStyle/>
                <a:p>
                  <a:endParaRPr lang="en-US"/>
                </a:p>
              </p:txBody>
            </p:sp>
          </p:grpSp>
        </p:grpSp>
      </p:grpSp>
      <p:sp>
        <p:nvSpPr>
          <p:cNvPr id="4122" name="Text Box 84"/>
          <p:cNvSpPr txBox="1">
            <a:spLocks noChangeArrowheads="1"/>
          </p:cNvSpPr>
          <p:nvPr/>
        </p:nvSpPr>
        <p:spPr bwMode="auto">
          <a:xfrm>
            <a:off x="300038" y="5245100"/>
            <a:ext cx="34321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a:spcBef>
                <a:spcPct val="50000"/>
              </a:spcBef>
            </a:pPr>
            <a:r>
              <a:rPr lang="en-US" sz="2400"/>
              <a:t>Bulk Extracellular Fluid (BECF)</a:t>
            </a:r>
          </a:p>
        </p:txBody>
      </p:sp>
      <p:sp>
        <p:nvSpPr>
          <p:cNvPr id="4140" name="Rectangle 56"/>
          <p:cNvSpPr>
            <a:spLocks noChangeArrowheads="1"/>
          </p:cNvSpPr>
          <p:nvPr/>
        </p:nvSpPr>
        <p:spPr bwMode="auto">
          <a:xfrm>
            <a:off x="6821488" y="4468813"/>
            <a:ext cx="1420812" cy="1851025"/>
          </a:xfrm>
          <a:prstGeom prst="rect">
            <a:avLst/>
          </a:prstGeom>
          <a:solidFill>
            <a:srgbClr val="CCECFF"/>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p>
            <a:endParaRPr lang="en-US"/>
          </a:p>
        </p:txBody>
      </p:sp>
      <p:grpSp>
        <p:nvGrpSpPr>
          <p:cNvPr id="4142" name="Group 58"/>
          <p:cNvGrpSpPr>
            <a:grpSpLocks/>
          </p:cNvGrpSpPr>
          <p:nvPr/>
        </p:nvGrpSpPr>
        <p:grpSpPr bwMode="auto">
          <a:xfrm>
            <a:off x="6569075" y="5854700"/>
            <a:ext cx="357188" cy="285750"/>
            <a:chOff x="4424" y="3090"/>
            <a:chExt cx="225" cy="180"/>
          </a:xfrm>
        </p:grpSpPr>
        <p:sp>
          <p:nvSpPr>
            <p:cNvPr id="4171" name="Rectangle 59"/>
            <p:cNvSpPr>
              <a:spLocks noChangeAspect="1" noChangeArrowheads="1"/>
            </p:cNvSpPr>
            <p:nvPr/>
          </p:nvSpPr>
          <p:spPr bwMode="auto">
            <a:xfrm>
              <a:off x="4424" y="3090"/>
              <a:ext cx="22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cs typeface="Arial" charset="0"/>
                </a:rPr>
                <a:t>2 min</a:t>
              </a:r>
            </a:p>
          </p:txBody>
        </p:sp>
        <p:grpSp>
          <p:nvGrpSpPr>
            <p:cNvPr id="4172" name="Group 60"/>
            <p:cNvGrpSpPr>
              <a:grpSpLocks/>
            </p:cNvGrpSpPr>
            <p:nvPr/>
          </p:nvGrpSpPr>
          <p:grpSpPr bwMode="auto">
            <a:xfrm>
              <a:off x="4445" y="3221"/>
              <a:ext cx="181" cy="49"/>
              <a:chOff x="1556" y="2217"/>
              <a:chExt cx="493" cy="89"/>
            </a:xfrm>
          </p:grpSpPr>
          <p:sp>
            <p:nvSpPr>
              <p:cNvPr id="4173" name="Line 61"/>
              <p:cNvSpPr>
                <a:spLocks noChangeAspect="1" noChangeShapeType="1"/>
              </p:cNvSpPr>
              <p:nvPr/>
            </p:nvSpPr>
            <p:spPr bwMode="auto">
              <a:xfrm flipV="1">
                <a:off x="2044" y="2217"/>
                <a:ext cx="0" cy="8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74" name="Line 62"/>
              <p:cNvSpPr>
                <a:spLocks noChangeAspect="1" noChangeShapeType="1"/>
              </p:cNvSpPr>
              <p:nvPr/>
            </p:nvSpPr>
            <p:spPr bwMode="auto">
              <a:xfrm flipV="1">
                <a:off x="1560" y="2217"/>
                <a:ext cx="0" cy="8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75" name="Line 63"/>
              <p:cNvSpPr>
                <a:spLocks noChangeShapeType="1"/>
              </p:cNvSpPr>
              <p:nvPr/>
            </p:nvSpPr>
            <p:spPr bwMode="auto">
              <a:xfrm>
                <a:off x="1556" y="2221"/>
                <a:ext cx="49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3" name="Group 2"/>
          <p:cNvGrpSpPr>
            <a:grpSpLocks/>
          </p:cNvGrpSpPr>
          <p:nvPr/>
        </p:nvGrpSpPr>
        <p:grpSpPr bwMode="auto">
          <a:xfrm>
            <a:off x="5516563" y="4721225"/>
            <a:ext cx="890587" cy="1598613"/>
            <a:chOff x="5516563" y="4489451"/>
            <a:chExt cx="890588" cy="1598613"/>
          </a:xfrm>
        </p:grpSpPr>
        <p:sp>
          <p:nvSpPr>
            <p:cNvPr id="4155" name="Freeform 57"/>
            <p:cNvSpPr>
              <a:spLocks/>
            </p:cNvSpPr>
            <p:nvPr/>
          </p:nvSpPr>
          <p:spPr bwMode="auto">
            <a:xfrm>
              <a:off x="5564188" y="5222876"/>
              <a:ext cx="285750" cy="180975"/>
            </a:xfrm>
            <a:custGeom>
              <a:avLst/>
              <a:gdLst>
                <a:gd name="T0" fmla="*/ 2147483647 w 257"/>
                <a:gd name="T1" fmla="*/ 0 h 265"/>
                <a:gd name="T2" fmla="*/ 2147483647 w 257"/>
                <a:gd name="T3" fmla="*/ 0 h 265"/>
                <a:gd name="T4" fmla="*/ 0 w 257"/>
                <a:gd name="T5" fmla="*/ 0 h 265"/>
                <a:gd name="T6" fmla="*/ 2147483647 w 257"/>
                <a:gd name="T7" fmla="*/ 0 h 265"/>
                <a:gd name="T8" fmla="*/ 0 60000 65536"/>
                <a:gd name="T9" fmla="*/ 0 60000 65536"/>
                <a:gd name="T10" fmla="*/ 0 60000 65536"/>
                <a:gd name="T11" fmla="*/ 0 60000 65536"/>
                <a:gd name="T12" fmla="*/ 0 w 257"/>
                <a:gd name="T13" fmla="*/ 0 h 265"/>
                <a:gd name="T14" fmla="*/ 257 w 257"/>
                <a:gd name="T15" fmla="*/ 265 h 265"/>
              </a:gdLst>
              <a:ahLst/>
              <a:cxnLst>
                <a:cxn ang="T8">
                  <a:pos x="T0" y="T1"/>
                </a:cxn>
                <a:cxn ang="T9">
                  <a:pos x="T2" y="T3"/>
                </a:cxn>
                <a:cxn ang="T10">
                  <a:pos x="T4" y="T5"/>
                </a:cxn>
                <a:cxn ang="T11">
                  <a:pos x="T6" y="T7"/>
                </a:cxn>
              </a:cxnLst>
              <a:rect l="T12" t="T13" r="T14" b="T15"/>
              <a:pathLst>
                <a:path w="257" h="265">
                  <a:moveTo>
                    <a:pt x="53" y="0"/>
                  </a:moveTo>
                  <a:lnTo>
                    <a:pt x="256" y="264"/>
                  </a:lnTo>
                  <a:lnTo>
                    <a:pt x="0" y="56"/>
                  </a:lnTo>
                  <a:lnTo>
                    <a:pt x="5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a:p>
          </p:txBody>
        </p:sp>
        <p:grpSp>
          <p:nvGrpSpPr>
            <p:cNvPr id="4156" name="Group 104"/>
            <p:cNvGrpSpPr>
              <a:grpSpLocks/>
            </p:cNvGrpSpPr>
            <p:nvPr/>
          </p:nvGrpSpPr>
          <p:grpSpPr bwMode="auto">
            <a:xfrm>
              <a:off x="5516563" y="4489451"/>
              <a:ext cx="890588" cy="1598613"/>
              <a:chOff x="3415" y="2714"/>
              <a:chExt cx="561" cy="1007"/>
            </a:xfrm>
          </p:grpSpPr>
          <p:sp>
            <p:nvSpPr>
              <p:cNvPr id="4157" name="Text Box 65"/>
              <p:cNvSpPr txBox="1">
                <a:spLocks noChangeAspect="1" noChangeArrowheads="1"/>
              </p:cNvSpPr>
              <p:nvPr/>
            </p:nvSpPr>
            <p:spPr bwMode="auto">
              <a:xfrm>
                <a:off x="3415" y="3103"/>
                <a:ext cx="28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a:cs typeface="Arial" charset="0"/>
                  </a:rPr>
                  <a:t>pH</a:t>
                </a:r>
                <a:endParaRPr lang="en-US" baseline="-25000">
                  <a:cs typeface="Arial" charset="0"/>
                </a:endParaRPr>
              </a:p>
            </p:txBody>
          </p:sp>
          <p:grpSp>
            <p:nvGrpSpPr>
              <p:cNvPr id="4158" name="Group 103"/>
              <p:cNvGrpSpPr>
                <a:grpSpLocks/>
              </p:cNvGrpSpPr>
              <p:nvPr/>
            </p:nvGrpSpPr>
            <p:grpSpPr bwMode="auto">
              <a:xfrm>
                <a:off x="3717" y="2714"/>
                <a:ext cx="259" cy="1007"/>
                <a:chOff x="3717" y="2714"/>
                <a:chExt cx="259" cy="1007"/>
              </a:xfrm>
            </p:grpSpPr>
            <p:sp>
              <p:nvSpPr>
                <p:cNvPr id="4159" name="Rectangle 67"/>
                <p:cNvSpPr>
                  <a:spLocks noChangeAspect="1" noChangeArrowheads="1"/>
                </p:cNvSpPr>
                <p:nvPr/>
              </p:nvSpPr>
              <p:spPr bwMode="auto">
                <a:xfrm>
                  <a:off x="3721" y="2997"/>
                  <a:ext cx="1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cs typeface="Arial" charset="0"/>
                    </a:rPr>
                    <a:t>7.5</a:t>
                  </a:r>
                  <a:endParaRPr lang="en-US">
                    <a:cs typeface="Arial" charset="0"/>
                  </a:endParaRPr>
                </a:p>
              </p:txBody>
            </p:sp>
            <p:sp>
              <p:nvSpPr>
                <p:cNvPr id="4160" name="Rectangle 68"/>
                <p:cNvSpPr>
                  <a:spLocks noChangeAspect="1" noChangeArrowheads="1"/>
                </p:cNvSpPr>
                <p:nvPr/>
              </p:nvSpPr>
              <p:spPr bwMode="auto">
                <a:xfrm>
                  <a:off x="3721" y="2714"/>
                  <a:ext cx="1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cs typeface="Arial" charset="0"/>
                    </a:rPr>
                    <a:t>7.7</a:t>
                  </a:r>
                  <a:endParaRPr lang="en-US">
                    <a:cs typeface="Arial" charset="0"/>
                  </a:endParaRPr>
                </a:p>
              </p:txBody>
            </p:sp>
            <p:sp>
              <p:nvSpPr>
                <p:cNvPr id="4161" name="Line 69"/>
                <p:cNvSpPr>
                  <a:spLocks noChangeShapeType="1"/>
                </p:cNvSpPr>
                <p:nvPr/>
              </p:nvSpPr>
              <p:spPr bwMode="auto">
                <a:xfrm>
                  <a:off x="3928" y="2823"/>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2" name="Line 70"/>
                <p:cNvSpPr>
                  <a:spLocks noChangeShapeType="1"/>
                </p:cNvSpPr>
                <p:nvPr/>
              </p:nvSpPr>
              <p:spPr bwMode="auto">
                <a:xfrm>
                  <a:off x="3928" y="2959"/>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3" name="Line 71"/>
                <p:cNvSpPr>
                  <a:spLocks noChangeShapeType="1"/>
                </p:cNvSpPr>
                <p:nvPr/>
              </p:nvSpPr>
              <p:spPr bwMode="auto">
                <a:xfrm>
                  <a:off x="3928" y="3095"/>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4" name="Line 72"/>
                <p:cNvSpPr>
                  <a:spLocks noChangeShapeType="1"/>
                </p:cNvSpPr>
                <p:nvPr/>
              </p:nvSpPr>
              <p:spPr bwMode="auto">
                <a:xfrm>
                  <a:off x="3928" y="3231"/>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5" name="Line 73"/>
                <p:cNvSpPr>
                  <a:spLocks noChangeShapeType="1"/>
                </p:cNvSpPr>
                <p:nvPr/>
              </p:nvSpPr>
              <p:spPr bwMode="auto">
                <a:xfrm flipH="1">
                  <a:off x="3926" y="2820"/>
                  <a:ext cx="2" cy="82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6" name="Line 74"/>
                <p:cNvSpPr>
                  <a:spLocks noChangeShapeType="1"/>
                </p:cNvSpPr>
                <p:nvPr/>
              </p:nvSpPr>
              <p:spPr bwMode="auto">
                <a:xfrm>
                  <a:off x="3928" y="3367"/>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7" name="Line 75"/>
                <p:cNvSpPr>
                  <a:spLocks noChangeShapeType="1"/>
                </p:cNvSpPr>
                <p:nvPr/>
              </p:nvSpPr>
              <p:spPr bwMode="auto">
                <a:xfrm>
                  <a:off x="3928" y="3503"/>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68" name="Rectangle 76"/>
                <p:cNvSpPr>
                  <a:spLocks noChangeAspect="1" noChangeArrowheads="1"/>
                </p:cNvSpPr>
                <p:nvPr/>
              </p:nvSpPr>
              <p:spPr bwMode="auto">
                <a:xfrm>
                  <a:off x="3721" y="3273"/>
                  <a:ext cx="1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cs typeface="Arial" charset="0"/>
                    </a:rPr>
                    <a:t>7.3</a:t>
                  </a:r>
                  <a:endParaRPr lang="en-US">
                    <a:cs typeface="Arial" charset="0"/>
                  </a:endParaRPr>
                </a:p>
              </p:txBody>
            </p:sp>
            <p:sp>
              <p:nvSpPr>
                <p:cNvPr id="4169" name="Line 77"/>
                <p:cNvSpPr>
                  <a:spLocks noChangeShapeType="1"/>
                </p:cNvSpPr>
                <p:nvPr/>
              </p:nvSpPr>
              <p:spPr bwMode="auto">
                <a:xfrm>
                  <a:off x="3928" y="3640"/>
                  <a:ext cx="4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70" name="Rectangle 78"/>
                <p:cNvSpPr>
                  <a:spLocks noChangeAspect="1" noChangeArrowheads="1"/>
                </p:cNvSpPr>
                <p:nvPr/>
              </p:nvSpPr>
              <p:spPr bwMode="auto">
                <a:xfrm>
                  <a:off x="3717" y="3529"/>
                  <a:ext cx="1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cs typeface="Arial" charset="0"/>
                    </a:rPr>
                    <a:t>7.0</a:t>
                  </a:r>
                  <a:endParaRPr lang="en-US">
                    <a:cs typeface="Arial" charset="0"/>
                  </a:endParaRPr>
                </a:p>
              </p:txBody>
            </p:sp>
          </p:grpSp>
        </p:grpSp>
      </p:grpSp>
      <p:sp>
        <p:nvSpPr>
          <p:cNvPr id="4144" name="Text Box 79"/>
          <p:cNvSpPr txBox="1">
            <a:spLocks noChangeArrowheads="1"/>
          </p:cNvSpPr>
          <p:nvPr/>
        </p:nvSpPr>
        <p:spPr bwMode="auto">
          <a:xfrm>
            <a:off x="6569075" y="4519613"/>
            <a:ext cx="20161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90000"/>
              </a:lnSpc>
            </a:pPr>
            <a:r>
              <a:rPr lang="en-US" sz="1600"/>
              <a:t>1.5% CO</a:t>
            </a:r>
            <a:r>
              <a:rPr lang="en-US" sz="1600" baseline="-25000"/>
              <a:t>2 </a:t>
            </a:r>
            <a:r>
              <a:rPr lang="en-US" sz="1600"/>
              <a:t>/                               10 mM HCO</a:t>
            </a:r>
            <a:r>
              <a:rPr lang="en-US" sz="1600" baseline="-25000"/>
              <a:t>3</a:t>
            </a:r>
            <a:r>
              <a:rPr lang="en-US" sz="1600" baseline="30000"/>
              <a:t>–</a:t>
            </a:r>
            <a:endParaRPr lang="en-US" sz="1600" baseline="30000">
              <a:sym typeface="Symbol" pitchFamily="18" charset="2"/>
            </a:endParaRPr>
          </a:p>
        </p:txBody>
      </p:sp>
      <p:grpSp>
        <p:nvGrpSpPr>
          <p:cNvPr id="4145" name="Group 80"/>
          <p:cNvGrpSpPr>
            <a:grpSpLocks/>
          </p:cNvGrpSpPr>
          <p:nvPr/>
        </p:nvGrpSpPr>
        <p:grpSpPr bwMode="auto">
          <a:xfrm>
            <a:off x="6828388" y="5059363"/>
            <a:ext cx="1425575" cy="52387"/>
            <a:chOff x="1207" y="1295"/>
            <a:chExt cx="1033" cy="57"/>
          </a:xfrm>
        </p:grpSpPr>
        <p:sp>
          <p:nvSpPr>
            <p:cNvPr id="4153" name="Line 81"/>
            <p:cNvSpPr>
              <a:spLocks noChangeShapeType="1"/>
            </p:cNvSpPr>
            <p:nvPr/>
          </p:nvSpPr>
          <p:spPr bwMode="auto">
            <a:xfrm>
              <a:off x="1208" y="1295"/>
              <a:ext cx="0" cy="5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54" name="Line 82"/>
            <p:cNvSpPr>
              <a:spLocks noChangeShapeType="1"/>
            </p:cNvSpPr>
            <p:nvPr/>
          </p:nvSpPr>
          <p:spPr bwMode="auto">
            <a:xfrm>
              <a:off x="1207" y="1298"/>
              <a:ext cx="103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146" name="Group 83"/>
          <p:cNvGrpSpPr>
            <a:grpSpLocks/>
          </p:cNvGrpSpPr>
          <p:nvPr/>
        </p:nvGrpSpPr>
        <p:grpSpPr bwMode="auto">
          <a:xfrm>
            <a:off x="6532563" y="5157788"/>
            <a:ext cx="1709737" cy="188912"/>
            <a:chOff x="4127" y="3061"/>
            <a:chExt cx="1077" cy="119"/>
          </a:xfrm>
        </p:grpSpPr>
        <p:sp>
          <p:nvSpPr>
            <p:cNvPr id="4150" name="Freeform 84"/>
            <p:cNvSpPr>
              <a:spLocks noChangeAspect="1"/>
            </p:cNvSpPr>
            <p:nvPr/>
          </p:nvSpPr>
          <p:spPr bwMode="auto">
            <a:xfrm>
              <a:off x="4127" y="3170"/>
              <a:ext cx="184" cy="10"/>
            </a:xfrm>
            <a:custGeom>
              <a:avLst/>
              <a:gdLst>
                <a:gd name="T0" fmla="*/ 0 w 124"/>
                <a:gd name="T1" fmla="*/ 0 h 29"/>
                <a:gd name="T2" fmla="*/ 0 w 124"/>
                <a:gd name="T3" fmla="*/ 0 h 29"/>
                <a:gd name="T4" fmla="*/ 0 w 124"/>
                <a:gd name="T5" fmla="*/ 0 h 29"/>
                <a:gd name="T6" fmla="*/ 1396 w 124"/>
                <a:gd name="T7" fmla="*/ 0 h 29"/>
                <a:gd name="T8" fmla="*/ 1396 w 124"/>
                <a:gd name="T9" fmla="*/ 0 h 29"/>
                <a:gd name="T10" fmla="*/ 1396 w 124"/>
                <a:gd name="T11" fmla="*/ 0 h 29"/>
                <a:gd name="T12" fmla="*/ 2754 w 124"/>
                <a:gd name="T13" fmla="*/ 0 h 29"/>
                <a:gd name="T14" fmla="*/ 2754 w 124"/>
                <a:gd name="T15" fmla="*/ 0 h 29"/>
                <a:gd name="T16" fmla="*/ 2754 w 124"/>
                <a:gd name="T17" fmla="*/ 0 h 29"/>
                <a:gd name="T18" fmla="*/ 3836 w 124"/>
                <a:gd name="T19" fmla="*/ 0 h 29"/>
                <a:gd name="T20" fmla="*/ 3836 w 124"/>
                <a:gd name="T21" fmla="*/ 0 h 29"/>
                <a:gd name="T22" fmla="*/ 3836 w 124"/>
                <a:gd name="T23" fmla="*/ 0 h 29"/>
                <a:gd name="T24" fmla="*/ 3836 w 124"/>
                <a:gd name="T25" fmla="*/ 0 h 29"/>
                <a:gd name="T26" fmla="*/ 5388 w 124"/>
                <a:gd name="T27" fmla="*/ 0 h 29"/>
                <a:gd name="T28" fmla="*/ 5388 w 124"/>
                <a:gd name="T29" fmla="*/ 0 h 29"/>
                <a:gd name="T30" fmla="*/ 5388 w 124"/>
                <a:gd name="T31" fmla="*/ 0 h 29"/>
                <a:gd name="T32" fmla="*/ 6617 w 124"/>
                <a:gd name="T33" fmla="*/ 0 h 29"/>
                <a:gd name="T34" fmla="*/ 6617 w 124"/>
                <a:gd name="T35" fmla="*/ 0 h 29"/>
                <a:gd name="T36" fmla="*/ 6617 w 124"/>
                <a:gd name="T37" fmla="*/ 0 h 29"/>
                <a:gd name="T38" fmla="*/ 7995 w 124"/>
                <a:gd name="T39" fmla="*/ 0 h 29"/>
                <a:gd name="T40" fmla="*/ 7995 w 124"/>
                <a:gd name="T41" fmla="*/ 0 h 29"/>
                <a:gd name="T42" fmla="*/ 7995 w 124"/>
                <a:gd name="T43" fmla="*/ 0 h 29"/>
                <a:gd name="T44" fmla="*/ 9371 w 124"/>
                <a:gd name="T45" fmla="*/ 0 h 29"/>
                <a:gd name="T46" fmla="*/ 9371 w 124"/>
                <a:gd name="T47" fmla="*/ 0 h 29"/>
                <a:gd name="T48" fmla="*/ 9371 w 124"/>
                <a:gd name="T49" fmla="*/ 0 h 29"/>
                <a:gd name="T50" fmla="*/ 9371 w 124"/>
                <a:gd name="T51" fmla="*/ 0 h 29"/>
                <a:gd name="T52" fmla="*/ 10501 w 124"/>
                <a:gd name="T53" fmla="*/ 0 h 29"/>
                <a:gd name="T54" fmla="*/ 10501 w 124"/>
                <a:gd name="T55" fmla="*/ 0 h 29"/>
                <a:gd name="T56" fmla="*/ 10501 w 124"/>
                <a:gd name="T57" fmla="*/ 0 h 29"/>
                <a:gd name="T58" fmla="*/ 11954 w 124"/>
                <a:gd name="T59" fmla="*/ 0 h 29"/>
                <a:gd name="T60" fmla="*/ 11954 w 124"/>
                <a:gd name="T61" fmla="*/ 0 h 29"/>
                <a:gd name="T62" fmla="*/ 11954 w 124"/>
                <a:gd name="T63" fmla="*/ 0 h 29"/>
                <a:gd name="T64" fmla="*/ 13187 w 124"/>
                <a:gd name="T65" fmla="*/ 0 h 29"/>
                <a:gd name="T66" fmla="*/ 13187 w 124"/>
                <a:gd name="T67" fmla="*/ 0 h 29"/>
                <a:gd name="T68" fmla="*/ 13187 w 124"/>
                <a:gd name="T69" fmla="*/ 0 h 29"/>
                <a:gd name="T70" fmla="*/ 14336 w 124"/>
                <a:gd name="T71" fmla="*/ 0 h 29"/>
                <a:gd name="T72" fmla="*/ 15582 w 124"/>
                <a:gd name="T73" fmla="*/ 0 h 29"/>
                <a:gd name="T74" fmla="*/ 15582 w 124"/>
                <a:gd name="T75" fmla="*/ 0 h 29"/>
                <a:gd name="T76" fmla="*/ 15582 w 124"/>
                <a:gd name="T77" fmla="*/ 0 h 29"/>
                <a:gd name="T78" fmla="*/ 15582 w 124"/>
                <a:gd name="T79" fmla="*/ 0 h 29"/>
                <a:gd name="T80" fmla="*/ 17143 w 124"/>
                <a:gd name="T81" fmla="*/ 0 h 29"/>
                <a:gd name="T82" fmla="*/ 17143 w 124"/>
                <a:gd name="T83" fmla="*/ 0 h 29"/>
                <a:gd name="T84" fmla="*/ 17143 w 124"/>
                <a:gd name="T85" fmla="*/ 0 h 29"/>
                <a:gd name="T86" fmla="*/ 18210 w 124"/>
                <a:gd name="T87" fmla="*/ 0 h 29"/>
                <a:gd name="T88" fmla="*/ 18210 w 124"/>
                <a:gd name="T89" fmla="*/ 0 h 29"/>
                <a:gd name="T90" fmla="*/ 18210 w 124"/>
                <a:gd name="T91" fmla="*/ 0 h 29"/>
                <a:gd name="T92" fmla="*/ 19568 w 124"/>
                <a:gd name="T93" fmla="*/ 0 h 29"/>
                <a:gd name="T94" fmla="*/ 19568 w 124"/>
                <a:gd name="T95" fmla="*/ 0 h 29"/>
                <a:gd name="T96" fmla="*/ 19568 w 124"/>
                <a:gd name="T97" fmla="*/ 0 h 29"/>
                <a:gd name="T98" fmla="*/ 20979 w 124"/>
                <a:gd name="T99" fmla="*/ 0 h 29"/>
                <a:gd name="T100" fmla="*/ 20979 w 124"/>
                <a:gd name="T101" fmla="*/ 0 h 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4"/>
                <a:gd name="T154" fmla="*/ 0 h 29"/>
                <a:gd name="T155" fmla="*/ 124 w 124"/>
                <a:gd name="T156" fmla="*/ 29 h 2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4" h="29">
                  <a:moveTo>
                    <a:pt x="0" y="6"/>
                  </a:moveTo>
                  <a:lnTo>
                    <a:pt x="0" y="6"/>
                  </a:lnTo>
                  <a:lnTo>
                    <a:pt x="0" y="11"/>
                  </a:lnTo>
                  <a:lnTo>
                    <a:pt x="8" y="6"/>
                  </a:lnTo>
                  <a:lnTo>
                    <a:pt x="8" y="0"/>
                  </a:lnTo>
                  <a:lnTo>
                    <a:pt x="8" y="11"/>
                  </a:lnTo>
                  <a:lnTo>
                    <a:pt x="16" y="11"/>
                  </a:lnTo>
                  <a:lnTo>
                    <a:pt x="16" y="18"/>
                  </a:lnTo>
                  <a:lnTo>
                    <a:pt x="23" y="11"/>
                  </a:lnTo>
                  <a:lnTo>
                    <a:pt x="23" y="6"/>
                  </a:lnTo>
                  <a:lnTo>
                    <a:pt x="23" y="11"/>
                  </a:lnTo>
                  <a:lnTo>
                    <a:pt x="32" y="0"/>
                  </a:lnTo>
                  <a:lnTo>
                    <a:pt x="32" y="6"/>
                  </a:lnTo>
                  <a:lnTo>
                    <a:pt x="39" y="11"/>
                  </a:lnTo>
                  <a:lnTo>
                    <a:pt x="47" y="11"/>
                  </a:lnTo>
                  <a:lnTo>
                    <a:pt x="47" y="0"/>
                  </a:lnTo>
                  <a:lnTo>
                    <a:pt x="55" y="6"/>
                  </a:lnTo>
                  <a:lnTo>
                    <a:pt x="55" y="0"/>
                  </a:lnTo>
                  <a:lnTo>
                    <a:pt x="55" y="6"/>
                  </a:lnTo>
                  <a:lnTo>
                    <a:pt x="62" y="11"/>
                  </a:lnTo>
                  <a:lnTo>
                    <a:pt x="62" y="6"/>
                  </a:lnTo>
                  <a:lnTo>
                    <a:pt x="62" y="11"/>
                  </a:lnTo>
                  <a:lnTo>
                    <a:pt x="71" y="18"/>
                  </a:lnTo>
                  <a:lnTo>
                    <a:pt x="71" y="6"/>
                  </a:lnTo>
                  <a:lnTo>
                    <a:pt x="78" y="11"/>
                  </a:lnTo>
                  <a:lnTo>
                    <a:pt x="78" y="18"/>
                  </a:lnTo>
                  <a:lnTo>
                    <a:pt x="78" y="11"/>
                  </a:lnTo>
                  <a:lnTo>
                    <a:pt x="85" y="18"/>
                  </a:lnTo>
                  <a:lnTo>
                    <a:pt x="92" y="11"/>
                  </a:lnTo>
                  <a:lnTo>
                    <a:pt x="92" y="18"/>
                  </a:lnTo>
                  <a:lnTo>
                    <a:pt x="92" y="23"/>
                  </a:lnTo>
                  <a:lnTo>
                    <a:pt x="101" y="23"/>
                  </a:lnTo>
                  <a:lnTo>
                    <a:pt x="101" y="29"/>
                  </a:lnTo>
                  <a:lnTo>
                    <a:pt x="108" y="23"/>
                  </a:lnTo>
                  <a:lnTo>
                    <a:pt x="108" y="18"/>
                  </a:lnTo>
                  <a:lnTo>
                    <a:pt x="108" y="11"/>
                  </a:lnTo>
                  <a:lnTo>
                    <a:pt x="116" y="18"/>
                  </a:lnTo>
                  <a:lnTo>
                    <a:pt x="124" y="18"/>
                  </a:lnTo>
                  <a:lnTo>
                    <a:pt x="124" y="6"/>
                  </a:lnTo>
                </a:path>
              </a:pathLst>
            </a:custGeom>
            <a:noFill/>
            <a:ln w="19050">
              <a:solidFill>
                <a:srgbClr val="99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51" name="Freeform 85"/>
            <p:cNvSpPr>
              <a:spLocks noChangeAspect="1"/>
            </p:cNvSpPr>
            <p:nvPr/>
          </p:nvSpPr>
          <p:spPr bwMode="auto">
            <a:xfrm>
              <a:off x="4309" y="3067"/>
              <a:ext cx="48" cy="108"/>
            </a:xfrm>
            <a:custGeom>
              <a:avLst/>
              <a:gdLst>
                <a:gd name="T0" fmla="*/ 0 w 48"/>
                <a:gd name="T1" fmla="*/ 0 h 302"/>
                <a:gd name="T2" fmla="*/ 24 w 48"/>
                <a:gd name="T3" fmla="*/ 0 h 302"/>
                <a:gd name="T4" fmla="*/ 24 w 48"/>
                <a:gd name="T5" fmla="*/ 0 h 302"/>
                <a:gd name="T6" fmla="*/ 34 w 48"/>
                <a:gd name="T7" fmla="*/ 0 h 302"/>
                <a:gd name="T8" fmla="*/ 34 w 48"/>
                <a:gd name="T9" fmla="*/ 0 h 302"/>
                <a:gd name="T10" fmla="*/ 34 w 48"/>
                <a:gd name="T11" fmla="*/ 0 h 302"/>
                <a:gd name="T12" fmla="*/ 48 w 48"/>
                <a:gd name="T13" fmla="*/ 0 h 302"/>
                <a:gd name="T14" fmla="*/ 48 w 48"/>
                <a:gd name="T15" fmla="*/ 0 h 302"/>
                <a:gd name="T16" fmla="*/ 0 60000 65536"/>
                <a:gd name="T17" fmla="*/ 0 60000 65536"/>
                <a:gd name="T18" fmla="*/ 0 60000 65536"/>
                <a:gd name="T19" fmla="*/ 0 60000 65536"/>
                <a:gd name="T20" fmla="*/ 0 60000 65536"/>
                <a:gd name="T21" fmla="*/ 0 60000 65536"/>
                <a:gd name="T22" fmla="*/ 0 60000 65536"/>
                <a:gd name="T23" fmla="*/ 0 60000 65536"/>
                <a:gd name="T24" fmla="*/ 0 w 48"/>
                <a:gd name="T25" fmla="*/ 0 h 302"/>
                <a:gd name="T26" fmla="*/ 48 w 48"/>
                <a:gd name="T27" fmla="*/ 302 h 3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 h="302">
                  <a:moveTo>
                    <a:pt x="0" y="302"/>
                  </a:moveTo>
                  <a:lnTo>
                    <a:pt x="24" y="64"/>
                  </a:lnTo>
                  <a:lnTo>
                    <a:pt x="24" y="38"/>
                  </a:lnTo>
                  <a:lnTo>
                    <a:pt x="34" y="10"/>
                  </a:lnTo>
                  <a:lnTo>
                    <a:pt x="34" y="0"/>
                  </a:lnTo>
                  <a:lnTo>
                    <a:pt x="48" y="0"/>
                  </a:lnTo>
                  <a:lnTo>
                    <a:pt x="48" y="5"/>
                  </a:lnTo>
                </a:path>
              </a:pathLst>
            </a:custGeom>
            <a:noFill/>
            <a:ln w="19050">
              <a:solidFill>
                <a:srgbClr val="99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52" name="Freeform 86"/>
            <p:cNvSpPr>
              <a:spLocks noChangeAspect="1"/>
            </p:cNvSpPr>
            <p:nvPr/>
          </p:nvSpPr>
          <p:spPr bwMode="auto">
            <a:xfrm>
              <a:off x="4358" y="3061"/>
              <a:ext cx="846" cy="97"/>
            </a:xfrm>
            <a:custGeom>
              <a:avLst/>
              <a:gdLst>
                <a:gd name="T0" fmla="*/ 10 w 846"/>
                <a:gd name="T1" fmla="*/ 0 h 223"/>
                <a:gd name="T2" fmla="*/ 22 w 846"/>
                <a:gd name="T3" fmla="*/ 0 h 223"/>
                <a:gd name="T4" fmla="*/ 34 w 846"/>
                <a:gd name="T5" fmla="*/ 0 h 223"/>
                <a:gd name="T6" fmla="*/ 44 w 846"/>
                <a:gd name="T7" fmla="*/ 0 h 223"/>
                <a:gd name="T8" fmla="*/ 66 w 846"/>
                <a:gd name="T9" fmla="*/ 0 h 223"/>
                <a:gd name="T10" fmla="*/ 78 w 846"/>
                <a:gd name="T11" fmla="*/ 0 h 223"/>
                <a:gd name="T12" fmla="*/ 89 w 846"/>
                <a:gd name="T13" fmla="*/ 0 h 223"/>
                <a:gd name="T14" fmla="*/ 102 w 846"/>
                <a:gd name="T15" fmla="*/ 0 h 223"/>
                <a:gd name="T16" fmla="*/ 124 w 846"/>
                <a:gd name="T17" fmla="*/ 0 h 223"/>
                <a:gd name="T18" fmla="*/ 136 w 846"/>
                <a:gd name="T19" fmla="*/ 0 h 223"/>
                <a:gd name="T20" fmla="*/ 147 w 846"/>
                <a:gd name="T21" fmla="*/ 0 h 223"/>
                <a:gd name="T22" fmla="*/ 160 w 846"/>
                <a:gd name="T23" fmla="*/ 0 h 223"/>
                <a:gd name="T24" fmla="*/ 182 w 846"/>
                <a:gd name="T25" fmla="*/ 0 h 223"/>
                <a:gd name="T26" fmla="*/ 191 w 846"/>
                <a:gd name="T27" fmla="*/ 0 h 223"/>
                <a:gd name="T28" fmla="*/ 204 w 846"/>
                <a:gd name="T29" fmla="*/ 0 h 223"/>
                <a:gd name="T30" fmla="*/ 215 w 846"/>
                <a:gd name="T31" fmla="*/ 0 h 223"/>
                <a:gd name="T32" fmla="*/ 227 w 846"/>
                <a:gd name="T33" fmla="*/ 0 h 223"/>
                <a:gd name="T34" fmla="*/ 249 w 846"/>
                <a:gd name="T35" fmla="*/ 0 h 223"/>
                <a:gd name="T36" fmla="*/ 262 w 846"/>
                <a:gd name="T37" fmla="*/ 0 h 223"/>
                <a:gd name="T38" fmla="*/ 273 w 846"/>
                <a:gd name="T39" fmla="*/ 0 h 223"/>
                <a:gd name="T40" fmla="*/ 285 w 846"/>
                <a:gd name="T41" fmla="*/ 0 h 223"/>
                <a:gd name="T42" fmla="*/ 307 w 846"/>
                <a:gd name="T43" fmla="*/ 0 h 223"/>
                <a:gd name="T44" fmla="*/ 320 w 846"/>
                <a:gd name="T45" fmla="*/ 0 h 223"/>
                <a:gd name="T46" fmla="*/ 331 w 846"/>
                <a:gd name="T47" fmla="*/ 0 h 223"/>
                <a:gd name="T48" fmla="*/ 341 w 846"/>
                <a:gd name="T49" fmla="*/ 0 h 223"/>
                <a:gd name="T50" fmla="*/ 365 w 846"/>
                <a:gd name="T51" fmla="*/ 0 h 223"/>
                <a:gd name="T52" fmla="*/ 375 w 846"/>
                <a:gd name="T53" fmla="*/ 0 h 223"/>
                <a:gd name="T54" fmla="*/ 387 w 846"/>
                <a:gd name="T55" fmla="*/ 0 h 223"/>
                <a:gd name="T56" fmla="*/ 399 w 846"/>
                <a:gd name="T57" fmla="*/ 0 h 223"/>
                <a:gd name="T58" fmla="*/ 423 w 846"/>
                <a:gd name="T59" fmla="*/ 0 h 223"/>
                <a:gd name="T60" fmla="*/ 433 w 846"/>
                <a:gd name="T61" fmla="*/ 0 h 223"/>
                <a:gd name="T62" fmla="*/ 445 w 846"/>
                <a:gd name="T63" fmla="*/ 0 h 223"/>
                <a:gd name="T64" fmla="*/ 457 w 846"/>
                <a:gd name="T65" fmla="*/ 0 h 223"/>
                <a:gd name="T66" fmla="*/ 478 w 846"/>
                <a:gd name="T67" fmla="*/ 0 h 223"/>
                <a:gd name="T68" fmla="*/ 490 w 846"/>
                <a:gd name="T69" fmla="*/ 0 h 223"/>
                <a:gd name="T70" fmla="*/ 501 w 846"/>
                <a:gd name="T71" fmla="*/ 0 h 223"/>
                <a:gd name="T72" fmla="*/ 512 w 846"/>
                <a:gd name="T73" fmla="*/ 0 h 223"/>
                <a:gd name="T74" fmla="*/ 536 w 846"/>
                <a:gd name="T75" fmla="*/ 0 h 223"/>
                <a:gd name="T76" fmla="*/ 548 w 846"/>
                <a:gd name="T77" fmla="*/ 0 h 223"/>
                <a:gd name="T78" fmla="*/ 559 w 846"/>
                <a:gd name="T79" fmla="*/ 0 h 223"/>
                <a:gd name="T80" fmla="*/ 570 w 846"/>
                <a:gd name="T81" fmla="*/ 0 h 223"/>
                <a:gd name="T82" fmla="*/ 583 w 846"/>
                <a:gd name="T83" fmla="*/ 0 h 223"/>
                <a:gd name="T84" fmla="*/ 605 w 846"/>
                <a:gd name="T85" fmla="*/ 0 h 223"/>
                <a:gd name="T86" fmla="*/ 616 w 846"/>
                <a:gd name="T87" fmla="*/ 0 h 223"/>
                <a:gd name="T88" fmla="*/ 628 w 846"/>
                <a:gd name="T89" fmla="*/ 0 h 223"/>
                <a:gd name="T90" fmla="*/ 638 w 846"/>
                <a:gd name="T91" fmla="*/ 0 h 223"/>
                <a:gd name="T92" fmla="*/ 662 w 846"/>
                <a:gd name="T93" fmla="*/ 0 h 223"/>
                <a:gd name="T94" fmla="*/ 674 w 846"/>
                <a:gd name="T95" fmla="*/ 0 h 223"/>
                <a:gd name="T96" fmla="*/ 686 w 846"/>
                <a:gd name="T97" fmla="*/ 0 h 223"/>
                <a:gd name="T98" fmla="*/ 696 w 846"/>
                <a:gd name="T99" fmla="*/ 0 h 223"/>
                <a:gd name="T100" fmla="*/ 720 w 846"/>
                <a:gd name="T101" fmla="*/ 0 h 223"/>
                <a:gd name="T102" fmla="*/ 732 w 846"/>
                <a:gd name="T103" fmla="*/ 0 h 223"/>
                <a:gd name="T104" fmla="*/ 744 w 846"/>
                <a:gd name="T105" fmla="*/ 0 h 223"/>
                <a:gd name="T106" fmla="*/ 754 w 846"/>
                <a:gd name="T107" fmla="*/ 0 h 223"/>
                <a:gd name="T108" fmla="*/ 776 w 846"/>
                <a:gd name="T109" fmla="*/ 0 h 223"/>
                <a:gd name="T110" fmla="*/ 788 w 846"/>
                <a:gd name="T111" fmla="*/ 0 h 223"/>
                <a:gd name="T112" fmla="*/ 798 w 846"/>
                <a:gd name="T113" fmla="*/ 0 h 223"/>
                <a:gd name="T114" fmla="*/ 810 w 846"/>
                <a:gd name="T115" fmla="*/ 0 h 223"/>
                <a:gd name="T116" fmla="*/ 834 w 846"/>
                <a:gd name="T117" fmla="*/ 0 h 223"/>
                <a:gd name="T118" fmla="*/ 846 w 846"/>
                <a:gd name="T119" fmla="*/ 0 h 22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46"/>
                <a:gd name="T181" fmla="*/ 0 h 223"/>
                <a:gd name="T182" fmla="*/ 846 w 846"/>
                <a:gd name="T183" fmla="*/ 223 h 22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46" h="223">
                  <a:moveTo>
                    <a:pt x="0" y="0"/>
                  </a:moveTo>
                  <a:lnTo>
                    <a:pt x="0" y="5"/>
                  </a:lnTo>
                  <a:lnTo>
                    <a:pt x="0" y="22"/>
                  </a:lnTo>
                  <a:lnTo>
                    <a:pt x="10" y="33"/>
                  </a:lnTo>
                  <a:lnTo>
                    <a:pt x="10" y="38"/>
                  </a:lnTo>
                  <a:lnTo>
                    <a:pt x="22" y="53"/>
                  </a:lnTo>
                  <a:lnTo>
                    <a:pt x="22" y="48"/>
                  </a:lnTo>
                  <a:lnTo>
                    <a:pt x="22" y="58"/>
                  </a:lnTo>
                  <a:lnTo>
                    <a:pt x="34" y="58"/>
                  </a:lnTo>
                  <a:lnTo>
                    <a:pt x="34" y="69"/>
                  </a:lnTo>
                  <a:lnTo>
                    <a:pt x="44" y="64"/>
                  </a:lnTo>
                  <a:lnTo>
                    <a:pt x="44" y="69"/>
                  </a:lnTo>
                  <a:lnTo>
                    <a:pt x="54" y="75"/>
                  </a:lnTo>
                  <a:lnTo>
                    <a:pt x="66" y="75"/>
                  </a:lnTo>
                  <a:lnTo>
                    <a:pt x="66" y="80"/>
                  </a:lnTo>
                  <a:lnTo>
                    <a:pt x="66" y="85"/>
                  </a:lnTo>
                  <a:lnTo>
                    <a:pt x="78" y="85"/>
                  </a:lnTo>
                  <a:lnTo>
                    <a:pt x="78" y="90"/>
                  </a:lnTo>
                  <a:lnTo>
                    <a:pt x="78" y="85"/>
                  </a:lnTo>
                  <a:lnTo>
                    <a:pt x="89" y="90"/>
                  </a:lnTo>
                  <a:lnTo>
                    <a:pt x="89" y="96"/>
                  </a:lnTo>
                  <a:lnTo>
                    <a:pt x="89" y="100"/>
                  </a:lnTo>
                  <a:lnTo>
                    <a:pt x="102" y="100"/>
                  </a:lnTo>
                  <a:lnTo>
                    <a:pt x="112" y="112"/>
                  </a:lnTo>
                  <a:lnTo>
                    <a:pt x="112" y="100"/>
                  </a:lnTo>
                  <a:lnTo>
                    <a:pt x="124" y="112"/>
                  </a:lnTo>
                  <a:lnTo>
                    <a:pt x="136" y="117"/>
                  </a:lnTo>
                  <a:lnTo>
                    <a:pt x="136" y="123"/>
                  </a:lnTo>
                  <a:lnTo>
                    <a:pt x="147" y="117"/>
                  </a:lnTo>
                  <a:lnTo>
                    <a:pt x="147" y="123"/>
                  </a:lnTo>
                  <a:lnTo>
                    <a:pt x="147" y="128"/>
                  </a:lnTo>
                  <a:lnTo>
                    <a:pt x="160" y="128"/>
                  </a:lnTo>
                  <a:lnTo>
                    <a:pt x="160" y="123"/>
                  </a:lnTo>
                  <a:lnTo>
                    <a:pt x="160" y="133"/>
                  </a:lnTo>
                  <a:lnTo>
                    <a:pt x="170" y="133"/>
                  </a:lnTo>
                  <a:lnTo>
                    <a:pt x="182" y="133"/>
                  </a:lnTo>
                  <a:lnTo>
                    <a:pt x="191" y="138"/>
                  </a:lnTo>
                  <a:lnTo>
                    <a:pt x="191" y="143"/>
                  </a:lnTo>
                  <a:lnTo>
                    <a:pt x="204" y="133"/>
                  </a:lnTo>
                  <a:lnTo>
                    <a:pt x="204" y="143"/>
                  </a:lnTo>
                  <a:lnTo>
                    <a:pt x="204" y="138"/>
                  </a:lnTo>
                  <a:lnTo>
                    <a:pt x="215" y="143"/>
                  </a:lnTo>
                  <a:lnTo>
                    <a:pt x="227" y="143"/>
                  </a:lnTo>
                  <a:lnTo>
                    <a:pt x="227" y="148"/>
                  </a:lnTo>
                  <a:lnTo>
                    <a:pt x="227" y="143"/>
                  </a:lnTo>
                  <a:lnTo>
                    <a:pt x="227" y="154"/>
                  </a:lnTo>
                  <a:lnTo>
                    <a:pt x="239" y="154"/>
                  </a:lnTo>
                  <a:lnTo>
                    <a:pt x="239" y="143"/>
                  </a:lnTo>
                  <a:lnTo>
                    <a:pt x="249" y="154"/>
                  </a:lnTo>
                  <a:lnTo>
                    <a:pt x="249" y="148"/>
                  </a:lnTo>
                  <a:lnTo>
                    <a:pt x="262" y="154"/>
                  </a:lnTo>
                  <a:lnTo>
                    <a:pt x="262" y="159"/>
                  </a:lnTo>
                  <a:lnTo>
                    <a:pt x="273" y="154"/>
                  </a:lnTo>
                  <a:lnTo>
                    <a:pt x="273" y="159"/>
                  </a:lnTo>
                  <a:lnTo>
                    <a:pt x="285" y="165"/>
                  </a:lnTo>
                  <a:lnTo>
                    <a:pt x="285" y="159"/>
                  </a:lnTo>
                  <a:lnTo>
                    <a:pt x="285" y="165"/>
                  </a:lnTo>
                  <a:lnTo>
                    <a:pt x="297" y="165"/>
                  </a:lnTo>
                  <a:lnTo>
                    <a:pt x="297" y="159"/>
                  </a:lnTo>
                  <a:lnTo>
                    <a:pt x="297" y="165"/>
                  </a:lnTo>
                  <a:lnTo>
                    <a:pt x="307" y="165"/>
                  </a:lnTo>
                  <a:lnTo>
                    <a:pt x="307" y="171"/>
                  </a:lnTo>
                  <a:lnTo>
                    <a:pt x="320" y="171"/>
                  </a:lnTo>
                  <a:lnTo>
                    <a:pt x="331" y="171"/>
                  </a:lnTo>
                  <a:lnTo>
                    <a:pt x="331" y="165"/>
                  </a:lnTo>
                  <a:lnTo>
                    <a:pt x="331" y="171"/>
                  </a:lnTo>
                  <a:lnTo>
                    <a:pt x="331" y="175"/>
                  </a:lnTo>
                  <a:lnTo>
                    <a:pt x="341" y="175"/>
                  </a:lnTo>
                  <a:lnTo>
                    <a:pt x="351" y="175"/>
                  </a:lnTo>
                  <a:lnTo>
                    <a:pt x="365" y="175"/>
                  </a:lnTo>
                  <a:lnTo>
                    <a:pt x="365" y="180"/>
                  </a:lnTo>
                  <a:lnTo>
                    <a:pt x="365" y="175"/>
                  </a:lnTo>
                  <a:lnTo>
                    <a:pt x="375" y="180"/>
                  </a:lnTo>
                  <a:lnTo>
                    <a:pt x="375" y="175"/>
                  </a:lnTo>
                  <a:lnTo>
                    <a:pt x="375" y="180"/>
                  </a:lnTo>
                  <a:lnTo>
                    <a:pt x="375" y="175"/>
                  </a:lnTo>
                  <a:lnTo>
                    <a:pt x="387" y="180"/>
                  </a:lnTo>
                  <a:lnTo>
                    <a:pt x="387" y="175"/>
                  </a:lnTo>
                  <a:lnTo>
                    <a:pt x="387" y="180"/>
                  </a:lnTo>
                  <a:lnTo>
                    <a:pt x="399" y="186"/>
                  </a:lnTo>
                  <a:lnTo>
                    <a:pt x="399" y="180"/>
                  </a:lnTo>
                  <a:lnTo>
                    <a:pt x="409" y="186"/>
                  </a:lnTo>
                  <a:lnTo>
                    <a:pt x="409" y="175"/>
                  </a:lnTo>
                  <a:lnTo>
                    <a:pt x="423" y="186"/>
                  </a:lnTo>
                  <a:lnTo>
                    <a:pt x="423" y="180"/>
                  </a:lnTo>
                  <a:lnTo>
                    <a:pt x="423" y="190"/>
                  </a:lnTo>
                  <a:lnTo>
                    <a:pt x="433" y="186"/>
                  </a:lnTo>
                  <a:lnTo>
                    <a:pt x="433" y="180"/>
                  </a:lnTo>
                  <a:lnTo>
                    <a:pt x="433" y="186"/>
                  </a:lnTo>
                  <a:lnTo>
                    <a:pt x="445" y="180"/>
                  </a:lnTo>
                  <a:lnTo>
                    <a:pt x="445" y="190"/>
                  </a:lnTo>
                  <a:lnTo>
                    <a:pt x="457" y="186"/>
                  </a:lnTo>
                  <a:lnTo>
                    <a:pt x="457" y="190"/>
                  </a:lnTo>
                  <a:lnTo>
                    <a:pt x="467" y="190"/>
                  </a:lnTo>
                  <a:lnTo>
                    <a:pt x="478" y="190"/>
                  </a:lnTo>
                  <a:lnTo>
                    <a:pt x="490" y="190"/>
                  </a:lnTo>
                  <a:lnTo>
                    <a:pt x="501" y="190"/>
                  </a:lnTo>
                  <a:lnTo>
                    <a:pt x="512" y="190"/>
                  </a:lnTo>
                  <a:lnTo>
                    <a:pt x="512" y="197"/>
                  </a:lnTo>
                  <a:lnTo>
                    <a:pt x="525" y="197"/>
                  </a:lnTo>
                  <a:lnTo>
                    <a:pt x="525" y="190"/>
                  </a:lnTo>
                  <a:lnTo>
                    <a:pt x="536" y="197"/>
                  </a:lnTo>
                  <a:lnTo>
                    <a:pt x="536" y="190"/>
                  </a:lnTo>
                  <a:lnTo>
                    <a:pt x="536" y="197"/>
                  </a:lnTo>
                  <a:lnTo>
                    <a:pt x="548" y="197"/>
                  </a:lnTo>
                  <a:lnTo>
                    <a:pt x="548" y="190"/>
                  </a:lnTo>
                  <a:lnTo>
                    <a:pt x="548" y="202"/>
                  </a:lnTo>
                  <a:lnTo>
                    <a:pt x="559" y="197"/>
                  </a:lnTo>
                  <a:lnTo>
                    <a:pt x="570" y="202"/>
                  </a:lnTo>
                  <a:lnTo>
                    <a:pt x="570" y="197"/>
                  </a:lnTo>
                  <a:lnTo>
                    <a:pt x="570" y="190"/>
                  </a:lnTo>
                  <a:lnTo>
                    <a:pt x="583" y="202"/>
                  </a:lnTo>
                  <a:lnTo>
                    <a:pt x="594" y="202"/>
                  </a:lnTo>
                  <a:lnTo>
                    <a:pt x="605" y="202"/>
                  </a:lnTo>
                  <a:lnTo>
                    <a:pt x="616" y="202"/>
                  </a:lnTo>
                  <a:lnTo>
                    <a:pt x="628" y="207"/>
                  </a:lnTo>
                  <a:lnTo>
                    <a:pt x="628" y="202"/>
                  </a:lnTo>
                  <a:lnTo>
                    <a:pt x="638" y="202"/>
                  </a:lnTo>
                  <a:lnTo>
                    <a:pt x="650" y="207"/>
                  </a:lnTo>
                  <a:lnTo>
                    <a:pt x="662" y="207"/>
                  </a:lnTo>
                  <a:lnTo>
                    <a:pt x="662" y="202"/>
                  </a:lnTo>
                  <a:lnTo>
                    <a:pt x="662" y="207"/>
                  </a:lnTo>
                  <a:lnTo>
                    <a:pt x="674" y="207"/>
                  </a:lnTo>
                  <a:lnTo>
                    <a:pt x="674" y="213"/>
                  </a:lnTo>
                  <a:lnTo>
                    <a:pt x="686" y="207"/>
                  </a:lnTo>
                  <a:lnTo>
                    <a:pt x="696" y="207"/>
                  </a:lnTo>
                  <a:lnTo>
                    <a:pt x="696" y="202"/>
                  </a:lnTo>
                  <a:lnTo>
                    <a:pt x="708" y="213"/>
                  </a:lnTo>
                  <a:lnTo>
                    <a:pt x="708" y="207"/>
                  </a:lnTo>
                  <a:lnTo>
                    <a:pt x="708" y="213"/>
                  </a:lnTo>
                  <a:lnTo>
                    <a:pt x="720" y="207"/>
                  </a:lnTo>
                  <a:lnTo>
                    <a:pt x="720" y="213"/>
                  </a:lnTo>
                  <a:lnTo>
                    <a:pt x="732" y="213"/>
                  </a:lnTo>
                  <a:lnTo>
                    <a:pt x="732" y="207"/>
                  </a:lnTo>
                  <a:lnTo>
                    <a:pt x="744" y="213"/>
                  </a:lnTo>
                  <a:lnTo>
                    <a:pt x="744" y="218"/>
                  </a:lnTo>
                  <a:lnTo>
                    <a:pt x="754" y="207"/>
                  </a:lnTo>
                  <a:lnTo>
                    <a:pt x="754" y="213"/>
                  </a:lnTo>
                  <a:lnTo>
                    <a:pt x="754" y="218"/>
                  </a:lnTo>
                  <a:lnTo>
                    <a:pt x="764" y="213"/>
                  </a:lnTo>
                  <a:lnTo>
                    <a:pt x="764" y="218"/>
                  </a:lnTo>
                  <a:lnTo>
                    <a:pt x="776" y="213"/>
                  </a:lnTo>
                  <a:lnTo>
                    <a:pt x="776" y="218"/>
                  </a:lnTo>
                  <a:lnTo>
                    <a:pt x="788" y="207"/>
                  </a:lnTo>
                  <a:lnTo>
                    <a:pt x="788" y="218"/>
                  </a:lnTo>
                  <a:lnTo>
                    <a:pt x="788" y="213"/>
                  </a:lnTo>
                  <a:lnTo>
                    <a:pt x="798" y="213"/>
                  </a:lnTo>
                  <a:lnTo>
                    <a:pt x="798" y="218"/>
                  </a:lnTo>
                  <a:lnTo>
                    <a:pt x="810" y="218"/>
                  </a:lnTo>
                  <a:lnTo>
                    <a:pt x="822" y="218"/>
                  </a:lnTo>
                  <a:lnTo>
                    <a:pt x="834" y="213"/>
                  </a:lnTo>
                  <a:lnTo>
                    <a:pt x="834" y="223"/>
                  </a:lnTo>
                  <a:lnTo>
                    <a:pt x="834" y="213"/>
                  </a:lnTo>
                  <a:lnTo>
                    <a:pt x="834" y="218"/>
                  </a:lnTo>
                  <a:lnTo>
                    <a:pt x="846" y="218"/>
                  </a:lnTo>
                </a:path>
              </a:pathLst>
            </a:custGeom>
            <a:noFill/>
            <a:ln w="19050">
              <a:solidFill>
                <a:srgbClr val="8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147" name="Text Box 87"/>
          <p:cNvSpPr txBox="1">
            <a:spLocks noChangeAspect="1" noChangeArrowheads="1"/>
          </p:cNvSpPr>
          <p:nvPr/>
        </p:nvSpPr>
        <p:spPr bwMode="auto">
          <a:xfrm>
            <a:off x="8189913" y="5070475"/>
            <a:ext cx="5413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a:solidFill>
                  <a:srgbClr val="990099"/>
                </a:solidFill>
                <a:cs typeface="Arial" charset="0"/>
              </a:rPr>
              <a:t>pH</a:t>
            </a:r>
            <a:r>
              <a:rPr lang="en-US" baseline="-25000">
                <a:solidFill>
                  <a:srgbClr val="990099"/>
                </a:solidFill>
                <a:cs typeface="Arial" charset="0"/>
              </a:rPr>
              <a:t>S</a:t>
            </a:r>
          </a:p>
        </p:txBody>
      </p:sp>
      <p:grpSp>
        <p:nvGrpSpPr>
          <p:cNvPr id="4148" name="Group 88"/>
          <p:cNvGrpSpPr>
            <a:grpSpLocks/>
          </p:cNvGrpSpPr>
          <p:nvPr/>
        </p:nvGrpSpPr>
        <p:grpSpPr bwMode="auto">
          <a:xfrm>
            <a:off x="6532563" y="5707063"/>
            <a:ext cx="1714500" cy="366712"/>
            <a:chOff x="4263" y="3294"/>
            <a:chExt cx="1080" cy="231"/>
          </a:xfrm>
        </p:grpSpPr>
        <p:sp>
          <p:nvSpPr>
            <p:cNvPr id="6" name="Freeform 89"/>
            <p:cNvSpPr>
              <a:spLocks/>
            </p:cNvSpPr>
            <p:nvPr/>
          </p:nvSpPr>
          <p:spPr bwMode="auto">
            <a:xfrm>
              <a:off x="4263" y="3294"/>
              <a:ext cx="416" cy="167"/>
            </a:xfrm>
            <a:custGeom>
              <a:avLst/>
              <a:gdLst>
                <a:gd name="T0" fmla="*/ 51 w 405"/>
                <a:gd name="T1" fmla="*/ 0 h 739"/>
                <a:gd name="T2" fmla="*/ 18 w 405"/>
                <a:gd name="T3" fmla="*/ 0 h 739"/>
                <a:gd name="T4" fmla="*/ 0 w 405"/>
                <a:gd name="T5" fmla="*/ 0 h 739"/>
                <a:gd name="T6" fmla="*/ 33 w 405"/>
                <a:gd name="T7" fmla="*/ 0 h 739"/>
                <a:gd name="T8" fmla="*/ 41 w 405"/>
                <a:gd name="T9" fmla="*/ 0 h 739"/>
                <a:gd name="T10" fmla="*/ 37 w 405"/>
                <a:gd name="T11" fmla="*/ 0 h 739"/>
                <a:gd name="T12" fmla="*/ 74 w 405"/>
                <a:gd name="T13" fmla="*/ 0 h 739"/>
                <a:gd name="T14" fmla="*/ 87 w 405"/>
                <a:gd name="T15" fmla="*/ 0 h 739"/>
                <a:gd name="T16" fmla="*/ 108 w 405"/>
                <a:gd name="T17" fmla="*/ 0 h 739"/>
                <a:gd name="T18" fmla="*/ 118 w 405"/>
                <a:gd name="T19" fmla="*/ 0 h 739"/>
                <a:gd name="T20" fmla="*/ 133 w 405"/>
                <a:gd name="T21" fmla="*/ 0 h 739"/>
                <a:gd name="T22" fmla="*/ 142 w 405"/>
                <a:gd name="T23" fmla="*/ 0 h 739"/>
                <a:gd name="T24" fmla="*/ 154 w 405"/>
                <a:gd name="T25" fmla="*/ 0 h 739"/>
                <a:gd name="T26" fmla="*/ 163 w 405"/>
                <a:gd name="T27" fmla="*/ 0 h 739"/>
                <a:gd name="T28" fmla="*/ 177 w 405"/>
                <a:gd name="T29" fmla="*/ 0 h 739"/>
                <a:gd name="T30" fmla="*/ 188 w 405"/>
                <a:gd name="T31" fmla="*/ 0 h 739"/>
                <a:gd name="T32" fmla="*/ 199 w 405"/>
                <a:gd name="T33" fmla="*/ 0 h 739"/>
                <a:gd name="T34" fmla="*/ 209 w 405"/>
                <a:gd name="T35" fmla="*/ 0 h 739"/>
                <a:gd name="T36" fmla="*/ 222 w 405"/>
                <a:gd name="T37" fmla="*/ 0 h 739"/>
                <a:gd name="T38" fmla="*/ 233 w 405"/>
                <a:gd name="T39" fmla="*/ 0 h 739"/>
                <a:gd name="T40" fmla="*/ 245 w 405"/>
                <a:gd name="T41" fmla="*/ 0 h 739"/>
                <a:gd name="T42" fmla="*/ 255 w 405"/>
                <a:gd name="T43" fmla="*/ 0 h 739"/>
                <a:gd name="T44" fmla="*/ 268 w 405"/>
                <a:gd name="T45" fmla="*/ 0 h 739"/>
                <a:gd name="T46" fmla="*/ 278 w 405"/>
                <a:gd name="T47" fmla="*/ 0 h 739"/>
                <a:gd name="T48" fmla="*/ 291 w 405"/>
                <a:gd name="T49" fmla="*/ 0 h 739"/>
                <a:gd name="T50" fmla="*/ 302 w 405"/>
                <a:gd name="T51" fmla="*/ 0 h 739"/>
                <a:gd name="T52" fmla="*/ 312 w 405"/>
                <a:gd name="T53" fmla="*/ 0 h 739"/>
                <a:gd name="T54" fmla="*/ 324 w 405"/>
                <a:gd name="T55" fmla="*/ 0 h 739"/>
                <a:gd name="T56" fmla="*/ 335 w 405"/>
                <a:gd name="T57" fmla="*/ 0 h 739"/>
                <a:gd name="T58" fmla="*/ 347 w 405"/>
                <a:gd name="T59" fmla="*/ 0 h 739"/>
                <a:gd name="T60" fmla="*/ 356 w 405"/>
                <a:gd name="T61" fmla="*/ 0 h 739"/>
                <a:gd name="T62" fmla="*/ 370 w 405"/>
                <a:gd name="T63" fmla="*/ 0 h 739"/>
                <a:gd name="T64" fmla="*/ 380 w 405"/>
                <a:gd name="T65" fmla="*/ 0 h 739"/>
                <a:gd name="T66" fmla="*/ 393 w 405"/>
                <a:gd name="T67" fmla="*/ 0 h 739"/>
                <a:gd name="T68" fmla="*/ 403 w 405"/>
                <a:gd name="T69" fmla="*/ 0 h 739"/>
                <a:gd name="T70" fmla="*/ 415 w 405"/>
                <a:gd name="T71" fmla="*/ 0 h 739"/>
                <a:gd name="T72" fmla="*/ 425 w 405"/>
                <a:gd name="T73" fmla="*/ 0 h 739"/>
                <a:gd name="T74" fmla="*/ 438 w 405"/>
                <a:gd name="T75" fmla="*/ 0 h 739"/>
                <a:gd name="T76" fmla="*/ 449 w 405"/>
                <a:gd name="T77" fmla="*/ 0 h 739"/>
                <a:gd name="T78" fmla="*/ 461 w 405"/>
                <a:gd name="T79" fmla="*/ 0 h 739"/>
                <a:gd name="T80" fmla="*/ 470 w 405"/>
                <a:gd name="T81" fmla="*/ 0 h 739"/>
                <a:gd name="T82" fmla="*/ 483 w 405"/>
                <a:gd name="T83" fmla="*/ 0 h 739"/>
                <a:gd name="T84" fmla="*/ 493 w 405"/>
                <a:gd name="T85" fmla="*/ 0 h 739"/>
                <a:gd name="T86" fmla="*/ 506 w 405"/>
                <a:gd name="T87" fmla="*/ 0 h 739"/>
                <a:gd name="T88" fmla="*/ 516 w 405"/>
                <a:gd name="T89" fmla="*/ 0 h 739"/>
                <a:gd name="T90" fmla="*/ 529 w 405"/>
                <a:gd name="T91" fmla="*/ 0 h 739"/>
                <a:gd name="T92" fmla="*/ 537 w 405"/>
                <a:gd name="T93" fmla="*/ 0 h 739"/>
                <a:gd name="T94" fmla="*/ 551 w 405"/>
                <a:gd name="T95" fmla="*/ 0 h 739"/>
                <a:gd name="T96" fmla="*/ 561 w 405"/>
                <a:gd name="T97" fmla="*/ 0 h 739"/>
                <a:gd name="T98" fmla="*/ 574 w 405"/>
                <a:gd name="T99" fmla="*/ 0 h 73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05"/>
                <a:gd name="T151" fmla="*/ 0 h 739"/>
                <a:gd name="T152" fmla="*/ 405 w 405"/>
                <a:gd name="T153" fmla="*/ 739 h 73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05" h="739">
                  <a:moveTo>
                    <a:pt x="52" y="13"/>
                  </a:moveTo>
                  <a:lnTo>
                    <a:pt x="48" y="10"/>
                  </a:lnTo>
                  <a:lnTo>
                    <a:pt x="44" y="10"/>
                  </a:lnTo>
                  <a:lnTo>
                    <a:pt x="38" y="10"/>
                  </a:lnTo>
                  <a:lnTo>
                    <a:pt x="32" y="14"/>
                  </a:lnTo>
                  <a:lnTo>
                    <a:pt x="26" y="8"/>
                  </a:lnTo>
                  <a:lnTo>
                    <a:pt x="22" y="6"/>
                  </a:lnTo>
                  <a:lnTo>
                    <a:pt x="18" y="4"/>
                  </a:lnTo>
                  <a:lnTo>
                    <a:pt x="12" y="2"/>
                  </a:lnTo>
                  <a:lnTo>
                    <a:pt x="8" y="2"/>
                  </a:lnTo>
                  <a:lnTo>
                    <a:pt x="2" y="0"/>
                  </a:lnTo>
                  <a:lnTo>
                    <a:pt x="0" y="0"/>
                  </a:lnTo>
                  <a:lnTo>
                    <a:pt x="2" y="4"/>
                  </a:lnTo>
                  <a:lnTo>
                    <a:pt x="4" y="2"/>
                  </a:lnTo>
                  <a:lnTo>
                    <a:pt x="18" y="8"/>
                  </a:lnTo>
                  <a:lnTo>
                    <a:pt x="20" y="8"/>
                  </a:lnTo>
                  <a:lnTo>
                    <a:pt x="24" y="10"/>
                  </a:lnTo>
                  <a:lnTo>
                    <a:pt x="24" y="12"/>
                  </a:lnTo>
                  <a:lnTo>
                    <a:pt x="22" y="6"/>
                  </a:lnTo>
                  <a:lnTo>
                    <a:pt x="28" y="12"/>
                  </a:lnTo>
                  <a:lnTo>
                    <a:pt x="24" y="12"/>
                  </a:lnTo>
                  <a:lnTo>
                    <a:pt x="24" y="10"/>
                  </a:lnTo>
                  <a:lnTo>
                    <a:pt x="24" y="8"/>
                  </a:lnTo>
                  <a:lnTo>
                    <a:pt x="24" y="10"/>
                  </a:lnTo>
                  <a:lnTo>
                    <a:pt x="34" y="10"/>
                  </a:lnTo>
                  <a:lnTo>
                    <a:pt x="34" y="12"/>
                  </a:lnTo>
                  <a:lnTo>
                    <a:pt x="36" y="6"/>
                  </a:lnTo>
                  <a:lnTo>
                    <a:pt x="52" y="9"/>
                  </a:lnTo>
                  <a:lnTo>
                    <a:pt x="61" y="9"/>
                  </a:lnTo>
                  <a:lnTo>
                    <a:pt x="61" y="13"/>
                  </a:lnTo>
                  <a:lnTo>
                    <a:pt x="61" y="9"/>
                  </a:lnTo>
                  <a:lnTo>
                    <a:pt x="68" y="9"/>
                  </a:lnTo>
                  <a:lnTo>
                    <a:pt x="77" y="4"/>
                  </a:lnTo>
                  <a:lnTo>
                    <a:pt x="77" y="13"/>
                  </a:lnTo>
                  <a:lnTo>
                    <a:pt x="77" y="9"/>
                  </a:lnTo>
                  <a:lnTo>
                    <a:pt x="84" y="13"/>
                  </a:lnTo>
                  <a:lnTo>
                    <a:pt x="84" y="9"/>
                  </a:lnTo>
                  <a:lnTo>
                    <a:pt x="93" y="13"/>
                  </a:lnTo>
                  <a:lnTo>
                    <a:pt x="93" y="9"/>
                  </a:lnTo>
                  <a:lnTo>
                    <a:pt x="93" y="18"/>
                  </a:lnTo>
                  <a:lnTo>
                    <a:pt x="100" y="22"/>
                  </a:lnTo>
                  <a:lnTo>
                    <a:pt x="100" y="18"/>
                  </a:lnTo>
                  <a:lnTo>
                    <a:pt x="100" y="13"/>
                  </a:lnTo>
                  <a:lnTo>
                    <a:pt x="109" y="22"/>
                  </a:lnTo>
                  <a:lnTo>
                    <a:pt x="109" y="13"/>
                  </a:lnTo>
                  <a:lnTo>
                    <a:pt x="109" y="22"/>
                  </a:lnTo>
                  <a:lnTo>
                    <a:pt x="116" y="13"/>
                  </a:lnTo>
                  <a:lnTo>
                    <a:pt x="116" y="18"/>
                  </a:lnTo>
                  <a:lnTo>
                    <a:pt x="116" y="22"/>
                  </a:lnTo>
                  <a:lnTo>
                    <a:pt x="125" y="22"/>
                  </a:lnTo>
                  <a:lnTo>
                    <a:pt x="132" y="27"/>
                  </a:lnTo>
                  <a:lnTo>
                    <a:pt x="132" y="13"/>
                  </a:lnTo>
                  <a:lnTo>
                    <a:pt x="132" y="18"/>
                  </a:lnTo>
                  <a:lnTo>
                    <a:pt x="141" y="22"/>
                  </a:lnTo>
                  <a:lnTo>
                    <a:pt x="141" y="18"/>
                  </a:lnTo>
                  <a:lnTo>
                    <a:pt x="141" y="13"/>
                  </a:lnTo>
                  <a:lnTo>
                    <a:pt x="141" y="22"/>
                  </a:lnTo>
                  <a:lnTo>
                    <a:pt x="148" y="22"/>
                  </a:lnTo>
                  <a:lnTo>
                    <a:pt x="157" y="18"/>
                  </a:lnTo>
                  <a:lnTo>
                    <a:pt x="157" y="22"/>
                  </a:lnTo>
                  <a:lnTo>
                    <a:pt x="157" y="13"/>
                  </a:lnTo>
                  <a:lnTo>
                    <a:pt x="164" y="22"/>
                  </a:lnTo>
                  <a:lnTo>
                    <a:pt x="164" y="18"/>
                  </a:lnTo>
                  <a:lnTo>
                    <a:pt x="164" y="22"/>
                  </a:lnTo>
                  <a:lnTo>
                    <a:pt x="173" y="22"/>
                  </a:lnTo>
                  <a:lnTo>
                    <a:pt x="173" y="27"/>
                  </a:lnTo>
                  <a:lnTo>
                    <a:pt x="173" y="31"/>
                  </a:lnTo>
                  <a:lnTo>
                    <a:pt x="180" y="27"/>
                  </a:lnTo>
                  <a:lnTo>
                    <a:pt x="180" y="22"/>
                  </a:lnTo>
                  <a:lnTo>
                    <a:pt x="189" y="31"/>
                  </a:lnTo>
                  <a:lnTo>
                    <a:pt x="189" y="27"/>
                  </a:lnTo>
                  <a:lnTo>
                    <a:pt x="189" y="31"/>
                  </a:lnTo>
                  <a:lnTo>
                    <a:pt x="197" y="36"/>
                  </a:lnTo>
                  <a:lnTo>
                    <a:pt x="197" y="31"/>
                  </a:lnTo>
                  <a:lnTo>
                    <a:pt x="197" y="36"/>
                  </a:lnTo>
                  <a:lnTo>
                    <a:pt x="197" y="40"/>
                  </a:lnTo>
                  <a:lnTo>
                    <a:pt x="205" y="40"/>
                  </a:lnTo>
                  <a:lnTo>
                    <a:pt x="205" y="49"/>
                  </a:lnTo>
                  <a:lnTo>
                    <a:pt x="205" y="54"/>
                  </a:lnTo>
                  <a:lnTo>
                    <a:pt x="205" y="58"/>
                  </a:lnTo>
                  <a:lnTo>
                    <a:pt x="213" y="63"/>
                  </a:lnTo>
                  <a:lnTo>
                    <a:pt x="213" y="81"/>
                  </a:lnTo>
                  <a:lnTo>
                    <a:pt x="213" y="85"/>
                  </a:lnTo>
                  <a:lnTo>
                    <a:pt x="213" y="90"/>
                  </a:lnTo>
                  <a:lnTo>
                    <a:pt x="221" y="90"/>
                  </a:lnTo>
                  <a:lnTo>
                    <a:pt x="221" y="99"/>
                  </a:lnTo>
                  <a:lnTo>
                    <a:pt x="221" y="103"/>
                  </a:lnTo>
                  <a:lnTo>
                    <a:pt x="221" y="112"/>
                  </a:lnTo>
                  <a:lnTo>
                    <a:pt x="229" y="121"/>
                  </a:lnTo>
                  <a:lnTo>
                    <a:pt x="229" y="130"/>
                  </a:lnTo>
                  <a:lnTo>
                    <a:pt x="229" y="139"/>
                  </a:lnTo>
                  <a:lnTo>
                    <a:pt x="229" y="148"/>
                  </a:lnTo>
                  <a:lnTo>
                    <a:pt x="236" y="157"/>
                  </a:lnTo>
                  <a:lnTo>
                    <a:pt x="236" y="162"/>
                  </a:lnTo>
                  <a:lnTo>
                    <a:pt x="236" y="175"/>
                  </a:lnTo>
                  <a:lnTo>
                    <a:pt x="236" y="180"/>
                  </a:lnTo>
                  <a:lnTo>
                    <a:pt x="245" y="189"/>
                  </a:lnTo>
                  <a:lnTo>
                    <a:pt x="245" y="198"/>
                  </a:lnTo>
                  <a:lnTo>
                    <a:pt x="252" y="207"/>
                  </a:lnTo>
                  <a:lnTo>
                    <a:pt x="252" y="220"/>
                  </a:lnTo>
                  <a:lnTo>
                    <a:pt x="252" y="225"/>
                  </a:lnTo>
                  <a:lnTo>
                    <a:pt x="252" y="238"/>
                  </a:lnTo>
                  <a:lnTo>
                    <a:pt x="261" y="243"/>
                  </a:lnTo>
                  <a:lnTo>
                    <a:pt x="261" y="252"/>
                  </a:lnTo>
                  <a:lnTo>
                    <a:pt x="261" y="257"/>
                  </a:lnTo>
                  <a:lnTo>
                    <a:pt x="261" y="270"/>
                  </a:lnTo>
                  <a:lnTo>
                    <a:pt x="268" y="275"/>
                  </a:lnTo>
                  <a:lnTo>
                    <a:pt x="268" y="288"/>
                  </a:lnTo>
                  <a:lnTo>
                    <a:pt x="268" y="297"/>
                  </a:lnTo>
                  <a:lnTo>
                    <a:pt x="277" y="306"/>
                  </a:lnTo>
                  <a:lnTo>
                    <a:pt x="277" y="311"/>
                  </a:lnTo>
                  <a:lnTo>
                    <a:pt x="277" y="320"/>
                  </a:lnTo>
                  <a:lnTo>
                    <a:pt x="277" y="329"/>
                  </a:lnTo>
                  <a:lnTo>
                    <a:pt x="284" y="333"/>
                  </a:lnTo>
                  <a:lnTo>
                    <a:pt x="284" y="338"/>
                  </a:lnTo>
                  <a:lnTo>
                    <a:pt x="284" y="351"/>
                  </a:lnTo>
                  <a:lnTo>
                    <a:pt x="284" y="356"/>
                  </a:lnTo>
                  <a:lnTo>
                    <a:pt x="293" y="360"/>
                  </a:lnTo>
                  <a:lnTo>
                    <a:pt x="293" y="374"/>
                  </a:lnTo>
                  <a:lnTo>
                    <a:pt x="293" y="378"/>
                  </a:lnTo>
                  <a:lnTo>
                    <a:pt x="293" y="392"/>
                  </a:lnTo>
                  <a:lnTo>
                    <a:pt x="300" y="396"/>
                  </a:lnTo>
                  <a:lnTo>
                    <a:pt x="300" y="405"/>
                  </a:lnTo>
                  <a:lnTo>
                    <a:pt x="300" y="414"/>
                  </a:lnTo>
                  <a:lnTo>
                    <a:pt x="300" y="419"/>
                  </a:lnTo>
                  <a:lnTo>
                    <a:pt x="309" y="423"/>
                  </a:lnTo>
                  <a:lnTo>
                    <a:pt x="309" y="432"/>
                  </a:lnTo>
                  <a:lnTo>
                    <a:pt x="309" y="441"/>
                  </a:lnTo>
                  <a:lnTo>
                    <a:pt x="309" y="450"/>
                  </a:lnTo>
                  <a:lnTo>
                    <a:pt x="316" y="455"/>
                  </a:lnTo>
                  <a:lnTo>
                    <a:pt x="316" y="459"/>
                  </a:lnTo>
                  <a:lnTo>
                    <a:pt x="316" y="477"/>
                  </a:lnTo>
                  <a:lnTo>
                    <a:pt x="316" y="473"/>
                  </a:lnTo>
                  <a:lnTo>
                    <a:pt x="325" y="486"/>
                  </a:lnTo>
                  <a:lnTo>
                    <a:pt x="325" y="491"/>
                  </a:lnTo>
                  <a:lnTo>
                    <a:pt x="325" y="496"/>
                  </a:lnTo>
                  <a:lnTo>
                    <a:pt x="332" y="505"/>
                  </a:lnTo>
                  <a:lnTo>
                    <a:pt x="332" y="514"/>
                  </a:lnTo>
                  <a:lnTo>
                    <a:pt x="332" y="518"/>
                  </a:lnTo>
                  <a:lnTo>
                    <a:pt x="332" y="523"/>
                  </a:lnTo>
                  <a:lnTo>
                    <a:pt x="341" y="532"/>
                  </a:lnTo>
                  <a:lnTo>
                    <a:pt x="341" y="541"/>
                  </a:lnTo>
                  <a:lnTo>
                    <a:pt x="341" y="550"/>
                  </a:lnTo>
                  <a:lnTo>
                    <a:pt x="348" y="559"/>
                  </a:lnTo>
                  <a:lnTo>
                    <a:pt x="348" y="563"/>
                  </a:lnTo>
                  <a:lnTo>
                    <a:pt x="348" y="572"/>
                  </a:lnTo>
                  <a:lnTo>
                    <a:pt x="348" y="577"/>
                  </a:lnTo>
                  <a:lnTo>
                    <a:pt x="357" y="586"/>
                  </a:lnTo>
                  <a:lnTo>
                    <a:pt x="357" y="595"/>
                  </a:lnTo>
                  <a:lnTo>
                    <a:pt x="357" y="599"/>
                  </a:lnTo>
                  <a:lnTo>
                    <a:pt x="357" y="604"/>
                  </a:lnTo>
                  <a:lnTo>
                    <a:pt x="364" y="608"/>
                  </a:lnTo>
                  <a:lnTo>
                    <a:pt x="364" y="613"/>
                  </a:lnTo>
                  <a:lnTo>
                    <a:pt x="364" y="622"/>
                  </a:lnTo>
                  <a:lnTo>
                    <a:pt x="364" y="631"/>
                  </a:lnTo>
                  <a:lnTo>
                    <a:pt x="373" y="631"/>
                  </a:lnTo>
                  <a:lnTo>
                    <a:pt x="373" y="644"/>
                  </a:lnTo>
                  <a:lnTo>
                    <a:pt x="373" y="658"/>
                  </a:lnTo>
                  <a:lnTo>
                    <a:pt x="380" y="658"/>
                  </a:lnTo>
                  <a:lnTo>
                    <a:pt x="380" y="667"/>
                  </a:lnTo>
                  <a:lnTo>
                    <a:pt x="380" y="671"/>
                  </a:lnTo>
                  <a:lnTo>
                    <a:pt x="389" y="685"/>
                  </a:lnTo>
                  <a:lnTo>
                    <a:pt x="389" y="689"/>
                  </a:lnTo>
                  <a:lnTo>
                    <a:pt x="389" y="694"/>
                  </a:lnTo>
                  <a:lnTo>
                    <a:pt x="396" y="703"/>
                  </a:lnTo>
                  <a:lnTo>
                    <a:pt x="396" y="707"/>
                  </a:lnTo>
                  <a:lnTo>
                    <a:pt x="396" y="712"/>
                  </a:lnTo>
                  <a:lnTo>
                    <a:pt x="396" y="716"/>
                  </a:lnTo>
                  <a:lnTo>
                    <a:pt x="405" y="716"/>
                  </a:lnTo>
                  <a:lnTo>
                    <a:pt x="405" y="725"/>
                  </a:lnTo>
                  <a:lnTo>
                    <a:pt x="405" y="734"/>
                  </a:lnTo>
                  <a:lnTo>
                    <a:pt x="405" y="739"/>
                  </a:lnTo>
                </a:path>
              </a:pathLst>
            </a:custGeom>
            <a:noFill/>
            <a:ln w="19050">
              <a:solidFill>
                <a:srgbClr val="0066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 name="Freeform 90"/>
            <p:cNvSpPr>
              <a:spLocks/>
            </p:cNvSpPr>
            <p:nvPr/>
          </p:nvSpPr>
          <p:spPr bwMode="auto">
            <a:xfrm>
              <a:off x="4680" y="3459"/>
              <a:ext cx="663" cy="66"/>
            </a:xfrm>
            <a:custGeom>
              <a:avLst/>
              <a:gdLst>
                <a:gd name="T0" fmla="*/ 19 w 663"/>
                <a:gd name="T1" fmla="*/ 7 h 66"/>
                <a:gd name="T2" fmla="*/ 28 w 663"/>
                <a:gd name="T3" fmla="*/ 9 h 66"/>
                <a:gd name="T4" fmla="*/ 38 w 663"/>
                <a:gd name="T5" fmla="*/ 14 h 66"/>
                <a:gd name="T6" fmla="*/ 48 w 663"/>
                <a:gd name="T7" fmla="*/ 19 h 66"/>
                <a:gd name="T8" fmla="*/ 67 w 663"/>
                <a:gd name="T9" fmla="*/ 23 h 66"/>
                <a:gd name="T10" fmla="*/ 77 w 663"/>
                <a:gd name="T11" fmla="*/ 27 h 66"/>
                <a:gd name="T12" fmla="*/ 86 w 663"/>
                <a:gd name="T13" fmla="*/ 31 h 66"/>
                <a:gd name="T14" fmla="*/ 96 w 663"/>
                <a:gd name="T15" fmla="*/ 33 h 66"/>
                <a:gd name="T16" fmla="*/ 115 w 663"/>
                <a:gd name="T17" fmla="*/ 36 h 66"/>
                <a:gd name="T18" fmla="*/ 124 w 663"/>
                <a:gd name="T19" fmla="*/ 38 h 66"/>
                <a:gd name="T20" fmla="*/ 135 w 663"/>
                <a:gd name="T21" fmla="*/ 40 h 66"/>
                <a:gd name="T22" fmla="*/ 154 w 663"/>
                <a:gd name="T23" fmla="*/ 45 h 66"/>
                <a:gd name="T24" fmla="*/ 163 w 663"/>
                <a:gd name="T25" fmla="*/ 46 h 66"/>
                <a:gd name="T26" fmla="*/ 173 w 663"/>
                <a:gd name="T27" fmla="*/ 47 h 66"/>
                <a:gd name="T28" fmla="*/ 182 w 663"/>
                <a:gd name="T29" fmla="*/ 51 h 66"/>
                <a:gd name="T30" fmla="*/ 201 w 663"/>
                <a:gd name="T31" fmla="*/ 53 h 66"/>
                <a:gd name="T32" fmla="*/ 211 w 663"/>
                <a:gd name="T33" fmla="*/ 53 h 66"/>
                <a:gd name="T34" fmla="*/ 221 w 663"/>
                <a:gd name="T35" fmla="*/ 56 h 66"/>
                <a:gd name="T36" fmla="*/ 240 w 663"/>
                <a:gd name="T37" fmla="*/ 56 h 66"/>
                <a:gd name="T38" fmla="*/ 250 w 663"/>
                <a:gd name="T39" fmla="*/ 57 h 66"/>
                <a:gd name="T40" fmla="*/ 259 w 663"/>
                <a:gd name="T41" fmla="*/ 58 h 66"/>
                <a:gd name="T42" fmla="*/ 269 w 663"/>
                <a:gd name="T43" fmla="*/ 59 h 66"/>
                <a:gd name="T44" fmla="*/ 288 w 663"/>
                <a:gd name="T45" fmla="*/ 60 h 66"/>
                <a:gd name="T46" fmla="*/ 297 w 663"/>
                <a:gd name="T47" fmla="*/ 61 h 66"/>
                <a:gd name="T48" fmla="*/ 308 w 663"/>
                <a:gd name="T49" fmla="*/ 60 h 66"/>
                <a:gd name="T50" fmla="*/ 327 w 663"/>
                <a:gd name="T51" fmla="*/ 60 h 66"/>
                <a:gd name="T52" fmla="*/ 336 w 663"/>
                <a:gd name="T53" fmla="*/ 62 h 66"/>
                <a:gd name="T54" fmla="*/ 345 w 663"/>
                <a:gd name="T55" fmla="*/ 63 h 66"/>
                <a:gd name="T56" fmla="*/ 355 w 663"/>
                <a:gd name="T57" fmla="*/ 62 h 66"/>
                <a:gd name="T58" fmla="*/ 374 w 663"/>
                <a:gd name="T59" fmla="*/ 63 h 66"/>
                <a:gd name="T60" fmla="*/ 383 w 663"/>
                <a:gd name="T61" fmla="*/ 62 h 66"/>
                <a:gd name="T62" fmla="*/ 394 w 663"/>
                <a:gd name="T63" fmla="*/ 64 h 66"/>
                <a:gd name="T64" fmla="*/ 403 w 663"/>
                <a:gd name="T65" fmla="*/ 63 h 66"/>
                <a:gd name="T66" fmla="*/ 422 w 663"/>
                <a:gd name="T67" fmla="*/ 63 h 66"/>
                <a:gd name="T68" fmla="*/ 432 w 663"/>
                <a:gd name="T69" fmla="*/ 63 h 66"/>
                <a:gd name="T70" fmla="*/ 441 w 663"/>
                <a:gd name="T71" fmla="*/ 62 h 66"/>
                <a:gd name="T72" fmla="*/ 460 w 663"/>
                <a:gd name="T73" fmla="*/ 63 h 66"/>
                <a:gd name="T74" fmla="*/ 470 w 663"/>
                <a:gd name="T75" fmla="*/ 63 h 66"/>
                <a:gd name="T76" fmla="*/ 480 w 663"/>
                <a:gd name="T77" fmla="*/ 62 h 66"/>
                <a:gd name="T78" fmla="*/ 490 w 663"/>
                <a:gd name="T79" fmla="*/ 65 h 66"/>
                <a:gd name="T80" fmla="*/ 509 w 663"/>
                <a:gd name="T81" fmla="*/ 63 h 66"/>
                <a:gd name="T82" fmla="*/ 518 w 663"/>
                <a:gd name="T83" fmla="*/ 63 h 66"/>
                <a:gd name="T84" fmla="*/ 528 w 663"/>
                <a:gd name="T85" fmla="*/ 63 h 66"/>
                <a:gd name="T86" fmla="*/ 547 w 663"/>
                <a:gd name="T87" fmla="*/ 63 h 66"/>
                <a:gd name="T88" fmla="*/ 556 w 663"/>
                <a:gd name="T89" fmla="*/ 65 h 66"/>
                <a:gd name="T90" fmla="*/ 567 w 663"/>
                <a:gd name="T91" fmla="*/ 62 h 66"/>
                <a:gd name="T92" fmla="*/ 576 w 663"/>
                <a:gd name="T93" fmla="*/ 62 h 66"/>
                <a:gd name="T94" fmla="*/ 595 w 663"/>
                <a:gd name="T95" fmla="*/ 63 h 66"/>
                <a:gd name="T96" fmla="*/ 605 w 663"/>
                <a:gd name="T97" fmla="*/ 61 h 66"/>
                <a:gd name="T98" fmla="*/ 614 w 663"/>
                <a:gd name="T99" fmla="*/ 61 h 66"/>
                <a:gd name="T100" fmla="*/ 633 w 663"/>
                <a:gd name="T101" fmla="*/ 61 h 66"/>
                <a:gd name="T102" fmla="*/ 643 w 663"/>
                <a:gd name="T103" fmla="*/ 61 h 66"/>
                <a:gd name="T104" fmla="*/ 653 w 663"/>
                <a:gd name="T105" fmla="*/ 63 h 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63"/>
                <a:gd name="T160" fmla="*/ 0 h 66"/>
                <a:gd name="T161" fmla="*/ 663 w 663"/>
                <a:gd name="T162" fmla="*/ 66 h 6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63" h="66">
                  <a:moveTo>
                    <a:pt x="0" y="0"/>
                  </a:moveTo>
                  <a:lnTo>
                    <a:pt x="9" y="4"/>
                  </a:lnTo>
                  <a:lnTo>
                    <a:pt x="19" y="7"/>
                  </a:lnTo>
                  <a:lnTo>
                    <a:pt x="19" y="5"/>
                  </a:lnTo>
                  <a:lnTo>
                    <a:pt x="19" y="6"/>
                  </a:lnTo>
                  <a:lnTo>
                    <a:pt x="28" y="10"/>
                  </a:lnTo>
                  <a:lnTo>
                    <a:pt x="28" y="9"/>
                  </a:lnTo>
                  <a:lnTo>
                    <a:pt x="28" y="11"/>
                  </a:lnTo>
                  <a:lnTo>
                    <a:pt x="38" y="10"/>
                  </a:lnTo>
                  <a:lnTo>
                    <a:pt x="38" y="13"/>
                  </a:lnTo>
                  <a:lnTo>
                    <a:pt x="38" y="14"/>
                  </a:lnTo>
                  <a:lnTo>
                    <a:pt x="38" y="17"/>
                  </a:lnTo>
                  <a:lnTo>
                    <a:pt x="48" y="17"/>
                  </a:lnTo>
                  <a:lnTo>
                    <a:pt x="48" y="18"/>
                  </a:lnTo>
                  <a:lnTo>
                    <a:pt x="48" y="19"/>
                  </a:lnTo>
                  <a:lnTo>
                    <a:pt x="58" y="21"/>
                  </a:lnTo>
                  <a:lnTo>
                    <a:pt x="58" y="22"/>
                  </a:lnTo>
                  <a:lnTo>
                    <a:pt x="67" y="23"/>
                  </a:lnTo>
                  <a:lnTo>
                    <a:pt x="67" y="24"/>
                  </a:lnTo>
                  <a:lnTo>
                    <a:pt x="77" y="28"/>
                  </a:lnTo>
                  <a:lnTo>
                    <a:pt x="77" y="27"/>
                  </a:lnTo>
                  <a:lnTo>
                    <a:pt x="77" y="28"/>
                  </a:lnTo>
                  <a:lnTo>
                    <a:pt x="86" y="30"/>
                  </a:lnTo>
                  <a:lnTo>
                    <a:pt x="86" y="31"/>
                  </a:lnTo>
                  <a:lnTo>
                    <a:pt x="86" y="32"/>
                  </a:lnTo>
                  <a:lnTo>
                    <a:pt x="96" y="33"/>
                  </a:lnTo>
                  <a:lnTo>
                    <a:pt x="96" y="35"/>
                  </a:lnTo>
                  <a:lnTo>
                    <a:pt x="96" y="33"/>
                  </a:lnTo>
                  <a:lnTo>
                    <a:pt x="105" y="34"/>
                  </a:lnTo>
                  <a:lnTo>
                    <a:pt x="105" y="35"/>
                  </a:lnTo>
                  <a:lnTo>
                    <a:pt x="105" y="34"/>
                  </a:lnTo>
                  <a:lnTo>
                    <a:pt x="115" y="36"/>
                  </a:lnTo>
                  <a:lnTo>
                    <a:pt x="115" y="37"/>
                  </a:lnTo>
                  <a:lnTo>
                    <a:pt x="124" y="37"/>
                  </a:lnTo>
                  <a:lnTo>
                    <a:pt x="124" y="38"/>
                  </a:lnTo>
                  <a:lnTo>
                    <a:pt x="135" y="39"/>
                  </a:lnTo>
                  <a:lnTo>
                    <a:pt x="135" y="40"/>
                  </a:lnTo>
                  <a:lnTo>
                    <a:pt x="144" y="43"/>
                  </a:lnTo>
                  <a:lnTo>
                    <a:pt x="144" y="44"/>
                  </a:lnTo>
                  <a:lnTo>
                    <a:pt x="144" y="46"/>
                  </a:lnTo>
                  <a:lnTo>
                    <a:pt x="144" y="45"/>
                  </a:lnTo>
                  <a:lnTo>
                    <a:pt x="154" y="45"/>
                  </a:lnTo>
                  <a:lnTo>
                    <a:pt x="154" y="46"/>
                  </a:lnTo>
                  <a:lnTo>
                    <a:pt x="163" y="46"/>
                  </a:lnTo>
                  <a:lnTo>
                    <a:pt x="163" y="45"/>
                  </a:lnTo>
                  <a:lnTo>
                    <a:pt x="163" y="46"/>
                  </a:lnTo>
                  <a:lnTo>
                    <a:pt x="173" y="46"/>
                  </a:lnTo>
                  <a:lnTo>
                    <a:pt x="173" y="47"/>
                  </a:lnTo>
                  <a:lnTo>
                    <a:pt x="173" y="50"/>
                  </a:lnTo>
                  <a:lnTo>
                    <a:pt x="182" y="48"/>
                  </a:lnTo>
                  <a:lnTo>
                    <a:pt x="182" y="50"/>
                  </a:lnTo>
                  <a:lnTo>
                    <a:pt x="182" y="51"/>
                  </a:lnTo>
                  <a:lnTo>
                    <a:pt x="192" y="51"/>
                  </a:lnTo>
                  <a:lnTo>
                    <a:pt x="192" y="52"/>
                  </a:lnTo>
                  <a:lnTo>
                    <a:pt x="201" y="53"/>
                  </a:lnTo>
                  <a:lnTo>
                    <a:pt x="201" y="54"/>
                  </a:lnTo>
                  <a:lnTo>
                    <a:pt x="201" y="56"/>
                  </a:lnTo>
                  <a:lnTo>
                    <a:pt x="201" y="55"/>
                  </a:lnTo>
                  <a:lnTo>
                    <a:pt x="211" y="55"/>
                  </a:lnTo>
                  <a:lnTo>
                    <a:pt x="211" y="53"/>
                  </a:lnTo>
                  <a:lnTo>
                    <a:pt x="211" y="56"/>
                  </a:lnTo>
                  <a:lnTo>
                    <a:pt x="221" y="56"/>
                  </a:lnTo>
                  <a:lnTo>
                    <a:pt x="231" y="56"/>
                  </a:lnTo>
                  <a:lnTo>
                    <a:pt x="231" y="57"/>
                  </a:lnTo>
                  <a:lnTo>
                    <a:pt x="240" y="56"/>
                  </a:lnTo>
                  <a:lnTo>
                    <a:pt x="240" y="57"/>
                  </a:lnTo>
                  <a:lnTo>
                    <a:pt x="250" y="58"/>
                  </a:lnTo>
                  <a:lnTo>
                    <a:pt x="250" y="57"/>
                  </a:lnTo>
                  <a:lnTo>
                    <a:pt x="250" y="59"/>
                  </a:lnTo>
                  <a:lnTo>
                    <a:pt x="259" y="59"/>
                  </a:lnTo>
                  <a:lnTo>
                    <a:pt x="259" y="58"/>
                  </a:lnTo>
                  <a:lnTo>
                    <a:pt x="259" y="59"/>
                  </a:lnTo>
                  <a:lnTo>
                    <a:pt x="269" y="59"/>
                  </a:lnTo>
                  <a:lnTo>
                    <a:pt x="278" y="59"/>
                  </a:lnTo>
                  <a:lnTo>
                    <a:pt x="278" y="60"/>
                  </a:lnTo>
                  <a:lnTo>
                    <a:pt x="288" y="60"/>
                  </a:lnTo>
                  <a:lnTo>
                    <a:pt x="288" y="61"/>
                  </a:lnTo>
                  <a:lnTo>
                    <a:pt x="288" y="59"/>
                  </a:lnTo>
                  <a:lnTo>
                    <a:pt x="297" y="61"/>
                  </a:lnTo>
                  <a:lnTo>
                    <a:pt x="308" y="61"/>
                  </a:lnTo>
                  <a:lnTo>
                    <a:pt x="308" y="60"/>
                  </a:lnTo>
                  <a:lnTo>
                    <a:pt x="317" y="61"/>
                  </a:lnTo>
                  <a:lnTo>
                    <a:pt x="317" y="60"/>
                  </a:lnTo>
                  <a:lnTo>
                    <a:pt x="317" y="61"/>
                  </a:lnTo>
                  <a:lnTo>
                    <a:pt x="327" y="60"/>
                  </a:lnTo>
                  <a:lnTo>
                    <a:pt x="327" y="61"/>
                  </a:lnTo>
                  <a:lnTo>
                    <a:pt x="327" y="63"/>
                  </a:lnTo>
                  <a:lnTo>
                    <a:pt x="327" y="61"/>
                  </a:lnTo>
                  <a:lnTo>
                    <a:pt x="336" y="62"/>
                  </a:lnTo>
                  <a:lnTo>
                    <a:pt x="345" y="62"/>
                  </a:lnTo>
                  <a:lnTo>
                    <a:pt x="345" y="63"/>
                  </a:lnTo>
                  <a:lnTo>
                    <a:pt x="355" y="63"/>
                  </a:lnTo>
                  <a:lnTo>
                    <a:pt x="355" y="62"/>
                  </a:lnTo>
                  <a:lnTo>
                    <a:pt x="355" y="61"/>
                  </a:lnTo>
                  <a:lnTo>
                    <a:pt x="355" y="62"/>
                  </a:lnTo>
                  <a:lnTo>
                    <a:pt x="364" y="63"/>
                  </a:lnTo>
                  <a:lnTo>
                    <a:pt x="364" y="65"/>
                  </a:lnTo>
                  <a:lnTo>
                    <a:pt x="364" y="63"/>
                  </a:lnTo>
                  <a:lnTo>
                    <a:pt x="374" y="63"/>
                  </a:lnTo>
                  <a:lnTo>
                    <a:pt x="374" y="62"/>
                  </a:lnTo>
                  <a:lnTo>
                    <a:pt x="374" y="63"/>
                  </a:lnTo>
                  <a:lnTo>
                    <a:pt x="374" y="62"/>
                  </a:lnTo>
                  <a:lnTo>
                    <a:pt x="383" y="63"/>
                  </a:lnTo>
                  <a:lnTo>
                    <a:pt x="383" y="62"/>
                  </a:lnTo>
                  <a:lnTo>
                    <a:pt x="383" y="63"/>
                  </a:lnTo>
                  <a:lnTo>
                    <a:pt x="394" y="65"/>
                  </a:lnTo>
                  <a:lnTo>
                    <a:pt x="394" y="63"/>
                  </a:lnTo>
                  <a:lnTo>
                    <a:pt x="394" y="64"/>
                  </a:lnTo>
                  <a:lnTo>
                    <a:pt x="394" y="63"/>
                  </a:lnTo>
                  <a:lnTo>
                    <a:pt x="403" y="63"/>
                  </a:lnTo>
                  <a:lnTo>
                    <a:pt x="403" y="62"/>
                  </a:lnTo>
                  <a:lnTo>
                    <a:pt x="403" y="63"/>
                  </a:lnTo>
                  <a:lnTo>
                    <a:pt x="413" y="63"/>
                  </a:lnTo>
                  <a:lnTo>
                    <a:pt x="422" y="63"/>
                  </a:lnTo>
                  <a:lnTo>
                    <a:pt x="432" y="63"/>
                  </a:lnTo>
                  <a:lnTo>
                    <a:pt x="432" y="65"/>
                  </a:lnTo>
                  <a:lnTo>
                    <a:pt x="432" y="63"/>
                  </a:lnTo>
                  <a:lnTo>
                    <a:pt x="432" y="66"/>
                  </a:lnTo>
                  <a:lnTo>
                    <a:pt x="441" y="63"/>
                  </a:lnTo>
                  <a:lnTo>
                    <a:pt x="441" y="65"/>
                  </a:lnTo>
                  <a:lnTo>
                    <a:pt x="441" y="64"/>
                  </a:lnTo>
                  <a:lnTo>
                    <a:pt x="441" y="62"/>
                  </a:lnTo>
                  <a:lnTo>
                    <a:pt x="451" y="63"/>
                  </a:lnTo>
                  <a:lnTo>
                    <a:pt x="460" y="63"/>
                  </a:lnTo>
                  <a:lnTo>
                    <a:pt x="460" y="62"/>
                  </a:lnTo>
                  <a:lnTo>
                    <a:pt x="470" y="63"/>
                  </a:lnTo>
                  <a:lnTo>
                    <a:pt x="480" y="62"/>
                  </a:lnTo>
                  <a:lnTo>
                    <a:pt x="480" y="63"/>
                  </a:lnTo>
                  <a:lnTo>
                    <a:pt x="480" y="62"/>
                  </a:lnTo>
                  <a:lnTo>
                    <a:pt x="480" y="63"/>
                  </a:lnTo>
                  <a:lnTo>
                    <a:pt x="490" y="63"/>
                  </a:lnTo>
                  <a:lnTo>
                    <a:pt x="490" y="62"/>
                  </a:lnTo>
                  <a:lnTo>
                    <a:pt x="490" y="63"/>
                  </a:lnTo>
                  <a:lnTo>
                    <a:pt x="490" y="65"/>
                  </a:lnTo>
                  <a:lnTo>
                    <a:pt x="499" y="64"/>
                  </a:lnTo>
                  <a:lnTo>
                    <a:pt x="499" y="63"/>
                  </a:lnTo>
                  <a:lnTo>
                    <a:pt x="509" y="63"/>
                  </a:lnTo>
                  <a:lnTo>
                    <a:pt x="518" y="63"/>
                  </a:lnTo>
                  <a:lnTo>
                    <a:pt x="518" y="65"/>
                  </a:lnTo>
                  <a:lnTo>
                    <a:pt x="528" y="66"/>
                  </a:lnTo>
                  <a:lnTo>
                    <a:pt x="528" y="65"/>
                  </a:lnTo>
                  <a:lnTo>
                    <a:pt x="528" y="62"/>
                  </a:lnTo>
                  <a:lnTo>
                    <a:pt x="528" y="63"/>
                  </a:lnTo>
                  <a:lnTo>
                    <a:pt x="537" y="63"/>
                  </a:lnTo>
                  <a:lnTo>
                    <a:pt x="547" y="63"/>
                  </a:lnTo>
                  <a:lnTo>
                    <a:pt x="547" y="62"/>
                  </a:lnTo>
                  <a:lnTo>
                    <a:pt x="547" y="63"/>
                  </a:lnTo>
                  <a:lnTo>
                    <a:pt x="556" y="65"/>
                  </a:lnTo>
                  <a:lnTo>
                    <a:pt x="556" y="66"/>
                  </a:lnTo>
                  <a:lnTo>
                    <a:pt x="556" y="65"/>
                  </a:lnTo>
                  <a:lnTo>
                    <a:pt x="567" y="65"/>
                  </a:lnTo>
                  <a:lnTo>
                    <a:pt x="567" y="63"/>
                  </a:lnTo>
                  <a:lnTo>
                    <a:pt x="567" y="62"/>
                  </a:lnTo>
                  <a:lnTo>
                    <a:pt x="567" y="63"/>
                  </a:lnTo>
                  <a:lnTo>
                    <a:pt x="576" y="63"/>
                  </a:lnTo>
                  <a:lnTo>
                    <a:pt x="576" y="62"/>
                  </a:lnTo>
                  <a:lnTo>
                    <a:pt x="586" y="63"/>
                  </a:lnTo>
                  <a:lnTo>
                    <a:pt x="586" y="61"/>
                  </a:lnTo>
                  <a:lnTo>
                    <a:pt x="586" y="62"/>
                  </a:lnTo>
                  <a:lnTo>
                    <a:pt x="586" y="63"/>
                  </a:lnTo>
                  <a:lnTo>
                    <a:pt x="595" y="63"/>
                  </a:lnTo>
                  <a:lnTo>
                    <a:pt x="595" y="62"/>
                  </a:lnTo>
                  <a:lnTo>
                    <a:pt x="595" y="61"/>
                  </a:lnTo>
                  <a:lnTo>
                    <a:pt x="595" y="60"/>
                  </a:lnTo>
                  <a:lnTo>
                    <a:pt x="605" y="61"/>
                  </a:lnTo>
                  <a:lnTo>
                    <a:pt x="605" y="60"/>
                  </a:lnTo>
                  <a:lnTo>
                    <a:pt x="605" y="61"/>
                  </a:lnTo>
                  <a:lnTo>
                    <a:pt x="614" y="61"/>
                  </a:lnTo>
                  <a:lnTo>
                    <a:pt x="624" y="60"/>
                  </a:lnTo>
                  <a:lnTo>
                    <a:pt x="624" y="62"/>
                  </a:lnTo>
                  <a:lnTo>
                    <a:pt x="624" y="61"/>
                  </a:lnTo>
                  <a:lnTo>
                    <a:pt x="633" y="61"/>
                  </a:lnTo>
                  <a:lnTo>
                    <a:pt x="643" y="61"/>
                  </a:lnTo>
                  <a:lnTo>
                    <a:pt x="643" y="60"/>
                  </a:lnTo>
                  <a:lnTo>
                    <a:pt x="643" y="61"/>
                  </a:lnTo>
                  <a:lnTo>
                    <a:pt x="653" y="61"/>
                  </a:lnTo>
                  <a:lnTo>
                    <a:pt x="653" y="63"/>
                  </a:lnTo>
                  <a:lnTo>
                    <a:pt x="653" y="61"/>
                  </a:lnTo>
                  <a:lnTo>
                    <a:pt x="663" y="61"/>
                  </a:lnTo>
                </a:path>
              </a:pathLst>
            </a:custGeom>
            <a:noFill/>
            <a:ln w="19050">
              <a:solidFill>
                <a:srgbClr val="0066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149" name="Text Box 91"/>
          <p:cNvSpPr txBox="1">
            <a:spLocks noChangeAspect="1" noChangeArrowheads="1"/>
          </p:cNvSpPr>
          <p:nvPr/>
        </p:nvSpPr>
        <p:spPr bwMode="auto">
          <a:xfrm>
            <a:off x="8189913" y="5826125"/>
            <a:ext cx="48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a:solidFill>
                  <a:srgbClr val="006699"/>
                </a:solidFill>
                <a:cs typeface="Arial" charset="0"/>
              </a:rPr>
              <a:t>pH</a:t>
            </a:r>
            <a:r>
              <a:rPr lang="en-US" baseline="-25000">
                <a:solidFill>
                  <a:srgbClr val="006699"/>
                </a:solidFill>
                <a:cs typeface="Arial" charset="0"/>
              </a:rPr>
              <a:t>i</a:t>
            </a:r>
          </a:p>
        </p:txBody>
      </p:sp>
      <p:grpSp>
        <p:nvGrpSpPr>
          <p:cNvPr id="4124" name="Group 102"/>
          <p:cNvGrpSpPr>
            <a:grpSpLocks/>
          </p:cNvGrpSpPr>
          <p:nvPr/>
        </p:nvGrpSpPr>
        <p:grpSpPr bwMode="auto">
          <a:xfrm>
            <a:off x="5345113" y="1625600"/>
            <a:ext cx="1130300" cy="990600"/>
            <a:chOff x="3307" y="782"/>
            <a:chExt cx="712" cy="624"/>
          </a:xfrm>
        </p:grpSpPr>
        <p:sp>
          <p:nvSpPr>
            <p:cNvPr id="8" name="Freeform 34" descr="50%"/>
            <p:cNvSpPr>
              <a:spLocks/>
            </p:cNvSpPr>
            <p:nvPr/>
          </p:nvSpPr>
          <p:spPr bwMode="auto">
            <a:xfrm rot="18365" flipH="1">
              <a:off x="3307" y="1258"/>
              <a:ext cx="153" cy="148"/>
            </a:xfrm>
            <a:custGeom>
              <a:avLst/>
              <a:gdLst>
                <a:gd name="T0" fmla="*/ 1 w 257"/>
                <a:gd name="T1" fmla="*/ 0 h 265"/>
                <a:gd name="T2" fmla="*/ 1 w 257"/>
                <a:gd name="T3" fmla="*/ 1 h 265"/>
                <a:gd name="T4" fmla="*/ 0 w 257"/>
                <a:gd name="T5" fmla="*/ 1 h 265"/>
                <a:gd name="T6" fmla="*/ 1 w 257"/>
                <a:gd name="T7" fmla="*/ 0 h 265"/>
                <a:gd name="T8" fmla="*/ 0 60000 65536"/>
                <a:gd name="T9" fmla="*/ 0 60000 65536"/>
                <a:gd name="T10" fmla="*/ 0 60000 65536"/>
                <a:gd name="T11" fmla="*/ 0 60000 65536"/>
                <a:gd name="T12" fmla="*/ 0 w 257"/>
                <a:gd name="T13" fmla="*/ 0 h 265"/>
                <a:gd name="T14" fmla="*/ 257 w 257"/>
                <a:gd name="T15" fmla="*/ 265 h 265"/>
              </a:gdLst>
              <a:ahLst/>
              <a:cxnLst>
                <a:cxn ang="T8">
                  <a:pos x="T0" y="T1"/>
                </a:cxn>
                <a:cxn ang="T9">
                  <a:pos x="T2" y="T3"/>
                </a:cxn>
                <a:cxn ang="T10">
                  <a:pos x="T4" y="T5"/>
                </a:cxn>
                <a:cxn ang="T11">
                  <a:pos x="T6" y="T7"/>
                </a:cxn>
              </a:cxnLst>
              <a:rect l="T12" t="T13" r="T14" b="T15"/>
              <a:pathLst>
                <a:path w="257" h="265">
                  <a:moveTo>
                    <a:pt x="53" y="0"/>
                  </a:moveTo>
                  <a:lnTo>
                    <a:pt x="256" y="264"/>
                  </a:lnTo>
                  <a:lnTo>
                    <a:pt x="0" y="56"/>
                  </a:lnTo>
                  <a:lnTo>
                    <a:pt x="53" y="0"/>
                  </a:lnTo>
                </a:path>
              </a:pathLst>
            </a:custGeom>
            <a:pattFill prst="pct50">
              <a:fgClr>
                <a:srgbClr val="006666"/>
              </a:fgClr>
              <a:bgClr>
                <a:srgbClr val="FFFFFF"/>
              </a:bgClr>
            </a:pattFill>
            <a:ln w="9525" cap="rnd">
              <a:solidFill>
                <a:srgbClr val="006699"/>
              </a:solidFill>
              <a:round/>
              <a:headEnd/>
              <a:tailEnd/>
            </a:ln>
          </p:spPr>
          <p:txBody>
            <a:bodyPr vert="eaVert"/>
            <a:lstStyle/>
            <a:p>
              <a:endParaRPr lang="en-US"/>
            </a:p>
          </p:txBody>
        </p:sp>
        <p:sp>
          <p:nvSpPr>
            <p:cNvPr id="9" name="Line 35"/>
            <p:cNvSpPr>
              <a:spLocks noChangeShapeType="1"/>
            </p:cNvSpPr>
            <p:nvPr/>
          </p:nvSpPr>
          <p:spPr bwMode="auto">
            <a:xfrm rot="18365" flipV="1">
              <a:off x="3310" y="782"/>
              <a:ext cx="552" cy="619"/>
            </a:xfrm>
            <a:prstGeom prst="line">
              <a:avLst/>
            </a:prstGeom>
            <a:noFill/>
            <a:ln w="19050">
              <a:solidFill>
                <a:srgbClr val="006699"/>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Line 36"/>
            <p:cNvSpPr>
              <a:spLocks noChangeShapeType="1"/>
            </p:cNvSpPr>
            <p:nvPr/>
          </p:nvSpPr>
          <p:spPr bwMode="auto">
            <a:xfrm rot="18365" flipV="1">
              <a:off x="3321" y="900"/>
              <a:ext cx="698" cy="488"/>
            </a:xfrm>
            <a:prstGeom prst="line">
              <a:avLst/>
            </a:prstGeom>
            <a:noFill/>
            <a:ln w="19050">
              <a:solidFill>
                <a:srgbClr val="006699"/>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 name="Group 1"/>
          <p:cNvGrpSpPr>
            <a:grpSpLocks/>
          </p:cNvGrpSpPr>
          <p:nvPr/>
        </p:nvGrpSpPr>
        <p:grpSpPr bwMode="auto">
          <a:xfrm>
            <a:off x="4706938" y="2166938"/>
            <a:ext cx="587375" cy="457200"/>
            <a:chOff x="4706938" y="1935163"/>
            <a:chExt cx="587374" cy="457200"/>
          </a:xfrm>
        </p:grpSpPr>
        <p:sp>
          <p:nvSpPr>
            <p:cNvPr id="4137" name="Rectangle 58"/>
            <p:cNvSpPr>
              <a:spLocks noChangeArrowheads="1"/>
            </p:cNvSpPr>
            <p:nvPr/>
          </p:nvSpPr>
          <p:spPr bwMode="auto">
            <a:xfrm>
              <a:off x="4752975" y="1935163"/>
              <a:ext cx="541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400">
                  <a:solidFill>
                    <a:srgbClr val="006699"/>
                  </a:solidFill>
                </a:rPr>
                <a:t>pH</a:t>
              </a:r>
              <a:r>
                <a:rPr lang="en-US" sz="2400" baseline="-25000">
                  <a:solidFill>
                    <a:srgbClr val="006699"/>
                  </a:solidFill>
                </a:rPr>
                <a:t>i</a:t>
              </a:r>
            </a:p>
          </p:txBody>
        </p:sp>
        <p:grpSp>
          <p:nvGrpSpPr>
            <p:cNvPr id="4138" name="Group 59"/>
            <p:cNvGrpSpPr>
              <a:grpSpLocks/>
            </p:cNvGrpSpPr>
            <p:nvPr/>
          </p:nvGrpSpPr>
          <p:grpSpPr bwMode="auto">
            <a:xfrm>
              <a:off x="4706938" y="1957388"/>
              <a:ext cx="74612" cy="387350"/>
              <a:chOff x="4389" y="1336"/>
              <a:chExt cx="47" cy="244"/>
            </a:xfrm>
          </p:grpSpPr>
          <p:grpSp>
            <p:nvGrpSpPr>
              <p:cNvPr id="4139" name="Group 60"/>
              <p:cNvGrpSpPr>
                <a:grpSpLocks/>
              </p:cNvGrpSpPr>
              <p:nvPr/>
            </p:nvGrpSpPr>
            <p:grpSpPr bwMode="auto">
              <a:xfrm>
                <a:off x="4390" y="1336"/>
                <a:ext cx="46" cy="243"/>
                <a:chOff x="4336" y="1336"/>
                <a:chExt cx="46" cy="243"/>
              </a:xfrm>
            </p:grpSpPr>
            <p:sp>
              <p:nvSpPr>
                <p:cNvPr id="4143" name="Line 61"/>
                <p:cNvSpPr>
                  <a:spLocks noChangeShapeType="1"/>
                </p:cNvSpPr>
                <p:nvPr/>
              </p:nvSpPr>
              <p:spPr bwMode="auto">
                <a:xfrm flipH="1">
                  <a:off x="4358" y="1336"/>
                  <a:ext cx="0" cy="166"/>
                </a:xfrm>
                <a:prstGeom prst="line">
                  <a:avLst/>
                </a:prstGeom>
                <a:noFill/>
                <a:ln w="28575">
                  <a:solidFill>
                    <a:schemeClr val="bg1"/>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11" name="Freeform 62"/>
                <p:cNvSpPr>
                  <a:spLocks noChangeAspect="1"/>
                </p:cNvSpPr>
                <p:nvPr/>
              </p:nvSpPr>
              <p:spPr bwMode="auto">
                <a:xfrm>
                  <a:off x="4336" y="1486"/>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chemeClr val="bg1"/>
                </a:solidFill>
                <a:ln w="28575">
                  <a:solidFill>
                    <a:schemeClr val="bg1"/>
                  </a:solidFill>
                  <a:round/>
                  <a:headEnd/>
                  <a:tailEnd/>
                </a:ln>
              </p:spPr>
              <p:txBody>
                <a:bodyPr/>
                <a:lstStyle/>
                <a:p>
                  <a:endParaRPr lang="en-US"/>
                </a:p>
              </p:txBody>
            </p:sp>
          </p:grpSp>
          <p:grpSp>
            <p:nvGrpSpPr>
              <p:cNvPr id="12" name="Group 63"/>
              <p:cNvGrpSpPr>
                <a:grpSpLocks/>
              </p:cNvGrpSpPr>
              <p:nvPr/>
            </p:nvGrpSpPr>
            <p:grpSpPr bwMode="auto">
              <a:xfrm flipH="1">
                <a:off x="4389" y="1341"/>
                <a:ext cx="46" cy="239"/>
                <a:chOff x="743" y="3007"/>
                <a:chExt cx="46" cy="239"/>
              </a:xfrm>
            </p:grpSpPr>
            <p:sp>
              <p:nvSpPr>
                <p:cNvPr id="4141" name="Line 64"/>
                <p:cNvSpPr>
                  <a:spLocks noChangeShapeType="1"/>
                </p:cNvSpPr>
                <p:nvPr/>
              </p:nvSpPr>
              <p:spPr bwMode="auto">
                <a:xfrm>
                  <a:off x="767" y="3007"/>
                  <a:ext cx="0" cy="166"/>
                </a:xfrm>
                <a:prstGeom prst="line">
                  <a:avLst/>
                </a:prstGeom>
                <a:noFill/>
                <a:ln w="19050">
                  <a:solidFill>
                    <a:srgbClr val="006699"/>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13" name="Freeform 65"/>
                <p:cNvSpPr>
                  <a:spLocks noChangeAspect="1"/>
                </p:cNvSpPr>
                <p:nvPr/>
              </p:nvSpPr>
              <p:spPr bwMode="auto">
                <a:xfrm flipH="1">
                  <a:off x="743" y="3153"/>
                  <a:ext cx="46" cy="93"/>
                </a:xfrm>
                <a:custGeom>
                  <a:avLst/>
                  <a:gdLst>
                    <a:gd name="T0" fmla="*/ 159697 w 22"/>
                    <a:gd name="T1" fmla="*/ 965315 h 37"/>
                    <a:gd name="T2" fmla="*/ 0 w 22"/>
                    <a:gd name="T3" fmla="*/ 0 h 37"/>
                    <a:gd name="T4" fmla="*/ 0 w 22"/>
                    <a:gd name="T5" fmla="*/ 0 h 37"/>
                    <a:gd name="T6" fmla="*/ 103789 w 22"/>
                    <a:gd name="T7" fmla="*/ 3058808 h 37"/>
                    <a:gd name="T8" fmla="*/ 103789 w 22"/>
                    <a:gd name="T9" fmla="*/ 3058808 h 37"/>
                    <a:gd name="T10" fmla="*/ 159697 w 22"/>
                    <a:gd name="T11" fmla="*/ 5918638 h 37"/>
                    <a:gd name="T12" fmla="*/ 159697 w 22"/>
                    <a:gd name="T13" fmla="*/ 5918638 h 37"/>
                    <a:gd name="T14" fmla="*/ 204570 w 22"/>
                    <a:gd name="T15" fmla="*/ 3058808 h 37"/>
                    <a:gd name="T16" fmla="*/ 320802 w 22"/>
                    <a:gd name="T17" fmla="*/ 0 h 37"/>
                    <a:gd name="T18" fmla="*/ 320802 w 22"/>
                    <a:gd name="T19" fmla="*/ 0 h 37"/>
                    <a:gd name="T20" fmla="*/ 159697 w 22"/>
                    <a:gd name="T21" fmla="*/ 96531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37"/>
                    <a:gd name="T35" fmla="*/ 22 w 22"/>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37">
                      <a:moveTo>
                        <a:pt x="11" y="6"/>
                      </a:moveTo>
                      <a:lnTo>
                        <a:pt x="0" y="0"/>
                      </a:lnTo>
                      <a:lnTo>
                        <a:pt x="7" y="19"/>
                      </a:lnTo>
                      <a:lnTo>
                        <a:pt x="11" y="37"/>
                      </a:lnTo>
                      <a:lnTo>
                        <a:pt x="14" y="19"/>
                      </a:lnTo>
                      <a:lnTo>
                        <a:pt x="22" y="0"/>
                      </a:lnTo>
                      <a:lnTo>
                        <a:pt x="11" y="6"/>
                      </a:lnTo>
                      <a:close/>
                    </a:path>
                  </a:pathLst>
                </a:custGeom>
                <a:solidFill>
                  <a:srgbClr val="006699"/>
                </a:solidFill>
                <a:ln w="9525">
                  <a:solidFill>
                    <a:srgbClr val="006699"/>
                  </a:solidFill>
                  <a:round/>
                  <a:headEnd/>
                  <a:tailEnd/>
                </a:ln>
              </p:spPr>
              <p:txBody>
                <a:bodyPr/>
                <a:lstStyle/>
                <a:p>
                  <a:endParaRPr lang="en-US"/>
                </a:p>
              </p:txBody>
            </p:sp>
          </p:grpSp>
        </p:grpSp>
      </p:grpSp>
      <p:sp>
        <p:nvSpPr>
          <p:cNvPr id="14" name="Text Box 84"/>
          <p:cNvSpPr txBox="1">
            <a:spLocks noChangeArrowheads="1"/>
          </p:cNvSpPr>
          <p:nvPr/>
        </p:nvSpPr>
        <p:spPr bwMode="auto">
          <a:xfrm>
            <a:off x="5065713" y="6372225"/>
            <a:ext cx="4006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a:spcBef>
                <a:spcPct val="50000"/>
              </a:spcBef>
            </a:pPr>
            <a:r>
              <a:rPr lang="en-US" sz="1800"/>
              <a:t>(data kindly provided by Dr. Musa-Aziz)</a:t>
            </a:r>
          </a:p>
        </p:txBody>
      </p:sp>
      <p:sp>
        <p:nvSpPr>
          <p:cNvPr id="108" name="Rectangle 46"/>
          <p:cNvSpPr>
            <a:spLocks noChangeAspect="1" noChangeArrowheads="1"/>
          </p:cNvSpPr>
          <p:nvPr/>
        </p:nvSpPr>
        <p:spPr bwMode="auto">
          <a:xfrm>
            <a:off x="1979613" y="4303713"/>
            <a:ext cx="107950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solidFill>
                  <a:srgbClr val="FF0000"/>
                </a:solidFill>
                <a:sym typeface="Symbol" pitchFamily="18" charset="2"/>
              </a:rPr>
              <a:t></a:t>
            </a:r>
            <a:r>
              <a:rPr lang="en-US">
                <a:solidFill>
                  <a:srgbClr val="FF0000"/>
                </a:solidFill>
              </a:rPr>
              <a:t>[</a:t>
            </a:r>
            <a:r>
              <a:rPr lang="en-US">
                <a:solidFill>
                  <a:srgbClr val="E10000"/>
                </a:solidFill>
              </a:rPr>
              <a:t>HCO</a:t>
            </a:r>
            <a:r>
              <a:rPr lang="en-US" baseline="-14000">
                <a:solidFill>
                  <a:srgbClr val="E10000"/>
                </a:solidFill>
              </a:rPr>
              <a:t>3</a:t>
            </a:r>
            <a:r>
              <a:rPr lang="en-US" baseline="30000">
                <a:solidFill>
                  <a:srgbClr val="FF0000"/>
                </a:solidFill>
              </a:rPr>
              <a:t>–</a:t>
            </a:r>
            <a:r>
              <a:rPr lang="en-US">
                <a:solidFill>
                  <a:srgbClr val="FF0000"/>
                </a:solidFill>
              </a:rPr>
              <a:t>]</a:t>
            </a:r>
          </a:p>
        </p:txBody>
      </p:sp>
      <p:grpSp>
        <p:nvGrpSpPr>
          <p:cNvPr id="4133" name="Group 108"/>
          <p:cNvGrpSpPr>
            <a:grpSpLocks/>
          </p:cNvGrpSpPr>
          <p:nvPr/>
        </p:nvGrpSpPr>
        <p:grpSpPr bwMode="auto">
          <a:xfrm>
            <a:off x="2273300" y="1222375"/>
            <a:ext cx="4565650" cy="0"/>
            <a:chOff x="0" y="672"/>
            <a:chExt cx="2876" cy="0"/>
          </a:xfrm>
        </p:grpSpPr>
        <p:sp>
          <p:nvSpPr>
            <p:cNvPr id="4135" name="Line 109"/>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6" name="Line 110"/>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34" name="Rectangle 2"/>
          <p:cNvSpPr txBox="1">
            <a:spLocks noChangeArrowheads="1"/>
          </p:cNvSpPr>
          <p:nvPr/>
        </p:nvSpPr>
        <p:spPr bwMode="auto">
          <a:xfrm>
            <a:off x="0" y="1143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a:lnSpc>
                <a:spcPct val="80000"/>
              </a:lnSpc>
            </a:pPr>
            <a:r>
              <a:rPr lang="en-US" sz="4000" i="1"/>
              <a:t>Xenopus</a:t>
            </a:r>
            <a:r>
              <a:rPr lang="en-US" sz="4000"/>
              <a:t> oocyte:</a:t>
            </a:r>
            <a:br>
              <a:rPr lang="en-US" sz="4000"/>
            </a:br>
            <a:r>
              <a:rPr lang="en-US" sz="4000"/>
              <a:t>pH Changes Caused by CO</a:t>
            </a:r>
            <a:r>
              <a:rPr lang="en-US" sz="4000" baseline="-25000"/>
              <a:t>2</a:t>
            </a:r>
            <a:r>
              <a:rPr lang="en-US" sz="4000"/>
              <a:t> Influx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dissolve">
                                      <p:cBhvr>
                                        <p:cTn id="7" dur="800"/>
                                        <p:tgtEl>
                                          <p:spTgt spid="41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dissolve">
                                      <p:cBhvr>
                                        <p:cTn id="12" dur="500"/>
                                        <p:tgtEl>
                                          <p:spTgt spid="410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108"/>
                                        </p:tgtEl>
                                        <p:attrNameLst>
                                          <p:attrName>style.visibility</p:attrName>
                                        </p:attrNameLst>
                                      </p:cBhvr>
                                      <p:to>
                                        <p:strVal val="visible"/>
                                      </p:to>
                                    </p:set>
                                    <p:animEffect transition="in" filter="dissolve">
                                      <p:cBhvr>
                                        <p:cTn id="15" dur="500"/>
                                        <p:tgtEl>
                                          <p:spTgt spid="410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119"/>
                                        </p:tgtEl>
                                        <p:attrNameLst>
                                          <p:attrName>style.visibility</p:attrName>
                                        </p:attrNameLst>
                                      </p:cBhvr>
                                      <p:to>
                                        <p:strVal val="visible"/>
                                      </p:to>
                                    </p:set>
                                    <p:animEffect transition="in" filter="wipe(left)">
                                      <p:cBhvr>
                                        <p:cTn id="20" dur="500"/>
                                        <p:tgtEl>
                                          <p:spTgt spid="4119"/>
                                        </p:tgtEl>
                                      </p:cBhvr>
                                    </p:animEffect>
                                  </p:childTnLst>
                                </p:cTn>
                              </p:par>
                            </p:childTnLst>
                          </p:cTn>
                        </p:par>
                        <p:par>
                          <p:cTn id="21" fill="hold" nodeType="afterGroup">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4114"/>
                                        </p:tgtEl>
                                        <p:attrNameLst>
                                          <p:attrName>style.visibility</p:attrName>
                                        </p:attrNameLst>
                                      </p:cBhvr>
                                      <p:to>
                                        <p:strVal val="visible"/>
                                      </p:to>
                                    </p:set>
                                    <p:animEffect transition="in" filter="dissolve">
                                      <p:cBhvr>
                                        <p:cTn id="24" dur="500"/>
                                        <p:tgtEl>
                                          <p:spTgt spid="4114"/>
                                        </p:tgtEl>
                                      </p:cBhvr>
                                    </p:animEffect>
                                  </p:childTnLst>
                                </p:cTn>
                              </p:par>
                            </p:childTnLst>
                          </p:cTn>
                        </p:par>
                        <p:par>
                          <p:cTn id="25" fill="hold" nodeType="afterGroup">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4115"/>
                                        </p:tgtEl>
                                        <p:attrNameLst>
                                          <p:attrName>style.visibility</p:attrName>
                                        </p:attrNameLst>
                                      </p:cBhvr>
                                      <p:to>
                                        <p:strVal val="visible"/>
                                      </p:to>
                                    </p:set>
                                    <p:animEffect transition="in" filter="dissolve">
                                      <p:cBhvr>
                                        <p:cTn id="28" dur="500"/>
                                        <p:tgtEl>
                                          <p:spTgt spid="4115"/>
                                        </p:tgtEl>
                                      </p:cBhvr>
                                    </p:animEffect>
                                  </p:childTnLst>
                                </p:cTn>
                              </p:par>
                            </p:childTnLst>
                          </p:cTn>
                        </p:par>
                        <p:par>
                          <p:cTn id="29" fill="hold" nodeType="afterGroup">
                            <p:stCondLst>
                              <p:cond delay="1500"/>
                            </p:stCondLst>
                            <p:childTnLst>
                              <p:par>
                                <p:cTn id="30" presetID="22" presetClass="entr" presetSubtype="8" fill="hold" nodeType="afterEffect">
                                  <p:stCondLst>
                                    <p:cond delay="0"/>
                                  </p:stCondLst>
                                  <p:childTnLst>
                                    <p:set>
                                      <p:cBhvr>
                                        <p:cTn id="31" dur="1" fill="hold">
                                          <p:stCondLst>
                                            <p:cond delay="0"/>
                                          </p:stCondLst>
                                        </p:cTn>
                                        <p:tgtEl>
                                          <p:spTgt spid="4118"/>
                                        </p:tgtEl>
                                        <p:attrNameLst>
                                          <p:attrName>style.visibility</p:attrName>
                                        </p:attrNameLst>
                                      </p:cBhvr>
                                      <p:to>
                                        <p:strVal val="visible"/>
                                      </p:to>
                                    </p:set>
                                    <p:animEffect transition="in" filter="wipe(left)">
                                      <p:cBhvr>
                                        <p:cTn id="32" dur="500"/>
                                        <p:tgtEl>
                                          <p:spTgt spid="4118"/>
                                        </p:tgtEl>
                                      </p:cBhvr>
                                    </p:animEffect>
                                  </p:childTnLst>
                                </p:cTn>
                              </p:par>
                            </p:childTnLst>
                          </p:cTn>
                        </p:par>
                        <p:par>
                          <p:cTn id="33" fill="hold" nodeType="afterGroup">
                            <p:stCondLst>
                              <p:cond delay="2000"/>
                            </p:stCondLst>
                            <p:childTnLst>
                              <p:par>
                                <p:cTn id="34" presetID="9" presetClass="entr" presetSubtype="0" fill="hold" grpId="0" nodeType="afterEffect">
                                  <p:stCondLst>
                                    <p:cond delay="0"/>
                                  </p:stCondLst>
                                  <p:childTnLst>
                                    <p:set>
                                      <p:cBhvr>
                                        <p:cTn id="35" dur="1" fill="hold">
                                          <p:stCondLst>
                                            <p:cond delay="0"/>
                                          </p:stCondLst>
                                        </p:cTn>
                                        <p:tgtEl>
                                          <p:spTgt spid="4117"/>
                                        </p:tgtEl>
                                        <p:attrNameLst>
                                          <p:attrName>style.visibility</p:attrName>
                                        </p:attrNameLst>
                                      </p:cBhvr>
                                      <p:to>
                                        <p:strVal val="visible"/>
                                      </p:to>
                                    </p:set>
                                    <p:animEffect transition="in" filter="dissolve">
                                      <p:cBhvr>
                                        <p:cTn id="36" dur="500"/>
                                        <p:tgtEl>
                                          <p:spTgt spid="411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116"/>
                                        </p:tgtEl>
                                        <p:attrNameLst>
                                          <p:attrName>style.visibility</p:attrName>
                                        </p:attrNameLst>
                                      </p:cBhvr>
                                      <p:to>
                                        <p:strVal val="visible"/>
                                      </p:to>
                                    </p:set>
                                    <p:animEffect transition="in" filter="dissolve">
                                      <p:cBhvr>
                                        <p:cTn id="39" dur="500"/>
                                        <p:tgtEl>
                                          <p:spTgt spid="4116"/>
                                        </p:tgtEl>
                                      </p:cBhvr>
                                    </p:animEffect>
                                  </p:childTnLst>
                                </p:cTn>
                              </p:par>
                            </p:childTnLst>
                          </p:cTn>
                        </p:par>
                        <p:par>
                          <p:cTn id="40" fill="hold" nodeType="afterGroup">
                            <p:stCondLst>
                              <p:cond delay="2500"/>
                            </p:stCondLst>
                            <p:childTnLst>
                              <p:par>
                                <p:cTn id="41" presetID="9" presetClass="entr" presetSubtype="0"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dissolve">
                                      <p:cBhvr>
                                        <p:cTn id="43" dur="500"/>
                                        <p:tgtEl>
                                          <p:spTgt spid="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4124"/>
                                        </p:tgtEl>
                                        <p:attrNameLst>
                                          <p:attrName>style.visibility</p:attrName>
                                        </p:attrNameLst>
                                      </p:cBhvr>
                                      <p:to>
                                        <p:strVal val="visible"/>
                                      </p:to>
                                    </p:set>
                                    <p:anim calcmode="lin" valueType="num">
                                      <p:cBhvr additive="base">
                                        <p:cTn id="48" dur="500" fill="hold"/>
                                        <p:tgtEl>
                                          <p:spTgt spid="4124"/>
                                        </p:tgtEl>
                                        <p:attrNameLst>
                                          <p:attrName>ppt_x</p:attrName>
                                        </p:attrNameLst>
                                      </p:cBhvr>
                                      <p:tavLst>
                                        <p:tav tm="0">
                                          <p:val>
                                            <p:strVal val="#ppt_x"/>
                                          </p:val>
                                        </p:tav>
                                        <p:tav tm="100000">
                                          <p:val>
                                            <p:strVal val="#ppt_x"/>
                                          </p:val>
                                        </p:tav>
                                      </p:tavLst>
                                    </p:anim>
                                    <p:anim calcmode="lin" valueType="num">
                                      <p:cBhvr additive="base">
                                        <p:cTn id="49" dur="500" fill="hold"/>
                                        <p:tgtEl>
                                          <p:spTgt spid="4124"/>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dissolve">
                                      <p:cBhvr>
                                        <p:cTn id="54" dur="500"/>
                                        <p:tgtEl>
                                          <p:spTgt spid="3"/>
                                        </p:tgtEl>
                                      </p:cBhvr>
                                    </p:animEffect>
                                  </p:childTnLst>
                                </p:cTn>
                              </p:par>
                              <p:par>
                                <p:cTn id="55" presetID="9" presetClass="entr" presetSubtype="0" fill="hold" nodeType="withEffect">
                                  <p:stCondLst>
                                    <p:cond delay="0"/>
                                  </p:stCondLst>
                                  <p:childTnLst>
                                    <p:set>
                                      <p:cBhvr>
                                        <p:cTn id="56" dur="1" fill="hold">
                                          <p:stCondLst>
                                            <p:cond delay="0"/>
                                          </p:stCondLst>
                                        </p:cTn>
                                        <p:tgtEl>
                                          <p:spTgt spid="4142"/>
                                        </p:tgtEl>
                                        <p:attrNameLst>
                                          <p:attrName>style.visibility</p:attrName>
                                        </p:attrNameLst>
                                      </p:cBhvr>
                                      <p:to>
                                        <p:strVal val="visible"/>
                                      </p:to>
                                    </p:set>
                                    <p:animEffect transition="in" filter="dissolve">
                                      <p:cBhvr>
                                        <p:cTn id="57" dur="500"/>
                                        <p:tgtEl>
                                          <p:spTgt spid="414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140"/>
                                        </p:tgtEl>
                                        <p:attrNameLst>
                                          <p:attrName>style.visibility</p:attrName>
                                        </p:attrNameLst>
                                      </p:cBhvr>
                                      <p:to>
                                        <p:strVal val="visible"/>
                                      </p:to>
                                    </p:set>
                                    <p:animEffect transition="in" filter="dissolve">
                                      <p:cBhvr>
                                        <p:cTn id="62" dur="500"/>
                                        <p:tgtEl>
                                          <p:spTgt spid="4140"/>
                                        </p:tgtEl>
                                      </p:cBhvr>
                                    </p:animEffect>
                                  </p:childTnLst>
                                </p:cTn>
                              </p:par>
                              <p:par>
                                <p:cTn id="63" presetID="9" presetClass="entr" presetSubtype="0" fill="hold" nodeType="withEffect">
                                  <p:stCondLst>
                                    <p:cond delay="0"/>
                                  </p:stCondLst>
                                  <p:childTnLst>
                                    <p:set>
                                      <p:cBhvr>
                                        <p:cTn id="64" dur="1" fill="hold">
                                          <p:stCondLst>
                                            <p:cond delay="0"/>
                                          </p:stCondLst>
                                        </p:cTn>
                                        <p:tgtEl>
                                          <p:spTgt spid="4145"/>
                                        </p:tgtEl>
                                        <p:attrNameLst>
                                          <p:attrName>style.visibility</p:attrName>
                                        </p:attrNameLst>
                                      </p:cBhvr>
                                      <p:to>
                                        <p:strVal val="visible"/>
                                      </p:to>
                                    </p:set>
                                    <p:animEffect transition="in" filter="dissolve">
                                      <p:cBhvr>
                                        <p:cTn id="65" dur="500"/>
                                        <p:tgtEl>
                                          <p:spTgt spid="4145"/>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4144"/>
                                        </p:tgtEl>
                                        <p:attrNameLst>
                                          <p:attrName>style.visibility</p:attrName>
                                        </p:attrNameLst>
                                      </p:cBhvr>
                                      <p:to>
                                        <p:strVal val="visible"/>
                                      </p:to>
                                    </p:set>
                                    <p:animEffect transition="in" filter="dissolve">
                                      <p:cBhvr>
                                        <p:cTn id="68" dur="500"/>
                                        <p:tgtEl>
                                          <p:spTgt spid="414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4149"/>
                                        </p:tgtEl>
                                        <p:attrNameLst>
                                          <p:attrName>style.visibility</p:attrName>
                                        </p:attrNameLst>
                                      </p:cBhvr>
                                      <p:to>
                                        <p:strVal val="visible"/>
                                      </p:to>
                                    </p:set>
                                    <p:animEffect transition="in" filter="dissolve">
                                      <p:cBhvr>
                                        <p:cTn id="73" dur="500"/>
                                        <p:tgtEl>
                                          <p:spTgt spid="4149"/>
                                        </p:tgtEl>
                                      </p:cBhvr>
                                    </p:animEffect>
                                  </p:childTnLst>
                                </p:cTn>
                              </p:par>
                            </p:childTnLst>
                          </p:cTn>
                        </p:par>
                        <p:par>
                          <p:cTn id="74" fill="hold" nodeType="afterGroup">
                            <p:stCondLst>
                              <p:cond delay="500"/>
                            </p:stCondLst>
                            <p:childTnLst>
                              <p:par>
                                <p:cTn id="75" presetID="22" presetClass="entr" presetSubtype="8" fill="hold" nodeType="afterEffect">
                                  <p:stCondLst>
                                    <p:cond delay="0"/>
                                  </p:stCondLst>
                                  <p:childTnLst>
                                    <p:set>
                                      <p:cBhvr>
                                        <p:cTn id="76" dur="1" fill="hold">
                                          <p:stCondLst>
                                            <p:cond delay="0"/>
                                          </p:stCondLst>
                                        </p:cTn>
                                        <p:tgtEl>
                                          <p:spTgt spid="4148"/>
                                        </p:tgtEl>
                                        <p:attrNameLst>
                                          <p:attrName>style.visibility</p:attrName>
                                        </p:attrNameLst>
                                      </p:cBhvr>
                                      <p:to>
                                        <p:strVal val="visible"/>
                                      </p:to>
                                    </p:set>
                                    <p:animEffect transition="in" filter="wipe(left)">
                                      <p:cBhvr>
                                        <p:cTn id="77" dur="500"/>
                                        <p:tgtEl>
                                          <p:spTgt spid="414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nodeType="clickEffect">
                                  <p:stCondLst>
                                    <p:cond delay="0"/>
                                  </p:stCondLst>
                                  <p:childTnLst>
                                    <p:set>
                                      <p:cBhvr>
                                        <p:cTn id="81" dur="1" fill="hold">
                                          <p:stCondLst>
                                            <p:cond delay="0"/>
                                          </p:stCondLst>
                                        </p:cTn>
                                        <p:tgtEl>
                                          <p:spTgt spid="4121"/>
                                        </p:tgtEl>
                                        <p:attrNameLst>
                                          <p:attrName>style.visibility</p:attrName>
                                        </p:attrNameLst>
                                      </p:cBhvr>
                                      <p:to>
                                        <p:strVal val="visible"/>
                                      </p:to>
                                    </p:set>
                                    <p:animEffect transition="in" filter="dissolve">
                                      <p:cBhvr>
                                        <p:cTn id="82" dur="500"/>
                                        <p:tgtEl>
                                          <p:spTgt spid="412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107"/>
                                        </p:tgtEl>
                                        <p:attrNameLst>
                                          <p:attrName>style.visibility</p:attrName>
                                        </p:attrNameLst>
                                      </p:cBhvr>
                                      <p:to>
                                        <p:strVal val="visible"/>
                                      </p:to>
                                    </p:set>
                                    <p:animEffect transition="in" filter="dissolve">
                                      <p:cBhvr>
                                        <p:cTn id="87" dur="500"/>
                                        <p:tgtEl>
                                          <p:spTgt spid="4107"/>
                                        </p:tgtEl>
                                      </p:cBhvr>
                                    </p:animEffect>
                                  </p:childTnLst>
                                </p:cTn>
                              </p:par>
                            </p:childTnLst>
                          </p:cTn>
                        </p:par>
                        <p:par>
                          <p:cTn id="88" fill="hold" nodeType="afterGroup">
                            <p:stCondLst>
                              <p:cond delay="500"/>
                            </p:stCondLst>
                            <p:childTnLst>
                              <p:par>
                                <p:cTn id="89" presetID="22" presetClass="entr" presetSubtype="8" fill="hold" grpId="0" nodeType="afterEffect">
                                  <p:stCondLst>
                                    <p:cond delay="0"/>
                                  </p:stCondLst>
                                  <p:childTnLst>
                                    <p:set>
                                      <p:cBhvr>
                                        <p:cTn id="90" dur="1" fill="hold">
                                          <p:stCondLst>
                                            <p:cond delay="0"/>
                                          </p:stCondLst>
                                        </p:cTn>
                                        <p:tgtEl>
                                          <p:spTgt spid="4106"/>
                                        </p:tgtEl>
                                        <p:attrNameLst>
                                          <p:attrName>style.visibility</p:attrName>
                                        </p:attrNameLst>
                                      </p:cBhvr>
                                      <p:to>
                                        <p:strVal val="visible"/>
                                      </p:to>
                                    </p:set>
                                    <p:animEffect transition="in" filter="wipe(left)">
                                      <p:cBhvr>
                                        <p:cTn id="91" dur="500"/>
                                        <p:tgtEl>
                                          <p:spTgt spid="4106"/>
                                        </p:tgtEl>
                                      </p:cBhvr>
                                    </p:animEffect>
                                  </p:childTnLst>
                                </p:cTn>
                              </p:par>
                            </p:childTnLst>
                          </p:cTn>
                        </p:par>
                        <p:par>
                          <p:cTn id="92" fill="hold" nodeType="afterGroup">
                            <p:stCondLst>
                              <p:cond delay="1000"/>
                            </p:stCondLst>
                            <p:childTnLst>
                              <p:par>
                                <p:cTn id="93" presetID="9" presetClass="entr" presetSubtype="0" fill="hold" grpId="0" nodeType="afterEffect">
                                  <p:stCondLst>
                                    <p:cond delay="0"/>
                                  </p:stCondLst>
                                  <p:childTnLst>
                                    <p:set>
                                      <p:cBhvr>
                                        <p:cTn id="94" dur="1" fill="hold">
                                          <p:stCondLst>
                                            <p:cond delay="0"/>
                                          </p:stCondLst>
                                        </p:cTn>
                                        <p:tgtEl>
                                          <p:spTgt spid="4104"/>
                                        </p:tgtEl>
                                        <p:attrNameLst>
                                          <p:attrName>style.visibility</p:attrName>
                                        </p:attrNameLst>
                                      </p:cBhvr>
                                      <p:to>
                                        <p:strVal val="visible"/>
                                      </p:to>
                                    </p:set>
                                    <p:animEffect transition="in" filter="dissolve">
                                      <p:cBhvr>
                                        <p:cTn id="95" dur="500"/>
                                        <p:tgtEl>
                                          <p:spTgt spid="4104"/>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122"/>
                                        </p:tgtEl>
                                        <p:attrNameLst>
                                          <p:attrName>style.visibility</p:attrName>
                                        </p:attrNameLst>
                                      </p:cBhvr>
                                      <p:to>
                                        <p:strVal val="visible"/>
                                      </p:to>
                                    </p:set>
                                    <p:animEffect transition="in" filter="dissolve">
                                      <p:cBhvr>
                                        <p:cTn id="98" dur="500"/>
                                        <p:tgtEl>
                                          <p:spTgt spid="4122"/>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4109"/>
                                        </p:tgtEl>
                                        <p:attrNameLst>
                                          <p:attrName>style.visibility</p:attrName>
                                        </p:attrNameLst>
                                      </p:cBhvr>
                                      <p:to>
                                        <p:strVal val="visible"/>
                                      </p:to>
                                    </p:set>
                                    <p:animEffect transition="in" filter="dissolve">
                                      <p:cBhvr>
                                        <p:cTn id="103" dur="500"/>
                                        <p:tgtEl>
                                          <p:spTgt spid="4109"/>
                                        </p:tgtEl>
                                      </p:cBhvr>
                                    </p:animEffect>
                                  </p:childTnLst>
                                </p:cTn>
                              </p:par>
                            </p:childTnLst>
                          </p:cTn>
                        </p:par>
                        <p:par>
                          <p:cTn id="104" fill="hold" nodeType="afterGroup">
                            <p:stCondLst>
                              <p:cond delay="500"/>
                            </p:stCondLst>
                            <p:childTnLst>
                              <p:par>
                                <p:cTn id="105" presetID="22" presetClass="entr" presetSubtype="4" fill="hold" nodeType="afterEffect">
                                  <p:stCondLst>
                                    <p:cond delay="0"/>
                                  </p:stCondLst>
                                  <p:childTnLst>
                                    <p:set>
                                      <p:cBhvr>
                                        <p:cTn id="106" dur="1" fill="hold">
                                          <p:stCondLst>
                                            <p:cond delay="0"/>
                                          </p:stCondLst>
                                        </p:cTn>
                                        <p:tgtEl>
                                          <p:spTgt spid="4110"/>
                                        </p:tgtEl>
                                        <p:attrNameLst>
                                          <p:attrName>style.visibility</p:attrName>
                                        </p:attrNameLst>
                                      </p:cBhvr>
                                      <p:to>
                                        <p:strVal val="visible"/>
                                      </p:to>
                                    </p:set>
                                    <p:animEffect transition="in" filter="wipe(down)">
                                      <p:cBhvr>
                                        <p:cTn id="107" dur="500"/>
                                        <p:tgtEl>
                                          <p:spTgt spid="4110"/>
                                        </p:tgtEl>
                                      </p:cBhvr>
                                    </p:animEffect>
                                  </p:childTnLst>
                                </p:cTn>
                              </p:par>
                            </p:childTnLst>
                          </p:cTn>
                        </p:par>
                        <p:par>
                          <p:cTn id="108" fill="hold" nodeType="afterGroup">
                            <p:stCondLst>
                              <p:cond delay="1000"/>
                            </p:stCondLst>
                            <p:childTnLst>
                              <p:par>
                                <p:cTn id="109" presetID="9" presetClass="entr" presetSubtype="0" fill="hold" grpId="0" nodeType="afterEffect">
                                  <p:stCondLst>
                                    <p:cond delay="0"/>
                                  </p:stCondLst>
                                  <p:childTnLst>
                                    <p:set>
                                      <p:cBhvr>
                                        <p:cTn id="110" dur="1" fill="hold">
                                          <p:stCondLst>
                                            <p:cond delay="0"/>
                                          </p:stCondLst>
                                        </p:cTn>
                                        <p:tgtEl>
                                          <p:spTgt spid="4111"/>
                                        </p:tgtEl>
                                        <p:attrNameLst>
                                          <p:attrName>style.visibility</p:attrName>
                                        </p:attrNameLst>
                                      </p:cBhvr>
                                      <p:to>
                                        <p:strVal val="visible"/>
                                      </p:to>
                                    </p:set>
                                    <p:animEffect transition="in" filter="dissolve">
                                      <p:cBhvr>
                                        <p:cTn id="111" dur="500"/>
                                        <p:tgtEl>
                                          <p:spTgt spid="4111"/>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ntr" presetSubtype="0" fill="hold" grpId="0" nodeType="clickEffect">
                                  <p:stCondLst>
                                    <p:cond delay="0"/>
                                  </p:stCondLst>
                                  <p:childTnLst>
                                    <p:set>
                                      <p:cBhvr>
                                        <p:cTn id="115" dur="1" fill="hold">
                                          <p:stCondLst>
                                            <p:cond delay="0"/>
                                          </p:stCondLst>
                                        </p:cTn>
                                        <p:tgtEl>
                                          <p:spTgt spid="108"/>
                                        </p:tgtEl>
                                        <p:attrNameLst>
                                          <p:attrName>style.visibility</p:attrName>
                                        </p:attrNameLst>
                                      </p:cBhvr>
                                      <p:to>
                                        <p:strVal val="visible"/>
                                      </p:to>
                                    </p:set>
                                    <p:animEffect transition="in" filter="dissolve">
                                      <p:cBhvr>
                                        <p:cTn id="116" dur="500"/>
                                        <p:tgtEl>
                                          <p:spTgt spid="108"/>
                                        </p:tgtEl>
                                      </p:cBhvr>
                                    </p:animEffect>
                                  </p:childTnLst>
                                </p:cTn>
                              </p:par>
                            </p:childTnLst>
                          </p:cTn>
                        </p:par>
                        <p:par>
                          <p:cTn id="117" fill="hold" nodeType="afterGroup">
                            <p:stCondLst>
                              <p:cond delay="500"/>
                            </p:stCondLst>
                            <p:childTnLst>
                              <p:par>
                                <p:cTn id="118" presetID="9" presetClass="entr" presetSubtype="0" fill="hold" nodeType="afterEffect">
                                  <p:stCondLst>
                                    <p:cond delay="0"/>
                                  </p:stCondLst>
                                  <p:childTnLst>
                                    <p:set>
                                      <p:cBhvr>
                                        <p:cTn id="119" dur="1" fill="hold">
                                          <p:stCondLst>
                                            <p:cond delay="0"/>
                                          </p:stCondLst>
                                        </p:cTn>
                                        <p:tgtEl>
                                          <p:spTgt spid="4120"/>
                                        </p:tgtEl>
                                        <p:attrNameLst>
                                          <p:attrName>style.visibility</p:attrName>
                                        </p:attrNameLst>
                                      </p:cBhvr>
                                      <p:to>
                                        <p:strVal val="visible"/>
                                      </p:to>
                                    </p:set>
                                    <p:animEffect transition="in" filter="dissolve">
                                      <p:cBhvr>
                                        <p:cTn id="120" dur="500"/>
                                        <p:tgtEl>
                                          <p:spTgt spid="4120"/>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4112"/>
                                        </p:tgtEl>
                                        <p:attrNameLst>
                                          <p:attrName>style.visibility</p:attrName>
                                        </p:attrNameLst>
                                      </p:cBhvr>
                                      <p:to>
                                        <p:strVal val="visible"/>
                                      </p:to>
                                    </p:set>
                                    <p:animEffect transition="in" filter="dissolve">
                                      <p:cBhvr>
                                        <p:cTn id="125" dur="500"/>
                                        <p:tgtEl>
                                          <p:spTgt spid="4112"/>
                                        </p:tgtEl>
                                      </p:cBhvr>
                                    </p:animEffect>
                                  </p:childTnLst>
                                </p:cTn>
                              </p:par>
                            </p:childTnLst>
                          </p:cTn>
                        </p:par>
                        <p:par>
                          <p:cTn id="126" fill="hold" nodeType="afterGroup">
                            <p:stCondLst>
                              <p:cond delay="500"/>
                            </p:stCondLst>
                            <p:childTnLst>
                              <p:par>
                                <p:cTn id="127" presetID="22" presetClass="entr" presetSubtype="8" fill="hold" grpId="0" nodeType="afterEffect">
                                  <p:stCondLst>
                                    <p:cond delay="0"/>
                                  </p:stCondLst>
                                  <p:childTnLst>
                                    <p:set>
                                      <p:cBhvr>
                                        <p:cTn id="128" dur="1" fill="hold">
                                          <p:stCondLst>
                                            <p:cond delay="0"/>
                                          </p:stCondLst>
                                        </p:cTn>
                                        <p:tgtEl>
                                          <p:spTgt spid="4113"/>
                                        </p:tgtEl>
                                        <p:attrNameLst>
                                          <p:attrName>style.visibility</p:attrName>
                                        </p:attrNameLst>
                                      </p:cBhvr>
                                      <p:to>
                                        <p:strVal val="visible"/>
                                      </p:to>
                                    </p:set>
                                    <p:animEffect transition="in" filter="wipe(left)">
                                      <p:cBhvr>
                                        <p:cTn id="129" dur="500"/>
                                        <p:tgtEl>
                                          <p:spTgt spid="4113"/>
                                        </p:tgtEl>
                                      </p:cBhvr>
                                    </p:animEffect>
                                  </p:childTnLst>
                                </p:cTn>
                              </p:par>
                            </p:childTnLst>
                          </p:cTn>
                        </p:par>
                        <p:par>
                          <p:cTn id="130" fill="hold" nodeType="afterGroup">
                            <p:stCondLst>
                              <p:cond delay="1000"/>
                            </p:stCondLst>
                            <p:childTnLst>
                              <p:par>
                                <p:cTn id="131" presetID="2" presetClass="entr" presetSubtype="4" fill="hold" nodeType="afterEffect">
                                  <p:stCondLst>
                                    <p:cond delay="0"/>
                                  </p:stCondLst>
                                  <p:childTnLst>
                                    <p:set>
                                      <p:cBhvr>
                                        <p:cTn id="132" dur="1" fill="hold">
                                          <p:stCondLst>
                                            <p:cond delay="0"/>
                                          </p:stCondLst>
                                        </p:cTn>
                                        <p:tgtEl>
                                          <p:spTgt spid="5"/>
                                        </p:tgtEl>
                                        <p:attrNameLst>
                                          <p:attrName>style.visibility</p:attrName>
                                        </p:attrNameLst>
                                      </p:cBhvr>
                                      <p:to>
                                        <p:strVal val="visible"/>
                                      </p:to>
                                    </p:set>
                                    <p:anim calcmode="lin" valueType="num">
                                      <p:cBhvr additive="base">
                                        <p:cTn id="133" dur="500" fill="hold"/>
                                        <p:tgtEl>
                                          <p:spTgt spid="5"/>
                                        </p:tgtEl>
                                        <p:attrNameLst>
                                          <p:attrName>ppt_x</p:attrName>
                                        </p:attrNameLst>
                                      </p:cBhvr>
                                      <p:tavLst>
                                        <p:tav tm="0">
                                          <p:val>
                                            <p:strVal val="#ppt_x"/>
                                          </p:val>
                                        </p:tav>
                                        <p:tav tm="100000">
                                          <p:val>
                                            <p:strVal val="#ppt_x"/>
                                          </p:val>
                                        </p:tav>
                                      </p:tavLst>
                                    </p:anim>
                                    <p:anim calcmode="lin" valueType="num">
                                      <p:cBhvr additive="base">
                                        <p:cTn id="1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4147"/>
                                        </p:tgtEl>
                                        <p:attrNameLst>
                                          <p:attrName>style.visibility</p:attrName>
                                        </p:attrNameLst>
                                      </p:cBhvr>
                                      <p:to>
                                        <p:strVal val="visible"/>
                                      </p:to>
                                    </p:set>
                                    <p:animEffect transition="in" filter="dissolve">
                                      <p:cBhvr>
                                        <p:cTn id="139" dur="500"/>
                                        <p:tgtEl>
                                          <p:spTgt spid="4147"/>
                                        </p:tgtEl>
                                      </p:cBhvr>
                                    </p:animEffect>
                                  </p:childTnLst>
                                </p:cTn>
                              </p:par>
                            </p:childTnLst>
                          </p:cTn>
                        </p:par>
                        <p:par>
                          <p:cTn id="140" fill="hold" nodeType="afterGroup">
                            <p:stCondLst>
                              <p:cond delay="500"/>
                            </p:stCondLst>
                            <p:childTnLst>
                              <p:par>
                                <p:cTn id="141" presetID="22" presetClass="entr" presetSubtype="8" fill="hold" nodeType="afterEffect">
                                  <p:stCondLst>
                                    <p:cond delay="0"/>
                                  </p:stCondLst>
                                  <p:childTnLst>
                                    <p:set>
                                      <p:cBhvr>
                                        <p:cTn id="142" dur="1" fill="hold">
                                          <p:stCondLst>
                                            <p:cond delay="0"/>
                                          </p:stCondLst>
                                        </p:cTn>
                                        <p:tgtEl>
                                          <p:spTgt spid="4146"/>
                                        </p:tgtEl>
                                        <p:attrNameLst>
                                          <p:attrName>style.visibility</p:attrName>
                                        </p:attrNameLst>
                                      </p:cBhvr>
                                      <p:to>
                                        <p:strVal val="visible"/>
                                      </p:to>
                                    </p:set>
                                    <p:animEffect transition="in" filter="wipe(left)">
                                      <p:cBhvr>
                                        <p:cTn id="143" dur="500"/>
                                        <p:tgtEl>
                                          <p:spTgt spid="4146"/>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9" presetClass="entr" presetSubtype="0" fill="hold" grpId="0" nodeType="clickEffect">
                                  <p:stCondLst>
                                    <p:cond delay="0"/>
                                  </p:stCondLst>
                                  <p:childTnLst>
                                    <p:set>
                                      <p:cBhvr>
                                        <p:cTn id="147" dur="1" fill="hold">
                                          <p:stCondLst>
                                            <p:cond delay="0"/>
                                          </p:stCondLst>
                                        </p:cTn>
                                        <p:tgtEl>
                                          <p:spTgt spid="14"/>
                                        </p:tgtEl>
                                        <p:attrNameLst>
                                          <p:attrName>style.visibility</p:attrName>
                                        </p:attrNameLst>
                                      </p:cBhvr>
                                      <p:to>
                                        <p:strVal val="visible"/>
                                      </p:to>
                                    </p:set>
                                    <p:animEffect transition="in" filter="dissolve">
                                      <p:cBhvr>
                                        <p:cTn id="1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nimBg="1"/>
      <p:bldP spid="4105" grpId="0"/>
      <p:bldP spid="4106" grpId="0" animBg="1"/>
      <p:bldP spid="4107" grpId="0"/>
      <p:bldP spid="4108" grpId="0"/>
      <p:bldP spid="4109" grpId="0"/>
      <p:bldP spid="4111" grpId="0"/>
      <p:bldP spid="4112" grpId="0"/>
      <p:bldP spid="4113" grpId="0" animBg="1"/>
      <p:bldP spid="4114" grpId="0"/>
      <p:bldP spid="4115" grpId="0"/>
      <p:bldP spid="4116" grpId="0"/>
      <p:bldP spid="4117" grpId="0"/>
      <p:bldP spid="4119" grpId="0" animBg="1"/>
      <p:bldP spid="4122" grpId="0"/>
      <p:bldP spid="4140" grpId="0" animBg="1"/>
      <p:bldP spid="4144" grpId="0"/>
      <p:bldP spid="4147" grpId="0"/>
      <p:bldP spid="4149" grpId="0"/>
      <p:bldP spid="14" grpId="0"/>
      <p:bldP spid="10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30610" y="130783"/>
            <a:ext cx="78486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en-US" sz="4400" b="1" dirty="0" smtClean="0"/>
              <a:t>Conclusions</a:t>
            </a:r>
            <a:endParaRPr lang="en-US" sz="4400" b="1" dirty="0"/>
          </a:p>
        </p:txBody>
      </p:sp>
      <p:grpSp>
        <p:nvGrpSpPr>
          <p:cNvPr id="5" name="Group 3"/>
          <p:cNvGrpSpPr>
            <a:grpSpLocks/>
          </p:cNvGrpSpPr>
          <p:nvPr/>
        </p:nvGrpSpPr>
        <p:grpSpPr bwMode="auto">
          <a:xfrm>
            <a:off x="2274602" y="836712"/>
            <a:ext cx="4565650" cy="0"/>
            <a:chOff x="0" y="672"/>
            <a:chExt cx="2876" cy="0"/>
          </a:xfrm>
        </p:grpSpPr>
        <p:sp>
          <p:nvSpPr>
            <p:cNvPr id="6"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4" name="Text Box 6"/>
          <p:cNvSpPr txBox="1">
            <a:spLocks noChangeArrowheads="1"/>
          </p:cNvSpPr>
          <p:nvPr/>
        </p:nvSpPr>
        <p:spPr bwMode="auto">
          <a:xfrm>
            <a:off x="250826" y="1170032"/>
            <a:ext cx="8749666" cy="609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cs typeface="Arial" pitchFamily="34" charset="0"/>
              </a:rPr>
              <a:t>The model can reproduce the pH transients observed experimentally</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rgbClr val="000000"/>
              </a:solidFill>
              <a:effectLst/>
              <a:cs typeface="Arial" pitchFamily="34" charset="0"/>
            </a:endParaRPr>
          </a:p>
          <a:p>
            <a:pPr lvl="0" algn="just"/>
            <a:r>
              <a:rPr kumimoji="0" lang="en-US" sz="2600" b="0" i="0" u="none" strike="noStrike" cap="none" normalizeH="0" baseline="0" dirty="0" smtClean="0">
                <a:ln>
                  <a:noFill/>
                </a:ln>
                <a:solidFill>
                  <a:srgbClr val="000000"/>
                </a:solidFill>
                <a:effectLst/>
                <a:cs typeface="Arial" pitchFamily="34" charset="0"/>
              </a:rPr>
              <a:t>The simulations predict that:</a:t>
            </a:r>
          </a:p>
          <a:p>
            <a:pPr lvl="0" algn="just"/>
            <a:endParaRPr kumimoji="0" lang="en-US" sz="2600" b="0" i="0" u="none" strike="noStrike" cap="none" normalizeH="0" baseline="0" dirty="0" smtClean="0">
              <a:ln>
                <a:noFill/>
              </a:ln>
              <a:solidFill>
                <a:srgbClr val="000000"/>
              </a:solidFill>
              <a:effectLst/>
              <a:cs typeface="Arial" pitchFamily="34" charset="0"/>
            </a:endParaRPr>
          </a:p>
          <a:p>
            <a:pPr marL="457200" lvl="0" indent="-457200" algn="just">
              <a:buFont typeface="+mj-lt"/>
              <a:buAutoNum type="arabicPeriod"/>
            </a:pPr>
            <a:r>
              <a:rPr lang="en-US" sz="2600" dirty="0" smtClean="0"/>
              <a:t>The </a:t>
            </a:r>
            <a:r>
              <a:rPr lang="en-US" sz="2600" dirty="0"/>
              <a:t>background permeability of the </a:t>
            </a:r>
            <a:r>
              <a:rPr lang="en-US" sz="2600" dirty="0" smtClean="0"/>
              <a:t>oocyte membrane must </a:t>
            </a:r>
            <a:r>
              <a:rPr lang="en-US" sz="2600" dirty="0"/>
              <a:t>be very </a:t>
            </a:r>
            <a:r>
              <a:rPr lang="en-US" sz="2600" dirty="0" smtClean="0"/>
              <a:t>low</a:t>
            </a:r>
          </a:p>
          <a:p>
            <a:pPr marL="457200" indent="-457200" algn="just">
              <a:buFont typeface="+mj-lt"/>
              <a:buAutoNum type="arabicPeriod"/>
            </a:pPr>
            <a:r>
              <a:rPr lang="en-US" sz="2600" dirty="0"/>
              <a:t>Given a sufficiently small </a:t>
            </a:r>
            <a:r>
              <a:rPr lang="en-US" sz="2600" i="1" dirty="0"/>
              <a:t>P</a:t>
            </a:r>
            <a:r>
              <a:rPr lang="en-US" sz="2600" baseline="-25000" dirty="0"/>
              <a:t>M,CO2</a:t>
            </a:r>
            <a:r>
              <a:rPr lang="en-US" sz="2600" dirty="0"/>
              <a:t>, gas channels could contribute to CO</a:t>
            </a:r>
            <a:r>
              <a:rPr lang="en-US" sz="2600" baseline="-25000" dirty="0"/>
              <a:t>2</a:t>
            </a:r>
            <a:r>
              <a:rPr lang="en-US" sz="2600" dirty="0"/>
              <a:t> permeability even </a:t>
            </a:r>
            <a:r>
              <a:rPr lang="en-US" sz="2600" dirty="0" smtClean="0"/>
              <a:t>with a </a:t>
            </a:r>
            <a:r>
              <a:rPr lang="en-US" sz="2600" dirty="0"/>
              <a:t>large </a:t>
            </a:r>
            <a:r>
              <a:rPr lang="en-US" sz="2600" dirty="0" smtClean="0"/>
              <a:t>EUF</a:t>
            </a:r>
          </a:p>
          <a:p>
            <a:pPr marL="457200" indent="-457200" algn="just">
              <a:buFont typeface="+mj-lt"/>
              <a:buAutoNum type="arabicPeriod"/>
            </a:pPr>
            <a:endParaRPr lang="en-US" sz="2600" dirty="0"/>
          </a:p>
          <a:p>
            <a:pPr algn="just"/>
            <a:r>
              <a:rPr lang="en-US" sz="2600" dirty="0"/>
              <a:t>The model provides new insights into the competition between diffusion and reaction processes near the outer surface of the plasma </a:t>
            </a:r>
            <a:r>
              <a:rPr lang="en-US" sz="2600" dirty="0" smtClean="0"/>
              <a:t>membrane</a:t>
            </a:r>
            <a:endParaRPr lang="en-US" sz="2600" dirty="0"/>
          </a:p>
          <a:p>
            <a:pPr algn="just"/>
            <a:endParaRPr lang="en-US" sz="2600" dirty="0" smtClean="0"/>
          </a:p>
          <a:p>
            <a:pPr algn="just"/>
            <a:endParaRPr kumimoji="0" lang="en-US" sz="2600" b="0" i="0" u="none" strike="noStrike" cap="none" normalizeH="0" baseline="0" dirty="0">
              <a:ln>
                <a:noFill/>
              </a:ln>
              <a:solidFill>
                <a:srgbClr val="000000"/>
              </a:solidFill>
              <a:effectLst/>
              <a:cs typeface="Arial" pitchFamily="34" charset="0"/>
            </a:endParaRPr>
          </a:p>
          <a:p>
            <a:pPr algn="just"/>
            <a:endParaRPr kumimoji="0" lang="en-US" sz="2600" b="0" i="0" u="none" strike="noStrike" cap="none" normalizeH="0" baseline="0" dirty="0" smtClean="0">
              <a:ln>
                <a:noFill/>
              </a:ln>
              <a:solidFill>
                <a:srgbClr val="000000"/>
              </a:solidFill>
              <a:effectLst/>
              <a:cs typeface="Arial" pitchFamily="34" charset="0"/>
            </a:endParaRPr>
          </a:p>
        </p:txBody>
      </p:sp>
    </p:spTree>
    <p:extLst>
      <p:ext uri="{BB962C8B-B14F-4D97-AF65-F5344CB8AC3E}">
        <p14:creationId xmlns:p14="http://schemas.microsoft.com/office/powerpoint/2010/main" val="77519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dissolve">
                                      <p:cBhvr>
                                        <p:cTn id="7" dur="500"/>
                                        <p:tgtEl>
                                          <p:spTgt spid="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4">
                                            <p:txEl>
                                              <p:pRg st="2" end="2"/>
                                            </p:txEl>
                                          </p:spTgt>
                                        </p:tgtEl>
                                        <p:attrNameLst>
                                          <p:attrName>style.visibility</p:attrName>
                                        </p:attrNameLst>
                                      </p:cBhvr>
                                      <p:to>
                                        <p:strVal val="visible"/>
                                      </p:to>
                                    </p:set>
                                    <p:animEffect transition="in" filter="dissolve">
                                      <p:cBhvr>
                                        <p:cTn id="12" dur="500"/>
                                        <p:tgtEl>
                                          <p:spTgt spid="84">
                                            <p:txEl>
                                              <p:pRg st="2" end="2"/>
                                            </p:txEl>
                                          </p:spTgt>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84">
                                            <p:txEl>
                                              <p:pRg st="4" end="4"/>
                                            </p:txEl>
                                          </p:spTgt>
                                        </p:tgtEl>
                                        <p:attrNameLst>
                                          <p:attrName>style.visibility</p:attrName>
                                        </p:attrNameLst>
                                      </p:cBhvr>
                                      <p:to>
                                        <p:strVal val="visible"/>
                                      </p:to>
                                    </p:set>
                                    <p:animEffect transition="in" filter="dissolve">
                                      <p:cBhvr>
                                        <p:cTn id="16" dur="500"/>
                                        <p:tgtEl>
                                          <p:spTgt spid="8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84">
                                            <p:txEl>
                                              <p:pRg st="5" end="5"/>
                                            </p:txEl>
                                          </p:spTgt>
                                        </p:tgtEl>
                                        <p:attrNameLst>
                                          <p:attrName>style.visibility</p:attrName>
                                        </p:attrNameLst>
                                      </p:cBhvr>
                                      <p:to>
                                        <p:strVal val="visible"/>
                                      </p:to>
                                    </p:set>
                                    <p:animEffect transition="in" filter="dissolve">
                                      <p:cBhvr>
                                        <p:cTn id="21" dur="500"/>
                                        <p:tgtEl>
                                          <p:spTgt spid="8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84">
                                            <p:txEl>
                                              <p:pRg st="7" end="7"/>
                                            </p:txEl>
                                          </p:spTgt>
                                        </p:tgtEl>
                                        <p:attrNameLst>
                                          <p:attrName>style.visibility</p:attrName>
                                        </p:attrNameLst>
                                      </p:cBhvr>
                                      <p:to>
                                        <p:strVal val="visible"/>
                                      </p:to>
                                    </p:set>
                                    <p:animEffect transition="in" filter="dissolve">
                                      <p:cBhvr>
                                        <p:cTn id="26" dur="500"/>
                                        <p:tgtEl>
                                          <p:spTgt spid="8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b="1" dirty="0">
                <a:latin typeface="Arial Narrow" pitchFamily="34" charset="0"/>
              </a:rPr>
              <a:t>Future </a:t>
            </a:r>
            <a:r>
              <a:rPr lang="en-US" b="1" dirty="0" smtClean="0">
                <a:latin typeface="Arial Narrow" pitchFamily="34" charset="0"/>
              </a:rPr>
              <a:t>Directions</a:t>
            </a:r>
            <a:endParaRPr lang="en-US" dirty="0">
              <a:latin typeface="Arial Narrow" pitchFamily="34" charset="0"/>
            </a:endParaRPr>
          </a:p>
        </p:txBody>
      </p:sp>
      <p:grpSp>
        <p:nvGrpSpPr>
          <p:cNvPr id="4" name="Group 3"/>
          <p:cNvGrpSpPr>
            <a:grpSpLocks/>
          </p:cNvGrpSpPr>
          <p:nvPr/>
        </p:nvGrpSpPr>
        <p:grpSpPr bwMode="auto">
          <a:xfrm>
            <a:off x="2274602" y="1016732"/>
            <a:ext cx="4565650" cy="0"/>
            <a:chOff x="0" y="672"/>
            <a:chExt cx="2876" cy="0"/>
          </a:xfrm>
        </p:grpSpPr>
        <p:sp>
          <p:nvSpPr>
            <p:cNvPr id="5"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 name="Rectangle 6"/>
          <p:cNvSpPr/>
          <p:nvPr/>
        </p:nvSpPr>
        <p:spPr>
          <a:xfrm>
            <a:off x="255082" y="1808820"/>
            <a:ext cx="8601394" cy="954107"/>
          </a:xfrm>
          <a:prstGeom prst="rect">
            <a:avLst/>
          </a:prstGeom>
        </p:spPr>
        <p:txBody>
          <a:bodyPr wrap="square">
            <a:spAutoFit/>
          </a:bodyPr>
          <a:lstStyle/>
          <a:p>
            <a:pPr lvl="0"/>
            <a:r>
              <a:rPr lang="en-US" sz="2800" dirty="0" smtClean="0">
                <a:solidFill>
                  <a:srgbClr val="000000"/>
                </a:solidFill>
                <a:cs typeface="Arial" pitchFamily="34" charset="0"/>
              </a:rPr>
              <a:t>Apply the model to investigate the movements of ammonia and ammonium across the plasma membrane</a:t>
            </a:r>
          </a:p>
        </p:txBody>
      </p:sp>
      <p:sp>
        <p:nvSpPr>
          <p:cNvPr id="9" name="Rectangle 8"/>
          <p:cNvSpPr/>
          <p:nvPr/>
        </p:nvSpPr>
        <p:spPr>
          <a:xfrm>
            <a:off x="267620" y="3320988"/>
            <a:ext cx="8372342" cy="954107"/>
          </a:xfrm>
          <a:prstGeom prst="rect">
            <a:avLst/>
          </a:prstGeom>
        </p:spPr>
        <p:txBody>
          <a:bodyPr wrap="square">
            <a:spAutoFit/>
          </a:bodyPr>
          <a:lstStyle/>
          <a:p>
            <a:pPr lvl="0" algn="just"/>
            <a:r>
              <a:rPr lang="en-US" sz="2800" dirty="0" smtClean="0">
                <a:solidFill>
                  <a:srgbClr val="000000"/>
                </a:solidFill>
                <a:cs typeface="Arial" pitchFamily="34" charset="0"/>
              </a:rPr>
              <a:t>Model the </a:t>
            </a:r>
            <a:r>
              <a:rPr lang="en-US" sz="2800" dirty="0" err="1">
                <a:solidFill>
                  <a:srgbClr val="000000"/>
                </a:solidFill>
                <a:cs typeface="Arial" pitchFamily="34" charset="0"/>
              </a:rPr>
              <a:t>pH</a:t>
            </a:r>
            <a:r>
              <a:rPr lang="en-US" sz="2800" baseline="-25000" dirty="0" err="1">
                <a:solidFill>
                  <a:srgbClr val="000000"/>
                </a:solidFill>
                <a:cs typeface="Arial" pitchFamily="34" charset="0"/>
              </a:rPr>
              <a:t>S</a:t>
            </a:r>
            <a:r>
              <a:rPr lang="en-US" sz="2800" dirty="0">
                <a:solidFill>
                  <a:srgbClr val="000000"/>
                </a:solidFill>
                <a:cs typeface="Arial" pitchFamily="34" charset="0"/>
              </a:rPr>
              <a:t> electrode’s touching on the oocyte </a:t>
            </a:r>
            <a:r>
              <a:rPr lang="en-US" sz="2800" dirty="0" smtClean="0">
                <a:solidFill>
                  <a:srgbClr val="000000"/>
                </a:solidFill>
                <a:cs typeface="Arial" pitchFamily="34" charset="0"/>
              </a:rPr>
              <a:t>surface to explore </a:t>
            </a:r>
            <a:r>
              <a:rPr lang="en-US" sz="2800" dirty="0">
                <a:solidFill>
                  <a:srgbClr val="000000"/>
                </a:solidFill>
                <a:cs typeface="Arial" pitchFamily="34" charset="0"/>
              </a:rPr>
              <a:t>the special environment underneath the </a:t>
            </a:r>
            <a:r>
              <a:rPr lang="en-US" sz="2800" dirty="0" err="1">
                <a:solidFill>
                  <a:srgbClr val="000000"/>
                </a:solidFill>
                <a:cs typeface="Arial" pitchFamily="34" charset="0"/>
              </a:rPr>
              <a:t>pH</a:t>
            </a:r>
            <a:r>
              <a:rPr lang="en-US" sz="2800" baseline="-25000" dirty="0" err="1">
                <a:solidFill>
                  <a:srgbClr val="000000"/>
                </a:solidFill>
                <a:cs typeface="Arial" pitchFamily="34" charset="0"/>
              </a:rPr>
              <a:t>S</a:t>
            </a:r>
            <a:r>
              <a:rPr lang="en-US" sz="2800" dirty="0">
                <a:solidFill>
                  <a:srgbClr val="000000"/>
                </a:solidFill>
                <a:cs typeface="Arial" pitchFamily="34" charset="0"/>
              </a:rPr>
              <a:t> </a:t>
            </a:r>
            <a:r>
              <a:rPr lang="en-US" sz="2800" dirty="0" smtClean="0">
                <a:solidFill>
                  <a:srgbClr val="000000"/>
                </a:solidFill>
                <a:cs typeface="Arial" pitchFamily="34" charset="0"/>
              </a:rPr>
              <a:t>electrode</a:t>
            </a:r>
            <a:endParaRPr lang="en-US" sz="28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30340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idx="4294967295"/>
          </p:nvPr>
        </p:nvSpPr>
        <p:spPr bwMode="auto">
          <a:xfrm>
            <a:off x="457200" y="-1714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Narrow" pitchFamily="34" charset="0"/>
              </a:rPr>
              <a:t>Acknowledgments</a:t>
            </a:r>
            <a:endParaRPr kumimoji="0" lang="en-US" sz="4400" b="1" i="0" u="none" strike="noStrike" cap="none" normalizeH="0" baseline="0" dirty="0" smtClean="0">
              <a:ln>
                <a:noFill/>
              </a:ln>
              <a:solidFill>
                <a:schemeClr val="tx1"/>
              </a:solidFill>
              <a:effectLst/>
              <a:latin typeface="Arial" pitchFamily="34" charset="0"/>
            </a:endParaRPr>
          </a:p>
        </p:txBody>
      </p:sp>
      <p:sp>
        <p:nvSpPr>
          <p:cNvPr id="5" name="Rectangle 3"/>
          <p:cNvSpPr>
            <a:spLocks noGrp="1" noChangeArrowheads="1"/>
          </p:cNvSpPr>
          <p:nvPr>
            <p:ph type="body" idx="4294967295"/>
          </p:nvPr>
        </p:nvSpPr>
        <p:spPr bwMode="auto">
          <a:xfrm>
            <a:off x="457200" y="1196752"/>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20000"/>
              </a:spcBef>
              <a:spcAft>
                <a:spcPct val="0"/>
              </a:spcAft>
              <a:buClrTx/>
              <a:buSzTx/>
              <a:buNone/>
              <a:tabLst/>
            </a:pPr>
            <a:r>
              <a:rPr kumimoji="0" lang="en-US" sz="3200" b="0" i="0" u="sng" strike="noStrike" cap="none" normalizeH="0" baseline="0" dirty="0" smtClean="0">
                <a:ln>
                  <a:noFill/>
                </a:ln>
                <a:effectLst/>
                <a:latin typeface="Arial Narrow" pitchFamily="34" charset="0"/>
              </a:rPr>
              <a:t>Principal Investigator</a:t>
            </a:r>
          </a:p>
          <a:p>
            <a:pPr marL="0" marR="0" lvl="0" indent="0" defTabSz="914400" rtl="0" eaLnBrk="0" fontAlgn="base" latinLnBrk="0" hangingPunct="0">
              <a:lnSpc>
                <a:spcPct val="100000"/>
              </a:lnSpc>
              <a:spcBef>
                <a:spcPct val="20000"/>
              </a:spcBef>
              <a:spcAft>
                <a:spcPct val="0"/>
              </a:spcAft>
              <a:buClrTx/>
              <a:buSzTx/>
              <a:buNone/>
              <a:tabLst/>
            </a:pPr>
            <a:r>
              <a:rPr kumimoji="0" lang="en-US" b="0" i="0" u="none" strike="noStrike" cap="none" normalizeH="0" baseline="0" dirty="0" smtClean="0">
                <a:ln>
                  <a:noFill/>
                </a:ln>
                <a:effectLst/>
                <a:latin typeface="Arial Narrow" pitchFamily="34" charset="0"/>
              </a:rPr>
              <a:t>Walter F. Boron, M.D., Ph.D.</a:t>
            </a:r>
          </a:p>
          <a:p>
            <a:pPr marL="0" marR="0" lvl="0" indent="0" defTabSz="914400" rtl="0" eaLnBrk="0" fontAlgn="base" latinLnBrk="0" hangingPunct="0">
              <a:lnSpc>
                <a:spcPct val="100000"/>
              </a:lnSpc>
              <a:spcBef>
                <a:spcPct val="20000"/>
              </a:spcBef>
              <a:spcAft>
                <a:spcPct val="0"/>
              </a:spcAft>
              <a:buClrTx/>
              <a:buSzTx/>
              <a:buNone/>
              <a:tabLst/>
            </a:pPr>
            <a:endParaRPr kumimoji="0" lang="en-US" b="0" i="0" u="none" strike="noStrike" cap="none" normalizeH="0" baseline="0" dirty="0" smtClean="0">
              <a:ln>
                <a:noFill/>
              </a:ln>
              <a:effectLst/>
              <a:latin typeface="Arial Narrow" pitchFamily="34" charset="0"/>
            </a:endParaRPr>
          </a:p>
          <a:p>
            <a:pPr marL="0" marR="0" lvl="0" indent="0" defTabSz="914400" rtl="0" eaLnBrk="0" fontAlgn="base" latinLnBrk="0" hangingPunct="0">
              <a:lnSpc>
                <a:spcPct val="100000"/>
              </a:lnSpc>
              <a:spcBef>
                <a:spcPct val="20000"/>
              </a:spcBef>
              <a:spcAft>
                <a:spcPct val="0"/>
              </a:spcAft>
              <a:buClrTx/>
              <a:buSzTx/>
              <a:buNone/>
              <a:tabLst/>
            </a:pPr>
            <a:r>
              <a:rPr kumimoji="0" lang="en-US" sz="3200" b="0" i="0" u="sng" strike="noStrike" cap="none" normalizeH="0" baseline="0" dirty="0" smtClean="0">
                <a:ln>
                  <a:noFill/>
                </a:ln>
                <a:effectLst/>
                <a:latin typeface="Arial Narrow" pitchFamily="34" charset="0"/>
              </a:rPr>
              <a:t>Collaborators</a:t>
            </a:r>
          </a:p>
          <a:p>
            <a:pPr marL="0" indent="0">
              <a:buNone/>
            </a:pPr>
            <a:r>
              <a:rPr lang="en-US" dirty="0" err="1">
                <a:latin typeface="Arial Narrow" pitchFamily="34" charset="0"/>
              </a:rPr>
              <a:t>Erkki</a:t>
            </a:r>
            <a:r>
              <a:rPr lang="en-US" dirty="0">
                <a:latin typeface="Arial Narrow" pitchFamily="34" charset="0"/>
              </a:rPr>
              <a:t> </a:t>
            </a:r>
            <a:r>
              <a:rPr lang="en-US" dirty="0" err="1" smtClean="0">
                <a:latin typeface="Arial Narrow" pitchFamily="34" charset="0"/>
              </a:rPr>
              <a:t>Somersalo</a:t>
            </a:r>
            <a:r>
              <a:rPr lang="en-US" dirty="0" smtClean="0">
                <a:latin typeface="Arial Narrow" pitchFamily="34" charset="0"/>
              </a:rPr>
              <a:t>, </a:t>
            </a:r>
            <a:r>
              <a:rPr lang="en-US" dirty="0">
                <a:latin typeface="Arial Narrow" pitchFamily="34" charset="0"/>
              </a:rPr>
              <a:t>Ph. D.</a:t>
            </a:r>
            <a:r>
              <a:rPr lang="en-US" dirty="0" smtClean="0">
                <a:latin typeface="Arial Narrow" pitchFamily="34" charset="0"/>
              </a:rPr>
              <a:t> </a:t>
            </a:r>
            <a:r>
              <a:rPr lang="en-US">
                <a:latin typeface="Arial Narrow" pitchFamily="34" charset="0"/>
              </a:rPr>
              <a:t>(</a:t>
            </a:r>
            <a:r>
              <a:rPr lang="en-US" smtClean="0">
                <a:latin typeface="Arial Narrow" pitchFamily="34" charset="0"/>
              </a:rPr>
              <a:t>CWRU)</a:t>
            </a:r>
            <a:endParaRPr kumimoji="0" lang="en-US" sz="3200" b="0" i="0" u="sng" strike="noStrike" cap="none" normalizeH="0" baseline="0" dirty="0" smtClean="0">
              <a:ln>
                <a:noFill/>
              </a:ln>
              <a:effectLst/>
              <a:latin typeface="Arial Narrow" pitchFamily="34" charset="0"/>
            </a:endParaRPr>
          </a:p>
          <a:p>
            <a:pPr marL="0" marR="0" lvl="0" indent="0" defTabSz="914400" rtl="0" eaLnBrk="0" fontAlgn="base" latinLnBrk="0" hangingPunct="0">
              <a:lnSpc>
                <a:spcPct val="100000"/>
              </a:lnSpc>
              <a:spcBef>
                <a:spcPct val="20000"/>
              </a:spcBef>
              <a:spcAft>
                <a:spcPct val="0"/>
              </a:spcAft>
              <a:buClrTx/>
              <a:buSzTx/>
              <a:buNone/>
              <a:tabLst/>
            </a:pPr>
            <a:r>
              <a:rPr lang="en-US" dirty="0" smtClean="0">
                <a:latin typeface="Arial Narrow" pitchFamily="34" charset="0"/>
              </a:rPr>
              <a:t>Daniela </a:t>
            </a:r>
            <a:r>
              <a:rPr lang="en-US" dirty="0" err="1" smtClean="0">
                <a:latin typeface="Arial Narrow" pitchFamily="34" charset="0"/>
              </a:rPr>
              <a:t>Calvetti</a:t>
            </a:r>
            <a:r>
              <a:rPr lang="en-US" dirty="0" smtClean="0">
                <a:latin typeface="Arial Narrow" pitchFamily="34" charset="0"/>
              </a:rPr>
              <a:t>, Ph. D. (CWRU)</a:t>
            </a:r>
          </a:p>
          <a:p>
            <a:pPr marL="0" indent="0">
              <a:buNone/>
            </a:pPr>
            <a:r>
              <a:rPr kumimoji="0" lang="en-US" b="0" i="0" u="none" strike="noStrike" cap="none" normalizeH="0" baseline="0" dirty="0" err="1" smtClean="0">
                <a:ln>
                  <a:noFill/>
                </a:ln>
                <a:effectLst/>
                <a:latin typeface="Arial Narrow" pitchFamily="34" charset="0"/>
              </a:rPr>
              <a:t>Raif</a:t>
            </a:r>
            <a:r>
              <a:rPr kumimoji="0" lang="en-US" b="0" i="0" u="none" strike="noStrike" cap="none" normalizeH="0" baseline="0" dirty="0" smtClean="0">
                <a:ln>
                  <a:noFill/>
                </a:ln>
                <a:effectLst/>
                <a:latin typeface="Arial Narrow" pitchFamily="34" charset="0"/>
              </a:rPr>
              <a:t> Musa-Aziz, Ph.D. (University of</a:t>
            </a:r>
            <a:r>
              <a:rPr kumimoji="0" lang="en-US" b="0" i="0" u="none" strike="noStrike" cap="none" normalizeH="0" dirty="0" smtClean="0">
                <a:ln>
                  <a:noFill/>
                </a:ln>
                <a:effectLst/>
                <a:latin typeface="Arial Narrow" pitchFamily="34" charset="0"/>
              </a:rPr>
              <a:t> </a:t>
            </a:r>
            <a:r>
              <a:rPr kumimoji="0" lang="en-US" b="0" i="0" u="none" strike="noStrike" cap="none" normalizeH="0" baseline="0" dirty="0" smtClean="0">
                <a:ln>
                  <a:noFill/>
                </a:ln>
                <a:effectLst/>
                <a:latin typeface="Arial Narrow" pitchFamily="34" charset="0"/>
              </a:rPr>
              <a:t>Sao Paulo)</a:t>
            </a:r>
          </a:p>
          <a:p>
            <a:pPr marL="342900" marR="0" lvl="0" indent="-342900" algn="ctr" defTabSz="914400" rtl="0" eaLnBrk="0" fontAlgn="base" latinLnBrk="0" hangingPunct="0">
              <a:lnSpc>
                <a:spcPct val="100000"/>
              </a:lnSpc>
              <a:spcBef>
                <a:spcPct val="20000"/>
              </a:spcBef>
              <a:spcAft>
                <a:spcPct val="0"/>
              </a:spcAft>
              <a:buClrTx/>
              <a:buSzTx/>
              <a:buFontTx/>
              <a:buChar char="•"/>
              <a:tabLst/>
            </a:pPr>
            <a:endParaRPr kumimoji="0" lang="en-US" sz="3600" b="0" i="0" u="none" strike="noStrike" cap="none" normalizeH="0" baseline="0" dirty="0" smtClean="0">
              <a:ln>
                <a:noFill/>
              </a:ln>
              <a:effectLst/>
              <a:latin typeface="Arial" pitchFamily="34" charset="0"/>
            </a:endParaRPr>
          </a:p>
        </p:txBody>
      </p:sp>
      <p:pic>
        <p:nvPicPr>
          <p:cNvPr id="7" name="Picture 6" descr="STonrLogoWhiteBack1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5689738"/>
            <a:ext cx="198278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3"/>
          <p:cNvGrpSpPr>
            <a:grpSpLocks/>
          </p:cNvGrpSpPr>
          <p:nvPr/>
        </p:nvGrpSpPr>
        <p:grpSpPr bwMode="auto">
          <a:xfrm>
            <a:off x="2274602" y="836712"/>
            <a:ext cx="4565650" cy="0"/>
            <a:chOff x="0" y="672"/>
            <a:chExt cx="2876" cy="0"/>
          </a:xfrm>
        </p:grpSpPr>
        <p:sp>
          <p:nvSpPr>
            <p:cNvPr id="9" name="Line 4"/>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5"/>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1" name="Picture 344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192" y="5553236"/>
            <a:ext cx="2122004" cy="95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1628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215900" y="1555750"/>
            <a:ext cx="8640763" cy="4213225"/>
          </a:xfrm>
        </p:spPr>
        <p:txBody>
          <a:bodyPr/>
          <a:lstStyle/>
          <a:p>
            <a:pPr marL="457200" indent="-457200" algn="just" eaLnBrk="1" hangingPunct="1">
              <a:lnSpc>
                <a:spcPts val="4000"/>
              </a:lnSpc>
              <a:buFontTx/>
              <a:buChar char="•"/>
            </a:pPr>
            <a:r>
              <a:rPr lang="en-US" sz="3000" dirty="0" smtClean="0">
                <a:latin typeface="Arial Narrow" pitchFamily="34" charset="0"/>
              </a:rPr>
              <a:t>A spherical cell</a:t>
            </a:r>
          </a:p>
          <a:p>
            <a:pPr marL="457200" indent="-457200" algn="just" eaLnBrk="1" hangingPunct="1">
              <a:lnSpc>
                <a:spcPts val="4000"/>
              </a:lnSpc>
              <a:buFontTx/>
              <a:buChar char="•"/>
            </a:pPr>
            <a:r>
              <a:rPr lang="en-US" sz="3000" dirty="0" smtClean="0">
                <a:latin typeface="Arial Narrow" pitchFamily="34" charset="0"/>
              </a:rPr>
              <a:t>Transport of CO</a:t>
            </a:r>
            <a:r>
              <a:rPr lang="en-US" sz="3000" baseline="-25000" dirty="0" smtClean="0">
                <a:latin typeface="Arial Narrow" pitchFamily="34" charset="0"/>
              </a:rPr>
              <a:t>2 </a:t>
            </a:r>
            <a:r>
              <a:rPr lang="en-US" sz="3000" dirty="0" smtClean="0">
                <a:latin typeface="Arial Narrow" pitchFamily="34" charset="0"/>
              </a:rPr>
              <a:t>across the plasma membrane</a:t>
            </a:r>
            <a:endParaRPr lang="en-US" sz="3000" baseline="-25000" dirty="0" smtClean="0">
              <a:latin typeface="Arial Narrow" pitchFamily="34" charset="0"/>
            </a:endParaRPr>
          </a:p>
          <a:p>
            <a:pPr marL="457200" indent="-457200" algn="just" eaLnBrk="1" hangingPunct="1">
              <a:lnSpc>
                <a:spcPts val="4000"/>
              </a:lnSpc>
              <a:buFontTx/>
              <a:buChar char="•"/>
            </a:pPr>
            <a:r>
              <a:rPr lang="en-US" sz="3000" dirty="0" smtClean="0">
                <a:latin typeface="Arial Narrow" pitchFamily="34" charset="0"/>
              </a:rPr>
              <a:t>Reactions of a multitude of extra- and intracellular buffers</a:t>
            </a:r>
          </a:p>
          <a:p>
            <a:pPr marL="457200" indent="-457200" algn="just" eaLnBrk="1" hangingPunct="1">
              <a:lnSpc>
                <a:spcPts val="4000"/>
              </a:lnSpc>
              <a:buFontTx/>
              <a:buChar char="•"/>
            </a:pPr>
            <a:r>
              <a:rPr lang="en-US" sz="3000" dirty="0" smtClean="0">
                <a:latin typeface="Arial Narrow" pitchFamily="34" charset="0"/>
              </a:rPr>
              <a:t>Diffusion of solutes through the extra- and intracellular spaces</a:t>
            </a:r>
          </a:p>
          <a:p>
            <a:pPr marL="457200" indent="-457200" algn="just" eaLnBrk="1" hangingPunct="1">
              <a:lnSpc>
                <a:spcPts val="4000"/>
              </a:lnSpc>
              <a:buFontTx/>
              <a:buChar char="•"/>
            </a:pPr>
            <a:r>
              <a:rPr lang="en-US" sz="3000" dirty="0" smtClean="0">
                <a:latin typeface="Arial Narrow" pitchFamily="34" charset="0"/>
              </a:rPr>
              <a:t>Temporal and spatial variations of solute concentrations</a:t>
            </a:r>
          </a:p>
          <a:p>
            <a:pPr marL="457200" indent="-457200" algn="just" eaLnBrk="1" hangingPunct="1">
              <a:lnSpc>
                <a:spcPts val="4000"/>
              </a:lnSpc>
              <a:buFontTx/>
              <a:buChar char="•"/>
            </a:pPr>
            <a:r>
              <a:rPr lang="en-US" sz="3000" dirty="0" smtClean="0">
                <a:latin typeface="Arial Narrow" pitchFamily="34" charset="0"/>
              </a:rPr>
              <a:t>Carbonic anhydrase (CA) activity at specific loci</a:t>
            </a:r>
          </a:p>
          <a:p>
            <a:pPr marL="457200" indent="-457200" algn="just" eaLnBrk="1" hangingPunct="1">
              <a:lnSpc>
                <a:spcPts val="4000"/>
              </a:lnSpc>
              <a:buFontTx/>
              <a:buChar char="•"/>
            </a:pPr>
            <a:endParaRPr lang="en-US" sz="3000" dirty="0" smtClean="0">
              <a:latin typeface="Arial Narrow" pitchFamily="34" charset="0"/>
            </a:endParaRPr>
          </a:p>
          <a:p>
            <a:pPr marL="457200" indent="-457200" algn="just" eaLnBrk="1" hangingPunct="1">
              <a:lnSpc>
                <a:spcPts val="4000"/>
              </a:lnSpc>
              <a:buFontTx/>
              <a:buChar char="•"/>
            </a:pPr>
            <a:endParaRPr lang="en-US" sz="3000" dirty="0" smtClean="0">
              <a:latin typeface="Arial Narrow" pitchFamily="34" charset="0"/>
            </a:endParaRPr>
          </a:p>
          <a:p>
            <a:pPr marL="457200" indent="-457200" algn="just" eaLnBrk="1" hangingPunct="1">
              <a:lnSpc>
                <a:spcPts val="4000"/>
              </a:lnSpc>
              <a:buFontTx/>
              <a:buChar char="•"/>
            </a:pPr>
            <a:endParaRPr lang="en-US" sz="3000" dirty="0" smtClean="0">
              <a:latin typeface="Arial Narrow" pitchFamily="34" charset="0"/>
            </a:endParaRPr>
          </a:p>
          <a:p>
            <a:pPr marL="457200" indent="-457200" algn="just" eaLnBrk="1" hangingPunct="1">
              <a:lnSpc>
                <a:spcPts val="4000"/>
              </a:lnSpc>
              <a:buFontTx/>
              <a:buChar char="•"/>
            </a:pPr>
            <a:endParaRPr lang="en-US" sz="3000" dirty="0" smtClean="0">
              <a:latin typeface="Arial Narrow" pitchFamily="34" charset="0"/>
            </a:endParaRPr>
          </a:p>
          <a:p>
            <a:pPr marL="457200" indent="-457200" algn="just" eaLnBrk="1" hangingPunct="1">
              <a:lnSpc>
                <a:spcPts val="4000"/>
              </a:lnSpc>
              <a:buFontTx/>
              <a:buChar char="•"/>
            </a:pPr>
            <a:endParaRPr lang="en-US" sz="3000" dirty="0" smtClean="0">
              <a:latin typeface="Arial Narrow" pitchFamily="34" charset="0"/>
            </a:endParaRPr>
          </a:p>
        </p:txBody>
      </p:sp>
      <p:sp>
        <p:nvSpPr>
          <p:cNvPr id="5123" name="Rectangle 4"/>
          <p:cNvSpPr>
            <a:spLocks noChangeArrowheads="1"/>
          </p:cNvSpPr>
          <p:nvPr/>
        </p:nvSpPr>
        <p:spPr bwMode="auto">
          <a:xfrm>
            <a:off x="107950" y="198438"/>
            <a:ext cx="9072563"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609600" indent="-609600" algn="just"/>
            <a:r>
              <a:rPr lang="en-US" sz="3600"/>
              <a:t>An appropriate mathematical model should include…</a:t>
            </a:r>
          </a:p>
        </p:txBody>
      </p:sp>
      <p:grpSp>
        <p:nvGrpSpPr>
          <p:cNvPr id="5124" name="Group 6"/>
          <p:cNvGrpSpPr>
            <a:grpSpLocks/>
          </p:cNvGrpSpPr>
          <p:nvPr/>
        </p:nvGrpSpPr>
        <p:grpSpPr bwMode="auto">
          <a:xfrm>
            <a:off x="2273300" y="944563"/>
            <a:ext cx="4565650" cy="0"/>
            <a:chOff x="0" y="672"/>
            <a:chExt cx="2876" cy="0"/>
          </a:xfrm>
        </p:grpSpPr>
        <p:sp>
          <p:nvSpPr>
            <p:cNvPr id="5125"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6"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dissolve">
                                      <p:cBhvr>
                                        <p:cTn id="7" dur="500"/>
                                        <p:tgtEl>
                                          <p:spTgt spid="5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dissolve">
                                      <p:cBhvr>
                                        <p:cTn id="12" dur="500"/>
                                        <p:tgtEl>
                                          <p:spTgt spid="51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dissolve">
                                      <p:cBhvr>
                                        <p:cTn id="17" dur="500"/>
                                        <p:tgtEl>
                                          <p:spTgt spid="512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2">
                                            <p:txEl>
                                              <p:pRg st="3" end="3"/>
                                            </p:txEl>
                                          </p:spTgt>
                                        </p:tgtEl>
                                        <p:attrNameLst>
                                          <p:attrName>style.visibility</p:attrName>
                                        </p:attrNameLst>
                                      </p:cBhvr>
                                      <p:to>
                                        <p:strVal val="visible"/>
                                      </p:to>
                                    </p:set>
                                    <p:animEffect transition="in" filter="dissolve">
                                      <p:cBhvr>
                                        <p:cTn id="22" dur="500"/>
                                        <p:tgtEl>
                                          <p:spTgt spid="512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2">
                                            <p:txEl>
                                              <p:pRg st="4" end="4"/>
                                            </p:txEl>
                                          </p:spTgt>
                                        </p:tgtEl>
                                        <p:attrNameLst>
                                          <p:attrName>style.visibility</p:attrName>
                                        </p:attrNameLst>
                                      </p:cBhvr>
                                      <p:to>
                                        <p:strVal val="visible"/>
                                      </p:to>
                                    </p:set>
                                    <p:animEffect transition="in" filter="dissolve">
                                      <p:cBhvr>
                                        <p:cTn id="27" dur="500"/>
                                        <p:tgtEl>
                                          <p:spTgt spid="512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2">
                                            <p:txEl>
                                              <p:pRg st="5" end="5"/>
                                            </p:txEl>
                                          </p:spTgt>
                                        </p:tgtEl>
                                        <p:attrNameLst>
                                          <p:attrName>style.visibility</p:attrName>
                                        </p:attrNameLst>
                                      </p:cBhvr>
                                      <p:to>
                                        <p:strVal val="visible"/>
                                      </p:to>
                                    </p:set>
                                    <p:animEffect transition="in" filter="dissolve">
                                      <p:cBhvr>
                                        <p:cTn id="32" dur="500"/>
                                        <p:tgtEl>
                                          <p:spTgt spid="51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2DCFF"/>
        </a:solidFill>
        <a:effectLst/>
      </p:bgPr>
    </p:bg>
    <p:spTree>
      <p:nvGrpSpPr>
        <p:cNvPr id="1" name=""/>
        <p:cNvGrpSpPr/>
        <p:nvPr/>
      </p:nvGrpSpPr>
      <p:grpSpPr>
        <a:xfrm>
          <a:off x="0" y="0"/>
          <a:ext cx="0" cy="0"/>
          <a:chOff x="0" y="0"/>
          <a:chExt cx="0" cy="0"/>
        </a:xfrm>
      </p:grpSpPr>
      <p:grpSp>
        <p:nvGrpSpPr>
          <p:cNvPr id="6146" name="Group 214"/>
          <p:cNvGrpSpPr>
            <a:grpSpLocks/>
          </p:cNvGrpSpPr>
          <p:nvPr/>
        </p:nvGrpSpPr>
        <p:grpSpPr bwMode="auto">
          <a:xfrm>
            <a:off x="-11113" y="512763"/>
            <a:ext cx="9078913" cy="6380162"/>
            <a:chOff x="7" y="260"/>
            <a:chExt cx="5719" cy="4019"/>
          </a:xfrm>
        </p:grpSpPr>
        <p:sp>
          <p:nvSpPr>
            <p:cNvPr id="6152" name="Text Box 331"/>
            <p:cNvSpPr txBox="1">
              <a:spLocks noChangeArrowheads="1"/>
            </p:cNvSpPr>
            <p:nvPr/>
          </p:nvSpPr>
          <p:spPr bwMode="auto">
            <a:xfrm>
              <a:off x="651" y="398"/>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endParaRPr lang="en-US" sz="1400">
                <a:solidFill>
                  <a:srgbClr val="000000"/>
                </a:solidFill>
                <a:latin typeface="Arial" charset="0"/>
              </a:endParaRPr>
            </a:p>
          </p:txBody>
        </p:sp>
        <p:sp>
          <p:nvSpPr>
            <p:cNvPr id="6153" name="Oval 118"/>
            <p:cNvSpPr>
              <a:spLocks noChangeAspect="1" noChangeArrowheads="1"/>
            </p:cNvSpPr>
            <p:nvPr/>
          </p:nvSpPr>
          <p:spPr bwMode="auto">
            <a:xfrm>
              <a:off x="2550" y="739"/>
              <a:ext cx="3167" cy="3167"/>
            </a:xfrm>
            <a:prstGeom prst="ellipse">
              <a:avLst/>
            </a:prstGeom>
            <a:solidFill>
              <a:srgbClr val="B2B2B2"/>
            </a:solidFill>
            <a:ln w="19050">
              <a:solidFill>
                <a:srgbClr val="996633"/>
              </a:solidFill>
              <a:round/>
              <a:headEnd type="none" w="sm" len="sm"/>
              <a:tailEnd type="none" w="sm" len="sm"/>
            </a:ln>
          </p:spPr>
          <p:txBody>
            <a:bodyPr wrap="none" anchor="ctr"/>
            <a:lstStyle/>
            <a:p>
              <a:endParaRPr lang="en-US" sz="1800">
                <a:solidFill>
                  <a:srgbClr val="000000"/>
                </a:solidFill>
                <a:latin typeface="Arial" charset="0"/>
              </a:endParaRPr>
            </a:p>
          </p:txBody>
        </p:sp>
        <p:sp>
          <p:nvSpPr>
            <p:cNvPr id="6154" name="Oval 60"/>
            <p:cNvSpPr>
              <a:spLocks noChangeArrowheads="1"/>
            </p:cNvSpPr>
            <p:nvPr/>
          </p:nvSpPr>
          <p:spPr bwMode="auto">
            <a:xfrm>
              <a:off x="2578" y="767"/>
              <a:ext cx="3109" cy="3109"/>
            </a:xfrm>
            <a:prstGeom prst="ellipse">
              <a:avLst/>
            </a:prstGeom>
            <a:solidFill>
              <a:srgbClr val="A9CFA1"/>
            </a:solidFill>
            <a:ln w="19050">
              <a:solidFill>
                <a:srgbClr val="996633"/>
              </a:solidFill>
              <a:round/>
              <a:headEnd/>
              <a:tailEnd/>
            </a:ln>
          </p:spPr>
          <p:txBody>
            <a:bodyPr wrap="none" anchor="ctr"/>
            <a:lstStyle/>
            <a:p>
              <a:pPr algn="ctr"/>
              <a:endParaRPr lang="en-US" sz="1800" b="1">
                <a:solidFill>
                  <a:srgbClr val="000000"/>
                </a:solidFill>
                <a:latin typeface="Arial" charset="0"/>
              </a:endParaRPr>
            </a:p>
          </p:txBody>
        </p:sp>
        <p:sp>
          <p:nvSpPr>
            <p:cNvPr id="6155" name="Text Box 79"/>
            <p:cNvSpPr txBox="1">
              <a:spLocks noChangeArrowheads="1"/>
            </p:cNvSpPr>
            <p:nvPr/>
          </p:nvSpPr>
          <p:spPr bwMode="auto">
            <a:xfrm>
              <a:off x="4887" y="2190"/>
              <a:ext cx="839"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b="1">
                  <a:solidFill>
                    <a:srgbClr val="000000"/>
                  </a:solidFill>
                  <a:latin typeface="Arial" charset="0"/>
                </a:rPr>
                <a:t>Intracellular </a:t>
              </a:r>
            </a:p>
            <a:p>
              <a:pPr algn="ctr" eaLnBrk="1" hangingPunct="1"/>
              <a:r>
                <a:rPr lang="en-US" sz="1400" b="1">
                  <a:solidFill>
                    <a:srgbClr val="000000"/>
                  </a:solidFill>
                  <a:latin typeface="Arial" charset="0"/>
                </a:rPr>
                <a:t>Fluid</a:t>
              </a:r>
            </a:p>
            <a:p>
              <a:pPr algn="ctr" eaLnBrk="1" hangingPunct="1"/>
              <a:r>
                <a:rPr lang="en-US" sz="1400">
                  <a:solidFill>
                    <a:srgbClr val="000000"/>
                  </a:solidFill>
                  <a:latin typeface="Arial" charset="0"/>
                </a:rPr>
                <a:t>(ICF)</a:t>
              </a:r>
            </a:p>
          </p:txBody>
        </p:sp>
        <p:sp>
          <p:nvSpPr>
            <p:cNvPr id="6156" name="Line 80"/>
            <p:cNvSpPr>
              <a:spLocks noChangeShapeType="1"/>
            </p:cNvSpPr>
            <p:nvPr/>
          </p:nvSpPr>
          <p:spPr bwMode="auto">
            <a:xfrm>
              <a:off x="1099" y="1061"/>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57" name="Line 98"/>
            <p:cNvSpPr>
              <a:spLocks noChangeShapeType="1"/>
            </p:cNvSpPr>
            <p:nvPr/>
          </p:nvSpPr>
          <p:spPr bwMode="auto">
            <a:xfrm>
              <a:off x="1091" y="355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58" name="Line 98"/>
            <p:cNvSpPr>
              <a:spLocks noChangeShapeType="1"/>
            </p:cNvSpPr>
            <p:nvPr/>
          </p:nvSpPr>
          <p:spPr bwMode="auto">
            <a:xfrm>
              <a:off x="1097" y="3028"/>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59" name="Rectangle 291"/>
            <p:cNvSpPr>
              <a:spLocks noChangeArrowheads="1"/>
            </p:cNvSpPr>
            <p:nvPr/>
          </p:nvSpPr>
          <p:spPr bwMode="auto">
            <a:xfrm>
              <a:off x="594" y="1590"/>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60" name="Rectangle 329"/>
            <p:cNvSpPr>
              <a:spLocks noChangeArrowheads="1"/>
            </p:cNvSpPr>
            <p:nvPr/>
          </p:nvSpPr>
          <p:spPr bwMode="auto">
            <a:xfrm>
              <a:off x="656" y="2497"/>
              <a:ext cx="385" cy="1179"/>
            </a:xfrm>
            <a:prstGeom prst="rect">
              <a:avLst/>
            </a:prstGeom>
            <a:solidFill>
              <a:srgbClr val="FB7133">
                <a:alpha val="8313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61" name="Text Box 21"/>
            <p:cNvSpPr txBox="1">
              <a:spLocks noChangeArrowheads="1"/>
            </p:cNvSpPr>
            <p:nvPr/>
          </p:nvSpPr>
          <p:spPr bwMode="auto">
            <a:xfrm>
              <a:off x="588" y="2196"/>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162" name="Object 131"/>
            <p:cNvGraphicFramePr>
              <a:graphicFrameLocks noChangeAspect="1"/>
            </p:cNvGraphicFramePr>
            <p:nvPr/>
          </p:nvGraphicFramePr>
          <p:xfrm>
            <a:off x="752" y="2918"/>
            <a:ext cx="192" cy="176"/>
          </p:xfrm>
          <a:graphic>
            <a:graphicData uri="http://schemas.openxmlformats.org/presentationml/2006/ole">
              <mc:AlternateContent xmlns:mc="http://schemas.openxmlformats.org/markup-compatibility/2006">
                <mc:Choice xmlns:v="urn:schemas-microsoft-com:vml" Requires="v">
                  <p:oleObj spid="_x0000_s88730" name="Equation" r:id="rId4" imgW="304668" imgH="279279" progId="Equation.DSMT4">
                    <p:embed/>
                  </p:oleObj>
                </mc:Choice>
                <mc:Fallback>
                  <p:oleObj name="Equation" r:id="rId4" imgW="304668" imgH="279279" progId="Equation.DSMT4">
                    <p:embed/>
                    <p:pic>
                      <p:nvPicPr>
                        <p:cNvPr id="0" name="Object 1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 y="2918"/>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63" name="Object 132"/>
            <p:cNvGraphicFramePr>
              <a:graphicFrameLocks noChangeAspect="1"/>
            </p:cNvGraphicFramePr>
            <p:nvPr/>
          </p:nvGraphicFramePr>
          <p:xfrm>
            <a:off x="739" y="3475"/>
            <a:ext cx="224" cy="168"/>
          </p:xfrm>
          <a:graphic>
            <a:graphicData uri="http://schemas.openxmlformats.org/presentationml/2006/ole">
              <mc:AlternateContent xmlns:mc="http://schemas.openxmlformats.org/markup-compatibility/2006">
                <mc:Choice xmlns:v="urn:schemas-microsoft-com:vml" Requires="v">
                  <p:oleObj spid="_x0000_s88731" name="Equation" r:id="rId6" imgW="355292" imgH="266469" progId="Equation.DSMT4">
                    <p:embed/>
                  </p:oleObj>
                </mc:Choice>
                <mc:Fallback>
                  <p:oleObj name="Equation" r:id="rId6" imgW="355292" imgH="266469" progId="Equation.DSMT4">
                    <p:embed/>
                    <p:pic>
                      <p:nvPicPr>
                        <p:cNvPr id="0" name="Object 1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 y="3475"/>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164" name="Group 141"/>
            <p:cNvGrpSpPr>
              <a:grpSpLocks/>
            </p:cNvGrpSpPr>
            <p:nvPr/>
          </p:nvGrpSpPr>
          <p:grpSpPr bwMode="auto">
            <a:xfrm>
              <a:off x="808" y="1871"/>
              <a:ext cx="91" cy="292"/>
              <a:chOff x="3095" y="1167"/>
              <a:chExt cx="91" cy="292"/>
            </a:xfrm>
          </p:grpSpPr>
          <p:grpSp>
            <p:nvGrpSpPr>
              <p:cNvPr id="6356" name="Group 273"/>
              <p:cNvGrpSpPr>
                <a:grpSpLocks/>
              </p:cNvGrpSpPr>
              <p:nvPr/>
            </p:nvGrpSpPr>
            <p:grpSpPr bwMode="auto">
              <a:xfrm>
                <a:off x="3157" y="1171"/>
                <a:ext cx="29" cy="288"/>
                <a:chOff x="1615" y="1660"/>
                <a:chExt cx="29" cy="401"/>
              </a:xfrm>
            </p:grpSpPr>
            <p:sp>
              <p:nvSpPr>
                <p:cNvPr id="6360"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61"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57" name="Group 276"/>
              <p:cNvGrpSpPr>
                <a:grpSpLocks/>
              </p:cNvGrpSpPr>
              <p:nvPr/>
            </p:nvGrpSpPr>
            <p:grpSpPr bwMode="auto">
              <a:xfrm>
                <a:off x="3095" y="1167"/>
                <a:ext cx="29" cy="288"/>
                <a:chOff x="1553" y="1656"/>
                <a:chExt cx="29" cy="402"/>
              </a:xfrm>
            </p:grpSpPr>
            <p:sp>
              <p:nvSpPr>
                <p:cNvPr id="6358"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9"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6165" name="Group 148"/>
            <p:cNvGrpSpPr>
              <a:grpSpLocks/>
            </p:cNvGrpSpPr>
            <p:nvPr/>
          </p:nvGrpSpPr>
          <p:grpSpPr bwMode="auto">
            <a:xfrm>
              <a:off x="810" y="3147"/>
              <a:ext cx="91" cy="292"/>
              <a:chOff x="3095" y="1167"/>
              <a:chExt cx="91" cy="292"/>
            </a:xfrm>
          </p:grpSpPr>
          <p:grpSp>
            <p:nvGrpSpPr>
              <p:cNvPr id="6350" name="Group 273"/>
              <p:cNvGrpSpPr>
                <a:grpSpLocks/>
              </p:cNvGrpSpPr>
              <p:nvPr/>
            </p:nvGrpSpPr>
            <p:grpSpPr bwMode="auto">
              <a:xfrm>
                <a:off x="3157" y="1171"/>
                <a:ext cx="29" cy="288"/>
                <a:chOff x="1615" y="1660"/>
                <a:chExt cx="29" cy="401"/>
              </a:xfrm>
            </p:grpSpPr>
            <p:sp>
              <p:nvSpPr>
                <p:cNvPr id="6354"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5"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51" name="Group 276"/>
              <p:cNvGrpSpPr>
                <a:grpSpLocks/>
              </p:cNvGrpSpPr>
              <p:nvPr/>
            </p:nvGrpSpPr>
            <p:grpSpPr bwMode="auto">
              <a:xfrm>
                <a:off x="3095" y="1167"/>
                <a:ext cx="29" cy="288"/>
                <a:chOff x="1553" y="1656"/>
                <a:chExt cx="29" cy="402"/>
              </a:xfrm>
            </p:grpSpPr>
            <p:sp>
              <p:nvSpPr>
                <p:cNvPr id="6352"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3"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6166" name="Group 196"/>
            <p:cNvGrpSpPr>
              <a:grpSpLocks/>
            </p:cNvGrpSpPr>
            <p:nvPr/>
          </p:nvGrpSpPr>
          <p:grpSpPr bwMode="auto">
            <a:xfrm>
              <a:off x="746" y="2524"/>
              <a:ext cx="196" cy="196"/>
              <a:chOff x="2344" y="3702"/>
              <a:chExt cx="196" cy="196"/>
            </a:xfrm>
          </p:grpSpPr>
          <p:sp>
            <p:nvSpPr>
              <p:cNvPr id="6348" name="Oval 191"/>
              <p:cNvSpPr>
                <a:spLocks noChangeArrowheads="1"/>
              </p:cNvSpPr>
              <p:nvPr/>
            </p:nvSpPr>
            <p:spPr bwMode="auto">
              <a:xfrm>
                <a:off x="2344" y="3702"/>
                <a:ext cx="196" cy="196"/>
              </a:xfrm>
              <a:prstGeom prst="ellipse">
                <a:avLst/>
              </a:prstGeom>
              <a:gradFill rotWithShape="1">
                <a:gsLst>
                  <a:gs pos="0">
                    <a:srgbClr val="FF5A33"/>
                  </a:gs>
                  <a:gs pos="50000">
                    <a:srgbClr val="FBE4B7"/>
                  </a:gs>
                  <a:gs pos="100000">
                    <a:srgbClr val="FF5A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349" name="Text Box 194"/>
              <p:cNvSpPr txBox="1">
                <a:spLocks noChangeArrowheads="1"/>
              </p:cNvSpPr>
              <p:nvPr/>
            </p:nvSpPr>
            <p:spPr bwMode="auto">
              <a:xfrm>
                <a:off x="2383" y="3714"/>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sp>
          <p:nvSpPr>
            <p:cNvPr id="6167" name="Text Box 330"/>
            <p:cNvSpPr txBox="1">
              <a:spLocks noChangeArrowheads="1"/>
            </p:cNvSpPr>
            <p:nvPr/>
          </p:nvSpPr>
          <p:spPr bwMode="auto">
            <a:xfrm>
              <a:off x="752" y="2724"/>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168" name="Text Box 6"/>
            <p:cNvSpPr txBox="1">
              <a:spLocks noChangeArrowheads="1"/>
            </p:cNvSpPr>
            <p:nvPr/>
          </p:nvSpPr>
          <p:spPr bwMode="auto">
            <a:xfrm>
              <a:off x="698" y="958"/>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169" name="Group 133"/>
            <p:cNvGrpSpPr>
              <a:grpSpLocks/>
            </p:cNvGrpSpPr>
            <p:nvPr/>
          </p:nvGrpSpPr>
          <p:grpSpPr bwMode="auto">
            <a:xfrm>
              <a:off x="809" y="1174"/>
              <a:ext cx="91" cy="403"/>
              <a:chOff x="3095" y="1167"/>
              <a:chExt cx="91" cy="292"/>
            </a:xfrm>
          </p:grpSpPr>
          <p:grpSp>
            <p:nvGrpSpPr>
              <p:cNvPr id="6342" name="Group 273"/>
              <p:cNvGrpSpPr>
                <a:grpSpLocks/>
              </p:cNvGrpSpPr>
              <p:nvPr/>
            </p:nvGrpSpPr>
            <p:grpSpPr bwMode="auto">
              <a:xfrm>
                <a:off x="3157" y="1171"/>
                <a:ext cx="29" cy="288"/>
                <a:chOff x="1615" y="1660"/>
                <a:chExt cx="29" cy="401"/>
              </a:xfrm>
            </p:grpSpPr>
            <p:sp>
              <p:nvSpPr>
                <p:cNvPr id="6346"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7"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43" name="Group 276"/>
              <p:cNvGrpSpPr>
                <a:grpSpLocks/>
              </p:cNvGrpSpPr>
              <p:nvPr/>
            </p:nvGrpSpPr>
            <p:grpSpPr bwMode="auto">
              <a:xfrm>
                <a:off x="3095" y="1167"/>
                <a:ext cx="29" cy="288"/>
                <a:chOff x="1553" y="1656"/>
                <a:chExt cx="29" cy="402"/>
              </a:xfrm>
            </p:grpSpPr>
            <p:sp>
              <p:nvSpPr>
                <p:cNvPr id="6344"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5"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170" name="Text Box 326"/>
            <p:cNvSpPr txBox="1">
              <a:spLocks noChangeArrowheads="1"/>
            </p:cNvSpPr>
            <p:nvPr/>
          </p:nvSpPr>
          <p:spPr bwMode="auto">
            <a:xfrm>
              <a:off x="962" y="1147"/>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171" name="Arc 327"/>
            <p:cNvSpPr>
              <a:spLocks/>
            </p:cNvSpPr>
            <p:nvPr/>
          </p:nvSpPr>
          <p:spPr bwMode="auto">
            <a:xfrm rot="10800000">
              <a:off x="879" y="1223"/>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6172" name="Arc 328"/>
            <p:cNvSpPr>
              <a:spLocks/>
            </p:cNvSpPr>
            <p:nvPr/>
          </p:nvSpPr>
          <p:spPr bwMode="auto">
            <a:xfrm rot="-358755">
              <a:off x="743" y="1226"/>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73" name="Text Box 329"/>
            <p:cNvSpPr txBox="1">
              <a:spLocks noChangeArrowheads="1"/>
            </p:cNvSpPr>
            <p:nvPr/>
          </p:nvSpPr>
          <p:spPr bwMode="auto">
            <a:xfrm>
              <a:off x="521" y="1153"/>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174" name="Object 333"/>
            <p:cNvGraphicFramePr>
              <a:graphicFrameLocks noChangeAspect="1"/>
            </p:cNvGraphicFramePr>
            <p:nvPr/>
          </p:nvGraphicFramePr>
          <p:xfrm>
            <a:off x="905" y="1430"/>
            <a:ext cx="152" cy="144"/>
          </p:xfrm>
          <a:graphic>
            <a:graphicData uri="http://schemas.openxmlformats.org/presentationml/2006/ole">
              <mc:AlternateContent xmlns:mc="http://schemas.openxmlformats.org/markup-compatibility/2006">
                <mc:Choice xmlns:v="urn:schemas-microsoft-com:vml" Requires="v">
                  <p:oleObj spid="_x0000_s88732" name="Equation" r:id="rId8" imgW="241300" imgH="228600" progId="Equation.DSMT4">
                    <p:embed/>
                  </p:oleObj>
                </mc:Choice>
                <mc:Fallback>
                  <p:oleObj name="Equation" r:id="rId8" imgW="241300" imgH="228600" progId="Equation.DSMT4">
                    <p:embed/>
                    <p:pic>
                      <p:nvPicPr>
                        <p:cNvPr id="0" name="Object 3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5" y="1430"/>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5" name="Object 334"/>
            <p:cNvGraphicFramePr>
              <a:graphicFrameLocks noChangeAspect="1"/>
            </p:cNvGraphicFramePr>
            <p:nvPr/>
          </p:nvGraphicFramePr>
          <p:xfrm>
            <a:off x="669" y="1421"/>
            <a:ext cx="160" cy="152"/>
          </p:xfrm>
          <a:graphic>
            <a:graphicData uri="http://schemas.openxmlformats.org/presentationml/2006/ole">
              <mc:AlternateContent xmlns:mc="http://schemas.openxmlformats.org/markup-compatibility/2006">
                <mc:Choice xmlns:v="urn:schemas-microsoft-com:vml" Requires="v">
                  <p:oleObj spid="_x0000_s88733" name="Equation" r:id="rId10" imgW="241300" imgH="228600" progId="Equation.DSMT4">
                    <p:embed/>
                  </p:oleObj>
                </mc:Choice>
                <mc:Fallback>
                  <p:oleObj name="Equation" r:id="rId10" imgW="241300" imgH="228600" progId="Equation.DSMT4">
                    <p:embed/>
                    <p:pic>
                      <p:nvPicPr>
                        <p:cNvPr id="0" name="Object 33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 y="1421"/>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6" name="Object 405"/>
            <p:cNvGraphicFramePr>
              <a:graphicFrameLocks noChangeAspect="1"/>
            </p:cNvGraphicFramePr>
            <p:nvPr/>
          </p:nvGraphicFramePr>
          <p:xfrm>
            <a:off x="666" y="1957"/>
            <a:ext cx="152" cy="144"/>
          </p:xfrm>
          <a:graphic>
            <a:graphicData uri="http://schemas.openxmlformats.org/presentationml/2006/ole">
              <mc:AlternateContent xmlns:mc="http://schemas.openxmlformats.org/markup-compatibility/2006">
                <mc:Choice xmlns:v="urn:schemas-microsoft-com:vml" Requires="v">
                  <p:oleObj spid="_x0000_s88734" name="Equation" r:id="rId12" imgW="241300" imgH="228600" progId="Equation.DSMT4">
                    <p:embed/>
                  </p:oleObj>
                </mc:Choice>
                <mc:Fallback>
                  <p:oleObj name="Equation" r:id="rId12" imgW="241300" imgH="228600" progId="Equation.DSMT4">
                    <p:embed/>
                    <p:pic>
                      <p:nvPicPr>
                        <p:cNvPr id="0" name="Object 40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6" y="195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7" name="Object 409"/>
            <p:cNvGraphicFramePr>
              <a:graphicFrameLocks noChangeAspect="1"/>
            </p:cNvGraphicFramePr>
            <p:nvPr/>
          </p:nvGraphicFramePr>
          <p:xfrm>
            <a:off x="904" y="1965"/>
            <a:ext cx="152" cy="144"/>
          </p:xfrm>
          <a:graphic>
            <a:graphicData uri="http://schemas.openxmlformats.org/presentationml/2006/ole">
              <mc:AlternateContent xmlns:mc="http://schemas.openxmlformats.org/markup-compatibility/2006">
                <mc:Choice xmlns:v="urn:schemas-microsoft-com:vml" Requires="v">
                  <p:oleObj spid="_x0000_s88735" name="Equation" r:id="rId14" imgW="241300" imgH="228600" progId="Equation.DSMT4">
                    <p:embed/>
                  </p:oleObj>
                </mc:Choice>
                <mc:Fallback>
                  <p:oleObj name="Equation" r:id="rId14" imgW="241300" imgH="228600" progId="Equation.DSMT4">
                    <p:embed/>
                    <p:pic>
                      <p:nvPicPr>
                        <p:cNvPr id="0" name="Object 40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04" y="1965"/>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8" name="Object 410"/>
            <p:cNvGraphicFramePr>
              <a:graphicFrameLocks noChangeAspect="1"/>
            </p:cNvGraphicFramePr>
            <p:nvPr/>
          </p:nvGraphicFramePr>
          <p:xfrm>
            <a:off x="889" y="3217"/>
            <a:ext cx="288" cy="176"/>
          </p:xfrm>
          <a:graphic>
            <a:graphicData uri="http://schemas.openxmlformats.org/presentationml/2006/ole">
              <mc:AlternateContent xmlns:mc="http://schemas.openxmlformats.org/markup-compatibility/2006">
                <mc:Choice xmlns:v="urn:schemas-microsoft-com:vml" Requires="v">
                  <p:oleObj spid="_x0000_s88736" name="Equation" r:id="rId16" imgW="457200" imgH="279400" progId="Equation.DSMT4">
                    <p:embed/>
                  </p:oleObj>
                </mc:Choice>
                <mc:Fallback>
                  <p:oleObj name="Equation" r:id="rId16" imgW="457200" imgH="279400" progId="Equation.DSMT4">
                    <p:embed/>
                    <p:pic>
                      <p:nvPicPr>
                        <p:cNvPr id="0" name="Object 4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89" y="3217"/>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9" name="Object 411"/>
            <p:cNvGraphicFramePr>
              <a:graphicFrameLocks noChangeAspect="1"/>
            </p:cNvGraphicFramePr>
            <p:nvPr/>
          </p:nvGraphicFramePr>
          <p:xfrm>
            <a:off x="547" y="3204"/>
            <a:ext cx="288" cy="176"/>
          </p:xfrm>
          <a:graphic>
            <a:graphicData uri="http://schemas.openxmlformats.org/presentationml/2006/ole">
              <mc:AlternateContent xmlns:mc="http://schemas.openxmlformats.org/markup-compatibility/2006">
                <mc:Choice xmlns:v="urn:schemas-microsoft-com:vml" Requires="v">
                  <p:oleObj spid="_x0000_s88737" name="Equation" r:id="rId18" imgW="457200" imgH="279400" progId="Equation.DSMT4">
                    <p:embed/>
                  </p:oleObj>
                </mc:Choice>
                <mc:Fallback>
                  <p:oleObj name="Equation" r:id="rId18" imgW="457200" imgH="279400" progId="Equation.DSMT4">
                    <p:embed/>
                    <p:pic>
                      <p:nvPicPr>
                        <p:cNvPr id="0" name="Object 41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7" y="3204"/>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180" name="Group 461"/>
            <p:cNvGrpSpPr>
              <a:grpSpLocks/>
            </p:cNvGrpSpPr>
            <p:nvPr/>
          </p:nvGrpSpPr>
          <p:grpSpPr bwMode="auto">
            <a:xfrm>
              <a:off x="623" y="1628"/>
              <a:ext cx="445" cy="204"/>
              <a:chOff x="670" y="1321"/>
              <a:chExt cx="445" cy="204"/>
            </a:xfrm>
          </p:grpSpPr>
          <p:sp>
            <p:nvSpPr>
              <p:cNvPr id="6340"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341" name="Rectangle 460"/>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181" name="Rectangle 462"/>
            <p:cNvSpPr>
              <a:spLocks noChangeArrowheads="1"/>
            </p:cNvSpPr>
            <p:nvPr/>
          </p:nvSpPr>
          <p:spPr bwMode="auto">
            <a:xfrm>
              <a:off x="656" y="2195"/>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182" name="Group 604"/>
            <p:cNvGrpSpPr>
              <a:grpSpLocks/>
            </p:cNvGrpSpPr>
            <p:nvPr/>
          </p:nvGrpSpPr>
          <p:grpSpPr bwMode="auto">
            <a:xfrm>
              <a:off x="1608" y="957"/>
              <a:ext cx="668" cy="2718"/>
              <a:chOff x="1758" y="650"/>
              <a:chExt cx="668" cy="2718"/>
            </a:xfrm>
          </p:grpSpPr>
          <p:sp>
            <p:nvSpPr>
              <p:cNvPr id="6295" name="Rectangle 511"/>
              <p:cNvSpPr>
                <a:spLocks noChangeArrowheads="1"/>
              </p:cNvSpPr>
              <p:nvPr/>
            </p:nvSpPr>
            <p:spPr bwMode="auto">
              <a:xfrm>
                <a:off x="1831" y="1282"/>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96" name="Rectangle 329"/>
              <p:cNvSpPr>
                <a:spLocks noChangeArrowheads="1"/>
              </p:cNvSpPr>
              <p:nvPr/>
            </p:nvSpPr>
            <p:spPr bwMode="auto">
              <a:xfrm>
                <a:off x="1893" y="2189"/>
                <a:ext cx="386" cy="1179"/>
              </a:xfrm>
              <a:prstGeom prst="rect">
                <a:avLst/>
              </a:prstGeom>
              <a:solidFill>
                <a:srgbClr val="996633">
                  <a:alpha val="788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97" name="Text Box 21"/>
              <p:cNvSpPr txBox="1">
                <a:spLocks noChangeArrowheads="1"/>
              </p:cNvSpPr>
              <p:nvPr/>
            </p:nvSpPr>
            <p:spPr bwMode="auto">
              <a:xfrm>
                <a:off x="1825" y="1888"/>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298" name="Object 514"/>
              <p:cNvGraphicFramePr>
                <a:graphicFrameLocks noChangeAspect="1"/>
              </p:cNvGraphicFramePr>
              <p:nvPr/>
            </p:nvGraphicFramePr>
            <p:xfrm>
              <a:off x="1989" y="2610"/>
              <a:ext cx="192" cy="176"/>
            </p:xfrm>
            <a:graphic>
              <a:graphicData uri="http://schemas.openxmlformats.org/presentationml/2006/ole">
                <mc:AlternateContent xmlns:mc="http://schemas.openxmlformats.org/markup-compatibility/2006">
                  <mc:Choice xmlns:v="urn:schemas-microsoft-com:vml" Requires="v">
                    <p:oleObj spid="_x0000_s88738" name="Equation" r:id="rId20" imgW="304668" imgH="279279" progId="Equation.DSMT4">
                      <p:embed/>
                    </p:oleObj>
                  </mc:Choice>
                  <mc:Fallback>
                    <p:oleObj name="Equation" r:id="rId20" imgW="304668" imgH="279279" progId="Equation.DSMT4">
                      <p:embed/>
                      <p:pic>
                        <p:nvPicPr>
                          <p:cNvPr id="0" name="Object 5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9" y="2610"/>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99" name="Object 515"/>
              <p:cNvGraphicFramePr>
                <a:graphicFrameLocks noChangeAspect="1"/>
              </p:cNvGraphicFramePr>
              <p:nvPr/>
            </p:nvGraphicFramePr>
            <p:xfrm>
              <a:off x="1976" y="3167"/>
              <a:ext cx="224" cy="168"/>
            </p:xfrm>
            <a:graphic>
              <a:graphicData uri="http://schemas.openxmlformats.org/presentationml/2006/ole">
                <mc:AlternateContent xmlns:mc="http://schemas.openxmlformats.org/markup-compatibility/2006">
                  <mc:Choice xmlns:v="urn:schemas-microsoft-com:vml" Requires="v">
                    <p:oleObj spid="_x0000_s88739" name="Equation" r:id="rId21" imgW="355292" imgH="266469" progId="Equation.DSMT4">
                      <p:embed/>
                    </p:oleObj>
                  </mc:Choice>
                  <mc:Fallback>
                    <p:oleObj name="Equation" r:id="rId21" imgW="355292" imgH="266469" progId="Equation.DSMT4">
                      <p:embed/>
                      <p:pic>
                        <p:nvPicPr>
                          <p:cNvPr id="0" name="Object 5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6" y="3167"/>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300" name="Group 516"/>
              <p:cNvGrpSpPr>
                <a:grpSpLocks/>
              </p:cNvGrpSpPr>
              <p:nvPr/>
            </p:nvGrpSpPr>
            <p:grpSpPr bwMode="auto">
              <a:xfrm>
                <a:off x="2045" y="1563"/>
                <a:ext cx="91" cy="292"/>
                <a:chOff x="3095" y="1167"/>
                <a:chExt cx="91" cy="292"/>
              </a:xfrm>
            </p:grpSpPr>
            <p:grpSp>
              <p:nvGrpSpPr>
                <p:cNvPr id="6334" name="Group 273"/>
                <p:cNvGrpSpPr>
                  <a:grpSpLocks/>
                </p:cNvGrpSpPr>
                <p:nvPr/>
              </p:nvGrpSpPr>
              <p:grpSpPr bwMode="auto">
                <a:xfrm>
                  <a:off x="3157" y="1171"/>
                  <a:ext cx="29" cy="288"/>
                  <a:chOff x="1615" y="1660"/>
                  <a:chExt cx="29" cy="401"/>
                </a:xfrm>
              </p:grpSpPr>
              <p:sp>
                <p:nvSpPr>
                  <p:cNvPr id="6338"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39"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35" name="Group 276"/>
                <p:cNvGrpSpPr>
                  <a:grpSpLocks/>
                </p:cNvGrpSpPr>
                <p:nvPr/>
              </p:nvGrpSpPr>
              <p:grpSpPr bwMode="auto">
                <a:xfrm>
                  <a:off x="3095" y="1167"/>
                  <a:ext cx="29" cy="288"/>
                  <a:chOff x="1553" y="1656"/>
                  <a:chExt cx="29" cy="402"/>
                </a:xfrm>
              </p:grpSpPr>
              <p:sp>
                <p:nvSpPr>
                  <p:cNvPr id="6336"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37"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6301" name="Group 523"/>
              <p:cNvGrpSpPr>
                <a:grpSpLocks/>
              </p:cNvGrpSpPr>
              <p:nvPr/>
            </p:nvGrpSpPr>
            <p:grpSpPr bwMode="auto">
              <a:xfrm>
                <a:off x="2047" y="2839"/>
                <a:ext cx="91" cy="292"/>
                <a:chOff x="3095" y="1167"/>
                <a:chExt cx="91" cy="292"/>
              </a:xfrm>
            </p:grpSpPr>
            <p:grpSp>
              <p:nvGrpSpPr>
                <p:cNvPr id="6328" name="Group 273"/>
                <p:cNvGrpSpPr>
                  <a:grpSpLocks/>
                </p:cNvGrpSpPr>
                <p:nvPr/>
              </p:nvGrpSpPr>
              <p:grpSpPr bwMode="auto">
                <a:xfrm>
                  <a:off x="3157" y="1171"/>
                  <a:ext cx="29" cy="288"/>
                  <a:chOff x="1615" y="1660"/>
                  <a:chExt cx="29" cy="401"/>
                </a:xfrm>
              </p:grpSpPr>
              <p:sp>
                <p:nvSpPr>
                  <p:cNvPr id="6332"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33"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29" name="Group 276"/>
                <p:cNvGrpSpPr>
                  <a:grpSpLocks/>
                </p:cNvGrpSpPr>
                <p:nvPr/>
              </p:nvGrpSpPr>
              <p:grpSpPr bwMode="auto">
                <a:xfrm>
                  <a:off x="3095" y="1167"/>
                  <a:ext cx="29" cy="288"/>
                  <a:chOff x="1553" y="1656"/>
                  <a:chExt cx="29" cy="402"/>
                </a:xfrm>
              </p:grpSpPr>
              <p:sp>
                <p:nvSpPr>
                  <p:cNvPr id="6330"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31"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302" name="Text Box 533"/>
              <p:cNvSpPr txBox="1">
                <a:spLocks noChangeArrowheads="1"/>
              </p:cNvSpPr>
              <p:nvPr/>
            </p:nvSpPr>
            <p:spPr bwMode="auto">
              <a:xfrm>
                <a:off x="1989" y="2416"/>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303" name="Text Box 6"/>
              <p:cNvSpPr txBox="1">
                <a:spLocks noChangeArrowheads="1"/>
              </p:cNvSpPr>
              <p:nvPr/>
            </p:nvSpPr>
            <p:spPr bwMode="auto">
              <a:xfrm>
                <a:off x="1935" y="650"/>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304" name="Group 535"/>
              <p:cNvGrpSpPr>
                <a:grpSpLocks/>
              </p:cNvGrpSpPr>
              <p:nvPr/>
            </p:nvGrpSpPr>
            <p:grpSpPr bwMode="auto">
              <a:xfrm>
                <a:off x="2046" y="866"/>
                <a:ext cx="91" cy="403"/>
                <a:chOff x="3095" y="1167"/>
                <a:chExt cx="91" cy="292"/>
              </a:xfrm>
            </p:grpSpPr>
            <p:grpSp>
              <p:nvGrpSpPr>
                <p:cNvPr id="6322" name="Group 273"/>
                <p:cNvGrpSpPr>
                  <a:grpSpLocks/>
                </p:cNvGrpSpPr>
                <p:nvPr/>
              </p:nvGrpSpPr>
              <p:grpSpPr bwMode="auto">
                <a:xfrm>
                  <a:off x="3157" y="1171"/>
                  <a:ext cx="29" cy="288"/>
                  <a:chOff x="1615" y="1660"/>
                  <a:chExt cx="29" cy="401"/>
                </a:xfrm>
              </p:grpSpPr>
              <p:sp>
                <p:nvSpPr>
                  <p:cNvPr id="6326"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27"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23" name="Group 276"/>
                <p:cNvGrpSpPr>
                  <a:grpSpLocks/>
                </p:cNvGrpSpPr>
                <p:nvPr/>
              </p:nvGrpSpPr>
              <p:grpSpPr bwMode="auto">
                <a:xfrm>
                  <a:off x="3095" y="1167"/>
                  <a:ext cx="29" cy="288"/>
                  <a:chOff x="1553" y="1656"/>
                  <a:chExt cx="29" cy="402"/>
                </a:xfrm>
              </p:grpSpPr>
              <p:sp>
                <p:nvSpPr>
                  <p:cNvPr id="6324"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25"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305" name="Text Box 542"/>
              <p:cNvSpPr txBox="1">
                <a:spLocks noChangeArrowheads="1"/>
              </p:cNvSpPr>
              <p:nvPr/>
            </p:nvSpPr>
            <p:spPr bwMode="auto">
              <a:xfrm>
                <a:off x="2199" y="839"/>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306" name="Arc 543"/>
              <p:cNvSpPr>
                <a:spLocks/>
              </p:cNvSpPr>
              <p:nvPr/>
            </p:nvSpPr>
            <p:spPr bwMode="auto">
              <a:xfrm rot="10800000">
                <a:off x="2116" y="915"/>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6307" name="Arc 544"/>
              <p:cNvSpPr>
                <a:spLocks/>
              </p:cNvSpPr>
              <p:nvPr/>
            </p:nvSpPr>
            <p:spPr bwMode="auto">
              <a:xfrm rot="-358755">
                <a:off x="1980" y="918"/>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308" name="Text Box 545"/>
              <p:cNvSpPr txBox="1">
                <a:spLocks noChangeArrowheads="1"/>
              </p:cNvSpPr>
              <p:nvPr/>
            </p:nvSpPr>
            <p:spPr bwMode="auto">
              <a:xfrm>
                <a:off x="1758" y="845"/>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309" name="Object 546"/>
              <p:cNvGraphicFramePr>
                <a:graphicFrameLocks noChangeAspect="1"/>
              </p:cNvGraphicFramePr>
              <p:nvPr/>
            </p:nvGraphicFramePr>
            <p:xfrm>
              <a:off x="2142" y="1122"/>
              <a:ext cx="152" cy="144"/>
            </p:xfrm>
            <a:graphic>
              <a:graphicData uri="http://schemas.openxmlformats.org/presentationml/2006/ole">
                <mc:AlternateContent xmlns:mc="http://schemas.openxmlformats.org/markup-compatibility/2006">
                  <mc:Choice xmlns:v="urn:schemas-microsoft-com:vml" Requires="v">
                    <p:oleObj spid="_x0000_s88740" name="Equation" r:id="rId22" imgW="241300" imgH="228600" progId="Equation.DSMT4">
                      <p:embed/>
                    </p:oleObj>
                  </mc:Choice>
                  <mc:Fallback>
                    <p:oleObj name="Equation" r:id="rId22" imgW="241300" imgH="228600" progId="Equation.DSMT4">
                      <p:embed/>
                      <p:pic>
                        <p:nvPicPr>
                          <p:cNvPr id="0" name="Object 54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42" y="1122"/>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0" name="Object 547"/>
              <p:cNvGraphicFramePr>
                <a:graphicFrameLocks noChangeAspect="1"/>
              </p:cNvGraphicFramePr>
              <p:nvPr/>
            </p:nvGraphicFramePr>
            <p:xfrm>
              <a:off x="1906" y="1113"/>
              <a:ext cx="160" cy="152"/>
            </p:xfrm>
            <a:graphic>
              <a:graphicData uri="http://schemas.openxmlformats.org/presentationml/2006/ole">
                <mc:AlternateContent xmlns:mc="http://schemas.openxmlformats.org/markup-compatibility/2006">
                  <mc:Choice xmlns:v="urn:schemas-microsoft-com:vml" Requires="v">
                    <p:oleObj spid="_x0000_s88741" name="Equation" r:id="rId23" imgW="241300" imgH="228600" progId="Equation.DSMT4">
                      <p:embed/>
                    </p:oleObj>
                  </mc:Choice>
                  <mc:Fallback>
                    <p:oleObj name="Equation" r:id="rId23" imgW="241300" imgH="228600" progId="Equation.DSMT4">
                      <p:embed/>
                      <p:pic>
                        <p:nvPicPr>
                          <p:cNvPr id="0" name="Object 54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6" y="1113"/>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1" name="Object 548"/>
              <p:cNvGraphicFramePr>
                <a:graphicFrameLocks noChangeAspect="1"/>
              </p:cNvGraphicFramePr>
              <p:nvPr/>
            </p:nvGraphicFramePr>
            <p:xfrm>
              <a:off x="1903" y="1649"/>
              <a:ext cx="152" cy="144"/>
            </p:xfrm>
            <a:graphic>
              <a:graphicData uri="http://schemas.openxmlformats.org/presentationml/2006/ole">
                <mc:AlternateContent xmlns:mc="http://schemas.openxmlformats.org/markup-compatibility/2006">
                  <mc:Choice xmlns:v="urn:schemas-microsoft-com:vml" Requires="v">
                    <p:oleObj spid="_x0000_s88742" name="Equation" r:id="rId24" imgW="241300" imgH="228600" progId="Equation.DSMT4">
                      <p:embed/>
                    </p:oleObj>
                  </mc:Choice>
                  <mc:Fallback>
                    <p:oleObj name="Equation" r:id="rId24" imgW="241300" imgH="228600" progId="Equation.DSMT4">
                      <p:embed/>
                      <p:pic>
                        <p:nvPicPr>
                          <p:cNvPr id="0" name="Object 54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3" y="1649"/>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2" name="Object 549"/>
              <p:cNvGraphicFramePr>
                <a:graphicFrameLocks noChangeAspect="1"/>
              </p:cNvGraphicFramePr>
              <p:nvPr/>
            </p:nvGraphicFramePr>
            <p:xfrm>
              <a:off x="2141" y="1657"/>
              <a:ext cx="152" cy="144"/>
            </p:xfrm>
            <a:graphic>
              <a:graphicData uri="http://schemas.openxmlformats.org/presentationml/2006/ole">
                <mc:AlternateContent xmlns:mc="http://schemas.openxmlformats.org/markup-compatibility/2006">
                  <mc:Choice xmlns:v="urn:schemas-microsoft-com:vml" Requires="v">
                    <p:oleObj spid="_x0000_s88743" name="Equation" r:id="rId25" imgW="241300" imgH="228600" progId="Equation.DSMT4">
                      <p:embed/>
                    </p:oleObj>
                  </mc:Choice>
                  <mc:Fallback>
                    <p:oleObj name="Equation" r:id="rId25" imgW="241300" imgH="228600" progId="Equation.DSMT4">
                      <p:embed/>
                      <p:pic>
                        <p:nvPicPr>
                          <p:cNvPr id="0" name="Object 54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41" y="165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3" name="Object 550"/>
              <p:cNvGraphicFramePr>
                <a:graphicFrameLocks noChangeAspect="1"/>
              </p:cNvGraphicFramePr>
              <p:nvPr/>
            </p:nvGraphicFramePr>
            <p:xfrm>
              <a:off x="2126" y="2909"/>
              <a:ext cx="288" cy="176"/>
            </p:xfrm>
            <a:graphic>
              <a:graphicData uri="http://schemas.openxmlformats.org/presentationml/2006/ole">
                <mc:AlternateContent xmlns:mc="http://schemas.openxmlformats.org/markup-compatibility/2006">
                  <mc:Choice xmlns:v="urn:schemas-microsoft-com:vml" Requires="v">
                    <p:oleObj spid="_x0000_s88744" name="Equation" r:id="rId26" imgW="457200" imgH="279400" progId="Equation.DSMT4">
                      <p:embed/>
                    </p:oleObj>
                  </mc:Choice>
                  <mc:Fallback>
                    <p:oleObj name="Equation" r:id="rId26" imgW="457200" imgH="279400" progId="Equation.DSMT4">
                      <p:embed/>
                      <p:pic>
                        <p:nvPicPr>
                          <p:cNvPr id="0" name="Object 55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26" y="2909"/>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4" name="Object 551"/>
              <p:cNvGraphicFramePr>
                <a:graphicFrameLocks noChangeAspect="1"/>
              </p:cNvGraphicFramePr>
              <p:nvPr/>
            </p:nvGraphicFramePr>
            <p:xfrm>
              <a:off x="1784" y="2896"/>
              <a:ext cx="288" cy="176"/>
            </p:xfrm>
            <a:graphic>
              <a:graphicData uri="http://schemas.openxmlformats.org/presentationml/2006/ole">
                <mc:AlternateContent xmlns:mc="http://schemas.openxmlformats.org/markup-compatibility/2006">
                  <mc:Choice xmlns:v="urn:schemas-microsoft-com:vml" Requires="v">
                    <p:oleObj spid="_x0000_s88745" name="Equation" r:id="rId27" imgW="457200" imgH="279400" progId="Equation.DSMT4">
                      <p:embed/>
                    </p:oleObj>
                  </mc:Choice>
                  <mc:Fallback>
                    <p:oleObj name="Equation" r:id="rId27" imgW="457200" imgH="279400" progId="Equation.DSMT4">
                      <p:embed/>
                      <p:pic>
                        <p:nvPicPr>
                          <p:cNvPr id="0" name="Object 55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84" y="2896"/>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315" name="Group 552"/>
              <p:cNvGrpSpPr>
                <a:grpSpLocks/>
              </p:cNvGrpSpPr>
              <p:nvPr/>
            </p:nvGrpSpPr>
            <p:grpSpPr bwMode="auto">
              <a:xfrm>
                <a:off x="1860" y="1320"/>
                <a:ext cx="445" cy="204"/>
                <a:chOff x="670" y="1321"/>
                <a:chExt cx="445" cy="204"/>
              </a:xfrm>
            </p:grpSpPr>
            <p:sp>
              <p:nvSpPr>
                <p:cNvPr id="6320"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321" name="Rectangle 554"/>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316" name="Rectangle 555"/>
              <p:cNvSpPr>
                <a:spLocks noChangeArrowheads="1"/>
              </p:cNvSpPr>
              <p:nvPr/>
            </p:nvSpPr>
            <p:spPr bwMode="auto">
              <a:xfrm>
                <a:off x="1893" y="1887"/>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317" name="Group 195"/>
              <p:cNvGrpSpPr>
                <a:grpSpLocks/>
              </p:cNvGrpSpPr>
              <p:nvPr/>
            </p:nvGrpSpPr>
            <p:grpSpPr bwMode="auto">
              <a:xfrm>
                <a:off x="1981" y="2228"/>
                <a:ext cx="196" cy="196"/>
                <a:chOff x="1723" y="3589"/>
                <a:chExt cx="196" cy="196"/>
              </a:xfrm>
            </p:grpSpPr>
            <p:sp>
              <p:nvSpPr>
                <p:cNvPr id="6318" name="Oval 190"/>
                <p:cNvSpPr>
                  <a:spLocks noChangeArrowheads="1"/>
                </p:cNvSpPr>
                <p:nvPr/>
              </p:nvSpPr>
              <p:spPr bwMode="auto">
                <a:xfrm>
                  <a:off x="1723" y="3589"/>
                  <a:ext cx="196" cy="196"/>
                </a:xfrm>
                <a:prstGeom prst="ellipse">
                  <a:avLst/>
                </a:prstGeom>
                <a:gradFill rotWithShape="1">
                  <a:gsLst>
                    <a:gs pos="0">
                      <a:srgbClr val="996633"/>
                    </a:gs>
                    <a:gs pos="50000">
                      <a:srgbClr val="FBE4B7"/>
                    </a:gs>
                    <a:gs pos="100000">
                      <a:srgbClr val="9966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319" name="Text Box 192"/>
                <p:cNvSpPr txBox="1">
                  <a:spLocks noChangeArrowheads="1"/>
                </p:cNvSpPr>
                <p:nvPr/>
              </p:nvSpPr>
              <p:spPr bwMode="auto">
                <a:xfrm>
                  <a:off x="1759" y="3607"/>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grpSp>
        <p:sp>
          <p:nvSpPr>
            <p:cNvPr id="6183" name="Line 96"/>
            <p:cNvSpPr>
              <a:spLocks noChangeShapeType="1"/>
            </p:cNvSpPr>
            <p:nvPr/>
          </p:nvSpPr>
          <p:spPr bwMode="auto">
            <a:xfrm>
              <a:off x="1092" y="228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4" name="Line 95"/>
            <p:cNvSpPr>
              <a:spLocks noChangeShapeType="1"/>
            </p:cNvSpPr>
            <p:nvPr/>
          </p:nvSpPr>
          <p:spPr bwMode="auto">
            <a:xfrm>
              <a:off x="1095" y="1741"/>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5" name="Line 97"/>
            <p:cNvSpPr>
              <a:spLocks noChangeShapeType="1"/>
            </p:cNvSpPr>
            <p:nvPr/>
          </p:nvSpPr>
          <p:spPr bwMode="auto">
            <a:xfrm>
              <a:off x="1094" y="263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6" name="Line 80"/>
            <p:cNvSpPr>
              <a:spLocks noChangeShapeType="1"/>
            </p:cNvSpPr>
            <p:nvPr/>
          </p:nvSpPr>
          <p:spPr bwMode="auto">
            <a:xfrm>
              <a:off x="3826" y="1058"/>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7" name="Line 98"/>
            <p:cNvSpPr>
              <a:spLocks noChangeShapeType="1"/>
            </p:cNvSpPr>
            <p:nvPr/>
          </p:nvSpPr>
          <p:spPr bwMode="auto">
            <a:xfrm>
              <a:off x="3818" y="355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8" name="Line 98"/>
            <p:cNvSpPr>
              <a:spLocks noChangeShapeType="1"/>
            </p:cNvSpPr>
            <p:nvPr/>
          </p:nvSpPr>
          <p:spPr bwMode="auto">
            <a:xfrm>
              <a:off x="3818" y="3025"/>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189" name="Rectangle 610"/>
            <p:cNvSpPr>
              <a:spLocks noChangeArrowheads="1"/>
            </p:cNvSpPr>
            <p:nvPr/>
          </p:nvSpPr>
          <p:spPr bwMode="auto">
            <a:xfrm>
              <a:off x="3315" y="1587"/>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90" name="Rectangle 329"/>
            <p:cNvSpPr>
              <a:spLocks noChangeArrowheads="1"/>
            </p:cNvSpPr>
            <p:nvPr/>
          </p:nvSpPr>
          <p:spPr bwMode="auto">
            <a:xfrm>
              <a:off x="3377" y="2494"/>
              <a:ext cx="385" cy="1179"/>
            </a:xfrm>
            <a:prstGeom prst="rect">
              <a:avLst/>
            </a:prstGeom>
            <a:solidFill>
              <a:srgbClr val="FB7133">
                <a:alpha val="8313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91" name="Text Box 21"/>
            <p:cNvSpPr txBox="1">
              <a:spLocks noChangeArrowheads="1"/>
            </p:cNvSpPr>
            <p:nvPr/>
          </p:nvSpPr>
          <p:spPr bwMode="auto">
            <a:xfrm>
              <a:off x="3309" y="2193"/>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192" name="Object 263"/>
            <p:cNvGraphicFramePr>
              <a:graphicFrameLocks noChangeAspect="1"/>
            </p:cNvGraphicFramePr>
            <p:nvPr/>
          </p:nvGraphicFramePr>
          <p:xfrm>
            <a:off x="3473" y="2915"/>
            <a:ext cx="192" cy="176"/>
          </p:xfrm>
          <a:graphic>
            <a:graphicData uri="http://schemas.openxmlformats.org/presentationml/2006/ole">
              <mc:AlternateContent xmlns:mc="http://schemas.openxmlformats.org/markup-compatibility/2006">
                <mc:Choice xmlns:v="urn:schemas-microsoft-com:vml" Requires="v">
                  <p:oleObj spid="_x0000_s88746" name="Equation" r:id="rId28" imgW="304668" imgH="279279" progId="Equation.DSMT4">
                    <p:embed/>
                  </p:oleObj>
                </mc:Choice>
                <mc:Fallback>
                  <p:oleObj name="Equation" r:id="rId28" imgW="304668" imgH="279279" progId="Equation.DSMT4">
                    <p:embed/>
                    <p:pic>
                      <p:nvPicPr>
                        <p:cNvPr id="0" name="Object 26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73" y="2915"/>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93" name="Object 264"/>
            <p:cNvGraphicFramePr>
              <a:graphicFrameLocks noChangeAspect="1"/>
            </p:cNvGraphicFramePr>
            <p:nvPr/>
          </p:nvGraphicFramePr>
          <p:xfrm>
            <a:off x="3460" y="3472"/>
            <a:ext cx="224" cy="168"/>
          </p:xfrm>
          <a:graphic>
            <a:graphicData uri="http://schemas.openxmlformats.org/presentationml/2006/ole">
              <mc:AlternateContent xmlns:mc="http://schemas.openxmlformats.org/markup-compatibility/2006">
                <mc:Choice xmlns:v="urn:schemas-microsoft-com:vml" Requires="v">
                  <p:oleObj spid="_x0000_s88747" name="Equation" r:id="rId29" imgW="355292" imgH="266469" progId="Equation.DSMT4">
                    <p:embed/>
                  </p:oleObj>
                </mc:Choice>
                <mc:Fallback>
                  <p:oleObj name="Equation" r:id="rId29" imgW="355292" imgH="266469" progId="Equation.DSMT4">
                    <p:embed/>
                    <p:pic>
                      <p:nvPicPr>
                        <p:cNvPr id="0" name="Object 26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60" y="3472"/>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194" name="Group 273"/>
            <p:cNvGrpSpPr>
              <a:grpSpLocks/>
            </p:cNvGrpSpPr>
            <p:nvPr/>
          </p:nvGrpSpPr>
          <p:grpSpPr bwMode="auto">
            <a:xfrm>
              <a:off x="3591" y="1872"/>
              <a:ext cx="29" cy="288"/>
              <a:chOff x="1615" y="1660"/>
              <a:chExt cx="29" cy="401"/>
            </a:xfrm>
          </p:grpSpPr>
          <p:sp>
            <p:nvSpPr>
              <p:cNvPr id="6293"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94"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195" name="Group 276"/>
            <p:cNvGrpSpPr>
              <a:grpSpLocks/>
            </p:cNvGrpSpPr>
            <p:nvPr/>
          </p:nvGrpSpPr>
          <p:grpSpPr bwMode="auto">
            <a:xfrm>
              <a:off x="3529" y="1868"/>
              <a:ext cx="29" cy="288"/>
              <a:chOff x="1553" y="1656"/>
              <a:chExt cx="29" cy="402"/>
            </a:xfrm>
          </p:grpSpPr>
          <p:sp>
            <p:nvSpPr>
              <p:cNvPr id="6291"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92"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196" name="Group 273"/>
            <p:cNvGrpSpPr>
              <a:grpSpLocks/>
            </p:cNvGrpSpPr>
            <p:nvPr/>
          </p:nvGrpSpPr>
          <p:grpSpPr bwMode="auto">
            <a:xfrm>
              <a:off x="3593" y="3148"/>
              <a:ext cx="29" cy="288"/>
              <a:chOff x="1615" y="1660"/>
              <a:chExt cx="29" cy="401"/>
            </a:xfrm>
          </p:grpSpPr>
          <p:sp>
            <p:nvSpPr>
              <p:cNvPr id="6289"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90"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197" name="Group 276"/>
            <p:cNvGrpSpPr>
              <a:grpSpLocks/>
            </p:cNvGrpSpPr>
            <p:nvPr/>
          </p:nvGrpSpPr>
          <p:grpSpPr bwMode="auto">
            <a:xfrm>
              <a:off x="3531" y="3144"/>
              <a:ext cx="29" cy="288"/>
              <a:chOff x="1553" y="1656"/>
              <a:chExt cx="29" cy="402"/>
            </a:xfrm>
          </p:grpSpPr>
          <p:sp>
            <p:nvSpPr>
              <p:cNvPr id="6287"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88"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98" name="Oval 630"/>
            <p:cNvSpPr>
              <a:spLocks noChangeArrowheads="1"/>
            </p:cNvSpPr>
            <p:nvPr/>
          </p:nvSpPr>
          <p:spPr bwMode="auto">
            <a:xfrm>
              <a:off x="3467" y="2521"/>
              <a:ext cx="196" cy="196"/>
            </a:xfrm>
            <a:prstGeom prst="ellipse">
              <a:avLst/>
            </a:prstGeom>
            <a:gradFill rotWithShape="1">
              <a:gsLst>
                <a:gs pos="0">
                  <a:srgbClr val="FF5A33"/>
                </a:gs>
                <a:gs pos="50000">
                  <a:srgbClr val="FBE4B7"/>
                </a:gs>
                <a:gs pos="100000">
                  <a:srgbClr val="FF5A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199" name="Text Box 631"/>
            <p:cNvSpPr txBox="1">
              <a:spLocks noChangeArrowheads="1"/>
            </p:cNvSpPr>
            <p:nvPr/>
          </p:nvSpPr>
          <p:spPr bwMode="auto">
            <a:xfrm>
              <a:off x="3506" y="2533"/>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sp>
          <p:nvSpPr>
            <p:cNvPr id="6200" name="Text Box 632"/>
            <p:cNvSpPr txBox="1">
              <a:spLocks noChangeArrowheads="1"/>
            </p:cNvSpPr>
            <p:nvPr/>
          </p:nvSpPr>
          <p:spPr bwMode="auto">
            <a:xfrm>
              <a:off x="3473" y="2721"/>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201" name="Text Box 6"/>
            <p:cNvSpPr txBox="1">
              <a:spLocks noChangeArrowheads="1"/>
            </p:cNvSpPr>
            <p:nvPr/>
          </p:nvSpPr>
          <p:spPr bwMode="auto">
            <a:xfrm>
              <a:off x="3419" y="955"/>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202" name="Group 273"/>
            <p:cNvGrpSpPr>
              <a:grpSpLocks/>
            </p:cNvGrpSpPr>
            <p:nvPr/>
          </p:nvGrpSpPr>
          <p:grpSpPr bwMode="auto">
            <a:xfrm>
              <a:off x="3592" y="1177"/>
              <a:ext cx="29" cy="397"/>
              <a:chOff x="1615" y="1660"/>
              <a:chExt cx="29" cy="401"/>
            </a:xfrm>
          </p:grpSpPr>
          <p:sp>
            <p:nvSpPr>
              <p:cNvPr id="6285"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86"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203" name="Group 276"/>
            <p:cNvGrpSpPr>
              <a:grpSpLocks/>
            </p:cNvGrpSpPr>
            <p:nvPr/>
          </p:nvGrpSpPr>
          <p:grpSpPr bwMode="auto">
            <a:xfrm>
              <a:off x="3530" y="1171"/>
              <a:ext cx="29" cy="397"/>
              <a:chOff x="1553" y="1656"/>
              <a:chExt cx="29" cy="402"/>
            </a:xfrm>
          </p:grpSpPr>
          <p:sp>
            <p:nvSpPr>
              <p:cNvPr id="6283"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84"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204" name="Text Box 641"/>
            <p:cNvSpPr txBox="1">
              <a:spLocks noChangeArrowheads="1"/>
            </p:cNvSpPr>
            <p:nvPr/>
          </p:nvSpPr>
          <p:spPr bwMode="auto">
            <a:xfrm>
              <a:off x="3683" y="1144"/>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205" name="Arc 642"/>
            <p:cNvSpPr>
              <a:spLocks/>
            </p:cNvSpPr>
            <p:nvPr/>
          </p:nvSpPr>
          <p:spPr bwMode="auto">
            <a:xfrm rot="10800000">
              <a:off x="3600" y="1220"/>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6206" name="Arc 643"/>
            <p:cNvSpPr>
              <a:spLocks/>
            </p:cNvSpPr>
            <p:nvPr/>
          </p:nvSpPr>
          <p:spPr bwMode="auto">
            <a:xfrm rot="-358755">
              <a:off x="3464" y="1223"/>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207" name="Text Box 644"/>
            <p:cNvSpPr txBox="1">
              <a:spLocks noChangeArrowheads="1"/>
            </p:cNvSpPr>
            <p:nvPr/>
          </p:nvSpPr>
          <p:spPr bwMode="auto">
            <a:xfrm>
              <a:off x="3242" y="1150"/>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208" name="Object 645"/>
            <p:cNvGraphicFramePr>
              <a:graphicFrameLocks noChangeAspect="1"/>
            </p:cNvGraphicFramePr>
            <p:nvPr/>
          </p:nvGraphicFramePr>
          <p:xfrm>
            <a:off x="3626" y="1427"/>
            <a:ext cx="152" cy="144"/>
          </p:xfrm>
          <a:graphic>
            <a:graphicData uri="http://schemas.openxmlformats.org/presentationml/2006/ole">
              <mc:AlternateContent xmlns:mc="http://schemas.openxmlformats.org/markup-compatibility/2006">
                <mc:Choice xmlns:v="urn:schemas-microsoft-com:vml" Requires="v">
                  <p:oleObj spid="_x0000_s88748" name="Equation" r:id="rId30" imgW="241300" imgH="228600" progId="Equation.DSMT4">
                    <p:embed/>
                  </p:oleObj>
                </mc:Choice>
                <mc:Fallback>
                  <p:oleObj name="Equation" r:id="rId30" imgW="241300" imgH="228600" progId="Equation.DSMT4">
                    <p:embed/>
                    <p:pic>
                      <p:nvPicPr>
                        <p:cNvPr id="0" name="Object 64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26" y="142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09" name="Object 646"/>
            <p:cNvGraphicFramePr>
              <a:graphicFrameLocks noChangeAspect="1"/>
            </p:cNvGraphicFramePr>
            <p:nvPr/>
          </p:nvGraphicFramePr>
          <p:xfrm>
            <a:off x="3390" y="1418"/>
            <a:ext cx="160" cy="152"/>
          </p:xfrm>
          <a:graphic>
            <a:graphicData uri="http://schemas.openxmlformats.org/presentationml/2006/ole">
              <mc:AlternateContent xmlns:mc="http://schemas.openxmlformats.org/markup-compatibility/2006">
                <mc:Choice xmlns:v="urn:schemas-microsoft-com:vml" Requires="v">
                  <p:oleObj spid="_x0000_s88749" name="Equation" r:id="rId31" imgW="241300" imgH="228600" progId="Equation.DSMT4">
                    <p:embed/>
                  </p:oleObj>
                </mc:Choice>
                <mc:Fallback>
                  <p:oleObj name="Equation" r:id="rId31" imgW="241300" imgH="228600" progId="Equation.DSMT4">
                    <p:embed/>
                    <p:pic>
                      <p:nvPicPr>
                        <p:cNvPr id="0" name="Object 64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1418"/>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0" name="Object 647"/>
            <p:cNvGraphicFramePr>
              <a:graphicFrameLocks noChangeAspect="1"/>
            </p:cNvGraphicFramePr>
            <p:nvPr/>
          </p:nvGraphicFramePr>
          <p:xfrm>
            <a:off x="3387" y="1954"/>
            <a:ext cx="152" cy="144"/>
          </p:xfrm>
          <a:graphic>
            <a:graphicData uri="http://schemas.openxmlformats.org/presentationml/2006/ole">
              <mc:AlternateContent xmlns:mc="http://schemas.openxmlformats.org/markup-compatibility/2006">
                <mc:Choice xmlns:v="urn:schemas-microsoft-com:vml" Requires="v">
                  <p:oleObj spid="_x0000_s88750" name="Equation" r:id="rId32" imgW="241300" imgH="228600" progId="Equation.DSMT4">
                    <p:embed/>
                  </p:oleObj>
                </mc:Choice>
                <mc:Fallback>
                  <p:oleObj name="Equation" r:id="rId32" imgW="241300" imgH="228600" progId="Equation.DSMT4">
                    <p:embed/>
                    <p:pic>
                      <p:nvPicPr>
                        <p:cNvPr id="0" name="Object 64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87" y="1954"/>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1" name="Object 648"/>
            <p:cNvGraphicFramePr>
              <a:graphicFrameLocks noChangeAspect="1"/>
            </p:cNvGraphicFramePr>
            <p:nvPr/>
          </p:nvGraphicFramePr>
          <p:xfrm>
            <a:off x="3625" y="1962"/>
            <a:ext cx="152" cy="144"/>
          </p:xfrm>
          <a:graphic>
            <a:graphicData uri="http://schemas.openxmlformats.org/presentationml/2006/ole">
              <mc:AlternateContent xmlns:mc="http://schemas.openxmlformats.org/markup-compatibility/2006">
                <mc:Choice xmlns:v="urn:schemas-microsoft-com:vml" Requires="v">
                  <p:oleObj spid="_x0000_s88751" name="Equation" r:id="rId33" imgW="241300" imgH="228600" progId="Equation.DSMT4">
                    <p:embed/>
                  </p:oleObj>
                </mc:Choice>
                <mc:Fallback>
                  <p:oleObj name="Equation" r:id="rId33" imgW="241300" imgH="228600" progId="Equation.DSMT4">
                    <p:embed/>
                    <p:pic>
                      <p:nvPicPr>
                        <p:cNvPr id="0" name="Object 64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25" y="1962"/>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2" name="Object 649"/>
            <p:cNvGraphicFramePr>
              <a:graphicFrameLocks noChangeAspect="1"/>
            </p:cNvGraphicFramePr>
            <p:nvPr/>
          </p:nvGraphicFramePr>
          <p:xfrm>
            <a:off x="3610" y="3214"/>
            <a:ext cx="288" cy="176"/>
          </p:xfrm>
          <a:graphic>
            <a:graphicData uri="http://schemas.openxmlformats.org/presentationml/2006/ole">
              <mc:AlternateContent xmlns:mc="http://schemas.openxmlformats.org/markup-compatibility/2006">
                <mc:Choice xmlns:v="urn:schemas-microsoft-com:vml" Requires="v">
                  <p:oleObj spid="_x0000_s88752" name="Equation" r:id="rId34" imgW="457200" imgH="279400" progId="Equation.DSMT4">
                    <p:embed/>
                  </p:oleObj>
                </mc:Choice>
                <mc:Fallback>
                  <p:oleObj name="Equation" r:id="rId34" imgW="457200" imgH="279400" progId="Equation.DSMT4">
                    <p:embed/>
                    <p:pic>
                      <p:nvPicPr>
                        <p:cNvPr id="0" name="Object 64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10" y="3214"/>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3" name="Object 650"/>
            <p:cNvGraphicFramePr>
              <a:graphicFrameLocks noChangeAspect="1"/>
            </p:cNvGraphicFramePr>
            <p:nvPr/>
          </p:nvGraphicFramePr>
          <p:xfrm>
            <a:off x="3268" y="3201"/>
            <a:ext cx="288" cy="176"/>
          </p:xfrm>
          <a:graphic>
            <a:graphicData uri="http://schemas.openxmlformats.org/presentationml/2006/ole">
              <mc:AlternateContent xmlns:mc="http://schemas.openxmlformats.org/markup-compatibility/2006">
                <mc:Choice xmlns:v="urn:schemas-microsoft-com:vml" Requires="v">
                  <p:oleObj spid="_x0000_s88753" name="Equation" r:id="rId35" imgW="457200" imgH="279400" progId="Equation.DSMT4">
                    <p:embed/>
                  </p:oleObj>
                </mc:Choice>
                <mc:Fallback>
                  <p:oleObj name="Equation" r:id="rId35" imgW="457200" imgH="279400" progId="Equation.DSMT4">
                    <p:embed/>
                    <p:pic>
                      <p:nvPicPr>
                        <p:cNvPr id="0" name="Object 65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268" y="3201"/>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14" name="Text Box 17"/>
            <p:cNvSpPr txBox="1">
              <a:spLocks noChangeArrowheads="1"/>
            </p:cNvSpPr>
            <p:nvPr/>
          </p:nvSpPr>
          <p:spPr bwMode="auto">
            <a:xfrm>
              <a:off x="3344" y="1636"/>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215" name="Rectangle 653"/>
            <p:cNvSpPr>
              <a:spLocks noChangeArrowheads="1"/>
            </p:cNvSpPr>
            <p:nvPr/>
          </p:nvSpPr>
          <p:spPr bwMode="auto">
            <a:xfrm>
              <a:off x="3377" y="1625"/>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sp>
          <p:nvSpPr>
            <p:cNvPr id="6216" name="Rectangle 654"/>
            <p:cNvSpPr>
              <a:spLocks noChangeArrowheads="1"/>
            </p:cNvSpPr>
            <p:nvPr/>
          </p:nvSpPr>
          <p:spPr bwMode="auto">
            <a:xfrm>
              <a:off x="3377" y="2192"/>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sp>
          <p:nvSpPr>
            <p:cNvPr id="6217" name="Rectangle 656"/>
            <p:cNvSpPr>
              <a:spLocks noChangeArrowheads="1"/>
            </p:cNvSpPr>
            <p:nvPr/>
          </p:nvSpPr>
          <p:spPr bwMode="auto">
            <a:xfrm>
              <a:off x="4402" y="1586"/>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18" name="Rectangle 329"/>
            <p:cNvSpPr>
              <a:spLocks noChangeArrowheads="1"/>
            </p:cNvSpPr>
            <p:nvPr/>
          </p:nvSpPr>
          <p:spPr bwMode="auto">
            <a:xfrm>
              <a:off x="4464" y="2493"/>
              <a:ext cx="386" cy="1179"/>
            </a:xfrm>
            <a:prstGeom prst="rect">
              <a:avLst/>
            </a:prstGeom>
            <a:solidFill>
              <a:srgbClr val="996633">
                <a:alpha val="788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19" name="Text Box 21"/>
            <p:cNvSpPr txBox="1">
              <a:spLocks noChangeArrowheads="1"/>
            </p:cNvSpPr>
            <p:nvPr/>
          </p:nvSpPr>
          <p:spPr bwMode="auto">
            <a:xfrm>
              <a:off x="4396" y="2192"/>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220" name="Object 659"/>
            <p:cNvGraphicFramePr>
              <a:graphicFrameLocks noChangeAspect="1"/>
            </p:cNvGraphicFramePr>
            <p:nvPr/>
          </p:nvGraphicFramePr>
          <p:xfrm>
            <a:off x="4560" y="2914"/>
            <a:ext cx="192" cy="176"/>
          </p:xfrm>
          <a:graphic>
            <a:graphicData uri="http://schemas.openxmlformats.org/presentationml/2006/ole">
              <mc:AlternateContent xmlns:mc="http://schemas.openxmlformats.org/markup-compatibility/2006">
                <mc:Choice xmlns:v="urn:schemas-microsoft-com:vml" Requires="v">
                  <p:oleObj spid="_x0000_s88754" name="Equation" r:id="rId36" imgW="304668" imgH="279279" progId="Equation.DSMT4">
                    <p:embed/>
                  </p:oleObj>
                </mc:Choice>
                <mc:Fallback>
                  <p:oleObj name="Equation" r:id="rId36" imgW="304668" imgH="279279" progId="Equation.DSMT4">
                    <p:embed/>
                    <p:pic>
                      <p:nvPicPr>
                        <p:cNvPr id="0" name="Object 6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0" y="2914"/>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21" name="Object 660"/>
            <p:cNvGraphicFramePr>
              <a:graphicFrameLocks noChangeAspect="1"/>
            </p:cNvGraphicFramePr>
            <p:nvPr/>
          </p:nvGraphicFramePr>
          <p:xfrm>
            <a:off x="4547" y="3471"/>
            <a:ext cx="224" cy="168"/>
          </p:xfrm>
          <a:graphic>
            <a:graphicData uri="http://schemas.openxmlformats.org/presentationml/2006/ole">
              <mc:AlternateContent xmlns:mc="http://schemas.openxmlformats.org/markup-compatibility/2006">
                <mc:Choice xmlns:v="urn:schemas-microsoft-com:vml" Requires="v">
                  <p:oleObj spid="_x0000_s88755" name="Equation" r:id="rId37" imgW="355292" imgH="266469" progId="Equation.DSMT4">
                    <p:embed/>
                  </p:oleObj>
                </mc:Choice>
                <mc:Fallback>
                  <p:oleObj name="Equation" r:id="rId37" imgW="355292" imgH="266469" progId="Equation.DSMT4">
                    <p:embed/>
                    <p:pic>
                      <p:nvPicPr>
                        <p:cNvPr id="0" name="Object 6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7" y="3471"/>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222" name="Group 661"/>
            <p:cNvGrpSpPr>
              <a:grpSpLocks/>
            </p:cNvGrpSpPr>
            <p:nvPr/>
          </p:nvGrpSpPr>
          <p:grpSpPr bwMode="auto">
            <a:xfrm>
              <a:off x="4616" y="1867"/>
              <a:ext cx="91" cy="292"/>
              <a:chOff x="3095" y="1167"/>
              <a:chExt cx="91" cy="292"/>
            </a:xfrm>
          </p:grpSpPr>
          <p:grpSp>
            <p:nvGrpSpPr>
              <p:cNvPr id="6277" name="Group 273"/>
              <p:cNvGrpSpPr>
                <a:grpSpLocks/>
              </p:cNvGrpSpPr>
              <p:nvPr/>
            </p:nvGrpSpPr>
            <p:grpSpPr bwMode="auto">
              <a:xfrm>
                <a:off x="3157" y="1171"/>
                <a:ext cx="29" cy="288"/>
                <a:chOff x="1615" y="1660"/>
                <a:chExt cx="29" cy="401"/>
              </a:xfrm>
            </p:grpSpPr>
            <p:sp>
              <p:nvSpPr>
                <p:cNvPr id="6281"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82"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278" name="Group 276"/>
              <p:cNvGrpSpPr>
                <a:grpSpLocks/>
              </p:cNvGrpSpPr>
              <p:nvPr/>
            </p:nvGrpSpPr>
            <p:grpSpPr bwMode="auto">
              <a:xfrm>
                <a:off x="3095" y="1167"/>
                <a:ext cx="29" cy="288"/>
                <a:chOff x="1553" y="1656"/>
                <a:chExt cx="29" cy="402"/>
              </a:xfrm>
            </p:grpSpPr>
            <p:sp>
              <p:nvSpPr>
                <p:cNvPr id="6279"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80"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6223" name="Group 668"/>
            <p:cNvGrpSpPr>
              <a:grpSpLocks/>
            </p:cNvGrpSpPr>
            <p:nvPr/>
          </p:nvGrpSpPr>
          <p:grpSpPr bwMode="auto">
            <a:xfrm>
              <a:off x="4618" y="3143"/>
              <a:ext cx="91" cy="292"/>
              <a:chOff x="3095" y="1167"/>
              <a:chExt cx="91" cy="292"/>
            </a:xfrm>
          </p:grpSpPr>
          <p:grpSp>
            <p:nvGrpSpPr>
              <p:cNvPr id="6271" name="Group 273"/>
              <p:cNvGrpSpPr>
                <a:grpSpLocks/>
              </p:cNvGrpSpPr>
              <p:nvPr/>
            </p:nvGrpSpPr>
            <p:grpSpPr bwMode="auto">
              <a:xfrm>
                <a:off x="3157" y="1171"/>
                <a:ext cx="29" cy="288"/>
                <a:chOff x="1615" y="1660"/>
                <a:chExt cx="29" cy="401"/>
              </a:xfrm>
            </p:grpSpPr>
            <p:sp>
              <p:nvSpPr>
                <p:cNvPr id="6275"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76"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272" name="Group 276"/>
              <p:cNvGrpSpPr>
                <a:grpSpLocks/>
              </p:cNvGrpSpPr>
              <p:nvPr/>
            </p:nvGrpSpPr>
            <p:grpSpPr bwMode="auto">
              <a:xfrm>
                <a:off x="3095" y="1167"/>
                <a:ext cx="29" cy="288"/>
                <a:chOff x="1553" y="1656"/>
                <a:chExt cx="29" cy="402"/>
              </a:xfrm>
            </p:grpSpPr>
            <p:sp>
              <p:nvSpPr>
                <p:cNvPr id="6273"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74"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224" name="Text Box 675"/>
            <p:cNvSpPr txBox="1">
              <a:spLocks noChangeArrowheads="1"/>
            </p:cNvSpPr>
            <p:nvPr/>
          </p:nvSpPr>
          <p:spPr bwMode="auto">
            <a:xfrm>
              <a:off x="4560" y="2720"/>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225" name="Text Box 6"/>
            <p:cNvSpPr txBox="1">
              <a:spLocks noChangeArrowheads="1"/>
            </p:cNvSpPr>
            <p:nvPr/>
          </p:nvSpPr>
          <p:spPr bwMode="auto">
            <a:xfrm>
              <a:off x="4506" y="954"/>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226" name="Group 677"/>
            <p:cNvGrpSpPr>
              <a:grpSpLocks/>
            </p:cNvGrpSpPr>
            <p:nvPr/>
          </p:nvGrpSpPr>
          <p:grpSpPr bwMode="auto">
            <a:xfrm>
              <a:off x="4617" y="1170"/>
              <a:ext cx="91" cy="403"/>
              <a:chOff x="3095" y="1167"/>
              <a:chExt cx="91" cy="292"/>
            </a:xfrm>
          </p:grpSpPr>
          <p:grpSp>
            <p:nvGrpSpPr>
              <p:cNvPr id="6265" name="Group 273"/>
              <p:cNvGrpSpPr>
                <a:grpSpLocks/>
              </p:cNvGrpSpPr>
              <p:nvPr/>
            </p:nvGrpSpPr>
            <p:grpSpPr bwMode="auto">
              <a:xfrm>
                <a:off x="3157" y="1171"/>
                <a:ext cx="29" cy="288"/>
                <a:chOff x="1615" y="1660"/>
                <a:chExt cx="29" cy="401"/>
              </a:xfrm>
            </p:grpSpPr>
            <p:sp>
              <p:nvSpPr>
                <p:cNvPr id="6269"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70"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266" name="Group 276"/>
              <p:cNvGrpSpPr>
                <a:grpSpLocks/>
              </p:cNvGrpSpPr>
              <p:nvPr/>
            </p:nvGrpSpPr>
            <p:grpSpPr bwMode="auto">
              <a:xfrm>
                <a:off x="3095" y="1167"/>
                <a:ext cx="29" cy="288"/>
                <a:chOff x="1553" y="1656"/>
                <a:chExt cx="29" cy="402"/>
              </a:xfrm>
            </p:grpSpPr>
            <p:sp>
              <p:nvSpPr>
                <p:cNvPr id="6267"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68"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227" name="Text Box 684"/>
            <p:cNvSpPr txBox="1">
              <a:spLocks noChangeArrowheads="1"/>
            </p:cNvSpPr>
            <p:nvPr/>
          </p:nvSpPr>
          <p:spPr bwMode="auto">
            <a:xfrm>
              <a:off x="4770" y="1143"/>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228" name="Arc 685"/>
            <p:cNvSpPr>
              <a:spLocks/>
            </p:cNvSpPr>
            <p:nvPr/>
          </p:nvSpPr>
          <p:spPr bwMode="auto">
            <a:xfrm rot="10800000">
              <a:off x="4687" y="1219"/>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6229" name="Arc 686"/>
            <p:cNvSpPr>
              <a:spLocks/>
            </p:cNvSpPr>
            <p:nvPr/>
          </p:nvSpPr>
          <p:spPr bwMode="auto">
            <a:xfrm rot="-358755">
              <a:off x="4551" y="1222"/>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230" name="Text Box 687"/>
            <p:cNvSpPr txBox="1">
              <a:spLocks noChangeArrowheads="1"/>
            </p:cNvSpPr>
            <p:nvPr/>
          </p:nvSpPr>
          <p:spPr bwMode="auto">
            <a:xfrm>
              <a:off x="4329" y="1149"/>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231" name="Object 688"/>
            <p:cNvGraphicFramePr>
              <a:graphicFrameLocks noChangeAspect="1"/>
            </p:cNvGraphicFramePr>
            <p:nvPr/>
          </p:nvGraphicFramePr>
          <p:xfrm>
            <a:off x="4713" y="1426"/>
            <a:ext cx="152" cy="144"/>
          </p:xfrm>
          <a:graphic>
            <a:graphicData uri="http://schemas.openxmlformats.org/presentationml/2006/ole">
              <mc:AlternateContent xmlns:mc="http://schemas.openxmlformats.org/markup-compatibility/2006">
                <mc:Choice xmlns:v="urn:schemas-microsoft-com:vml" Requires="v">
                  <p:oleObj spid="_x0000_s88756" name="Equation" r:id="rId38" imgW="241300" imgH="228600" progId="Equation.DSMT4">
                    <p:embed/>
                  </p:oleObj>
                </mc:Choice>
                <mc:Fallback>
                  <p:oleObj name="Equation" r:id="rId38" imgW="241300" imgH="228600" progId="Equation.DSMT4">
                    <p:embed/>
                    <p:pic>
                      <p:nvPicPr>
                        <p:cNvPr id="0" name="Object 68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3" y="1426"/>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2" name="Object 689"/>
            <p:cNvGraphicFramePr>
              <a:graphicFrameLocks noChangeAspect="1"/>
            </p:cNvGraphicFramePr>
            <p:nvPr/>
          </p:nvGraphicFramePr>
          <p:xfrm>
            <a:off x="4477" y="1417"/>
            <a:ext cx="160" cy="152"/>
          </p:xfrm>
          <a:graphic>
            <a:graphicData uri="http://schemas.openxmlformats.org/presentationml/2006/ole">
              <mc:AlternateContent xmlns:mc="http://schemas.openxmlformats.org/markup-compatibility/2006">
                <mc:Choice xmlns:v="urn:schemas-microsoft-com:vml" Requires="v">
                  <p:oleObj spid="_x0000_s88757" name="Equation" r:id="rId39" imgW="241300" imgH="228600" progId="Equation.DSMT4">
                    <p:embed/>
                  </p:oleObj>
                </mc:Choice>
                <mc:Fallback>
                  <p:oleObj name="Equation" r:id="rId39" imgW="241300" imgH="228600" progId="Equation.DSMT4">
                    <p:embed/>
                    <p:pic>
                      <p:nvPicPr>
                        <p:cNvPr id="0" name="Object 68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77" y="1417"/>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3" name="Object 690"/>
            <p:cNvGraphicFramePr>
              <a:graphicFrameLocks noChangeAspect="1"/>
            </p:cNvGraphicFramePr>
            <p:nvPr/>
          </p:nvGraphicFramePr>
          <p:xfrm>
            <a:off x="4474" y="1953"/>
            <a:ext cx="152" cy="144"/>
          </p:xfrm>
          <a:graphic>
            <a:graphicData uri="http://schemas.openxmlformats.org/presentationml/2006/ole">
              <mc:AlternateContent xmlns:mc="http://schemas.openxmlformats.org/markup-compatibility/2006">
                <mc:Choice xmlns:v="urn:schemas-microsoft-com:vml" Requires="v">
                  <p:oleObj spid="_x0000_s88758" name="Equation" r:id="rId40" imgW="241300" imgH="228600" progId="Equation.DSMT4">
                    <p:embed/>
                  </p:oleObj>
                </mc:Choice>
                <mc:Fallback>
                  <p:oleObj name="Equation" r:id="rId40" imgW="241300" imgH="228600" progId="Equation.DSMT4">
                    <p:embed/>
                    <p:pic>
                      <p:nvPicPr>
                        <p:cNvPr id="0" name="Object 69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4" y="1953"/>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4" name="Object 691"/>
            <p:cNvGraphicFramePr>
              <a:graphicFrameLocks noChangeAspect="1"/>
            </p:cNvGraphicFramePr>
            <p:nvPr/>
          </p:nvGraphicFramePr>
          <p:xfrm>
            <a:off x="4712" y="1961"/>
            <a:ext cx="152" cy="144"/>
          </p:xfrm>
          <a:graphic>
            <a:graphicData uri="http://schemas.openxmlformats.org/presentationml/2006/ole">
              <mc:AlternateContent xmlns:mc="http://schemas.openxmlformats.org/markup-compatibility/2006">
                <mc:Choice xmlns:v="urn:schemas-microsoft-com:vml" Requires="v">
                  <p:oleObj spid="_x0000_s88759" name="Equation" r:id="rId41" imgW="241300" imgH="228600" progId="Equation.DSMT4">
                    <p:embed/>
                  </p:oleObj>
                </mc:Choice>
                <mc:Fallback>
                  <p:oleObj name="Equation" r:id="rId41" imgW="241300" imgH="228600" progId="Equation.DSMT4">
                    <p:embed/>
                    <p:pic>
                      <p:nvPicPr>
                        <p:cNvPr id="0" name="Object 69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12" y="1961"/>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5" name="Object 692"/>
            <p:cNvGraphicFramePr>
              <a:graphicFrameLocks noChangeAspect="1"/>
            </p:cNvGraphicFramePr>
            <p:nvPr/>
          </p:nvGraphicFramePr>
          <p:xfrm>
            <a:off x="4697" y="3213"/>
            <a:ext cx="288" cy="176"/>
          </p:xfrm>
          <a:graphic>
            <a:graphicData uri="http://schemas.openxmlformats.org/presentationml/2006/ole">
              <mc:AlternateContent xmlns:mc="http://schemas.openxmlformats.org/markup-compatibility/2006">
                <mc:Choice xmlns:v="urn:schemas-microsoft-com:vml" Requires="v">
                  <p:oleObj spid="_x0000_s88760" name="Equation" r:id="rId42" imgW="457200" imgH="279400" progId="Equation.DSMT4">
                    <p:embed/>
                  </p:oleObj>
                </mc:Choice>
                <mc:Fallback>
                  <p:oleObj name="Equation" r:id="rId42" imgW="457200" imgH="279400" progId="Equation.DSMT4">
                    <p:embed/>
                    <p:pic>
                      <p:nvPicPr>
                        <p:cNvPr id="0" name="Object 69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697" y="3213"/>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6" name="Object 693"/>
            <p:cNvGraphicFramePr>
              <a:graphicFrameLocks noChangeAspect="1"/>
            </p:cNvGraphicFramePr>
            <p:nvPr/>
          </p:nvGraphicFramePr>
          <p:xfrm>
            <a:off x="4355" y="3200"/>
            <a:ext cx="288" cy="176"/>
          </p:xfrm>
          <a:graphic>
            <a:graphicData uri="http://schemas.openxmlformats.org/presentationml/2006/ole">
              <mc:AlternateContent xmlns:mc="http://schemas.openxmlformats.org/markup-compatibility/2006">
                <mc:Choice xmlns:v="urn:schemas-microsoft-com:vml" Requires="v">
                  <p:oleObj spid="_x0000_s88761" name="Equation" r:id="rId43" imgW="457200" imgH="279400" progId="Equation.DSMT4">
                    <p:embed/>
                  </p:oleObj>
                </mc:Choice>
                <mc:Fallback>
                  <p:oleObj name="Equation" r:id="rId43" imgW="457200" imgH="279400" progId="Equation.DSMT4">
                    <p:embed/>
                    <p:pic>
                      <p:nvPicPr>
                        <p:cNvPr id="0" name="Object 69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355" y="3200"/>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237" name="Group 694"/>
            <p:cNvGrpSpPr>
              <a:grpSpLocks/>
            </p:cNvGrpSpPr>
            <p:nvPr/>
          </p:nvGrpSpPr>
          <p:grpSpPr bwMode="auto">
            <a:xfrm>
              <a:off x="4431" y="1624"/>
              <a:ext cx="445" cy="204"/>
              <a:chOff x="670" y="1321"/>
              <a:chExt cx="445" cy="204"/>
            </a:xfrm>
          </p:grpSpPr>
          <p:sp>
            <p:nvSpPr>
              <p:cNvPr id="6263"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264" name="Rectangle 696"/>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238" name="Rectangle 697"/>
            <p:cNvSpPr>
              <a:spLocks noChangeArrowheads="1"/>
            </p:cNvSpPr>
            <p:nvPr/>
          </p:nvSpPr>
          <p:spPr bwMode="auto">
            <a:xfrm>
              <a:off x="4464" y="2191"/>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239" name="Group 698"/>
            <p:cNvGrpSpPr>
              <a:grpSpLocks/>
            </p:cNvGrpSpPr>
            <p:nvPr/>
          </p:nvGrpSpPr>
          <p:grpSpPr bwMode="auto">
            <a:xfrm>
              <a:off x="4552" y="2532"/>
              <a:ext cx="196" cy="196"/>
              <a:chOff x="1723" y="3589"/>
              <a:chExt cx="196" cy="196"/>
            </a:xfrm>
          </p:grpSpPr>
          <p:sp>
            <p:nvSpPr>
              <p:cNvPr id="6261" name="Oval 699"/>
              <p:cNvSpPr>
                <a:spLocks noChangeArrowheads="1"/>
              </p:cNvSpPr>
              <p:nvPr/>
            </p:nvSpPr>
            <p:spPr bwMode="auto">
              <a:xfrm>
                <a:off x="1723" y="3589"/>
                <a:ext cx="196" cy="196"/>
              </a:xfrm>
              <a:prstGeom prst="ellipse">
                <a:avLst/>
              </a:prstGeom>
              <a:gradFill rotWithShape="1">
                <a:gsLst>
                  <a:gs pos="0">
                    <a:srgbClr val="996633"/>
                  </a:gs>
                  <a:gs pos="50000">
                    <a:srgbClr val="FBE4B7"/>
                  </a:gs>
                  <a:gs pos="100000">
                    <a:srgbClr val="9966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262" name="Text Box 700"/>
              <p:cNvSpPr txBox="1">
                <a:spLocks noChangeArrowheads="1"/>
              </p:cNvSpPr>
              <p:nvPr/>
            </p:nvSpPr>
            <p:spPr bwMode="auto">
              <a:xfrm>
                <a:off x="1759" y="3607"/>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sp>
          <p:nvSpPr>
            <p:cNvPr id="6240" name="Line 96"/>
            <p:cNvSpPr>
              <a:spLocks noChangeShapeType="1"/>
            </p:cNvSpPr>
            <p:nvPr/>
          </p:nvSpPr>
          <p:spPr bwMode="auto">
            <a:xfrm>
              <a:off x="3825" y="228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1" name="Line 95"/>
            <p:cNvSpPr>
              <a:spLocks noChangeShapeType="1"/>
            </p:cNvSpPr>
            <p:nvPr/>
          </p:nvSpPr>
          <p:spPr bwMode="auto">
            <a:xfrm>
              <a:off x="3828" y="1738"/>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2" name="Line 97"/>
            <p:cNvSpPr>
              <a:spLocks noChangeShapeType="1"/>
            </p:cNvSpPr>
            <p:nvPr/>
          </p:nvSpPr>
          <p:spPr bwMode="auto">
            <a:xfrm>
              <a:off x="3815" y="263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3" name="Line 80"/>
            <p:cNvSpPr>
              <a:spLocks noChangeShapeType="1"/>
            </p:cNvSpPr>
            <p:nvPr/>
          </p:nvSpPr>
          <p:spPr bwMode="auto">
            <a:xfrm>
              <a:off x="2232" y="1062"/>
              <a:ext cx="1152" cy="0"/>
            </a:xfrm>
            <a:prstGeom prst="line">
              <a:avLst/>
            </a:prstGeom>
            <a:noFill/>
            <a:ln w="19050">
              <a:solidFill>
                <a:srgbClr val="E10000"/>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4" name="Line 80"/>
            <p:cNvSpPr>
              <a:spLocks noChangeShapeType="1"/>
            </p:cNvSpPr>
            <p:nvPr/>
          </p:nvSpPr>
          <p:spPr bwMode="auto">
            <a:xfrm>
              <a:off x="2244" y="1736"/>
              <a:ext cx="403"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5" name="Line 80"/>
            <p:cNvSpPr>
              <a:spLocks noChangeShapeType="1"/>
            </p:cNvSpPr>
            <p:nvPr/>
          </p:nvSpPr>
          <p:spPr bwMode="auto">
            <a:xfrm>
              <a:off x="2244" y="2286"/>
              <a:ext cx="288"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6" name="Line 80"/>
            <p:cNvSpPr>
              <a:spLocks noChangeShapeType="1"/>
            </p:cNvSpPr>
            <p:nvPr/>
          </p:nvSpPr>
          <p:spPr bwMode="auto">
            <a:xfrm>
              <a:off x="2222" y="2632"/>
              <a:ext cx="345"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7" name="Line 80"/>
            <p:cNvSpPr>
              <a:spLocks noChangeShapeType="1"/>
            </p:cNvSpPr>
            <p:nvPr/>
          </p:nvSpPr>
          <p:spPr bwMode="auto">
            <a:xfrm>
              <a:off x="2216" y="3024"/>
              <a:ext cx="461"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8" name="Line 80"/>
            <p:cNvSpPr>
              <a:spLocks noChangeShapeType="1"/>
            </p:cNvSpPr>
            <p:nvPr/>
          </p:nvSpPr>
          <p:spPr bwMode="auto">
            <a:xfrm>
              <a:off x="2222" y="3552"/>
              <a:ext cx="864"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49" name="Line 80"/>
            <p:cNvSpPr>
              <a:spLocks noChangeShapeType="1"/>
            </p:cNvSpPr>
            <p:nvPr/>
          </p:nvSpPr>
          <p:spPr bwMode="auto">
            <a:xfrm>
              <a:off x="313" y="106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0" name="Line 80"/>
            <p:cNvSpPr>
              <a:spLocks noChangeShapeType="1"/>
            </p:cNvSpPr>
            <p:nvPr/>
          </p:nvSpPr>
          <p:spPr bwMode="auto">
            <a:xfrm>
              <a:off x="304" y="174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1" name="Line 80"/>
            <p:cNvSpPr>
              <a:spLocks noChangeShapeType="1"/>
            </p:cNvSpPr>
            <p:nvPr/>
          </p:nvSpPr>
          <p:spPr bwMode="auto">
            <a:xfrm>
              <a:off x="302" y="228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2" name="Line 80"/>
            <p:cNvSpPr>
              <a:spLocks noChangeShapeType="1"/>
            </p:cNvSpPr>
            <p:nvPr/>
          </p:nvSpPr>
          <p:spPr bwMode="auto">
            <a:xfrm>
              <a:off x="306" y="2638"/>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3" name="Line 80"/>
            <p:cNvSpPr>
              <a:spLocks noChangeShapeType="1"/>
            </p:cNvSpPr>
            <p:nvPr/>
          </p:nvSpPr>
          <p:spPr bwMode="auto">
            <a:xfrm>
              <a:off x="307" y="3029"/>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4" name="Line 80"/>
            <p:cNvSpPr>
              <a:spLocks noChangeShapeType="1"/>
            </p:cNvSpPr>
            <p:nvPr/>
          </p:nvSpPr>
          <p:spPr bwMode="auto">
            <a:xfrm>
              <a:off x="307" y="3556"/>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6255" name="Text Box 62"/>
            <p:cNvSpPr txBox="1">
              <a:spLocks noChangeArrowheads="1"/>
            </p:cNvSpPr>
            <p:nvPr/>
          </p:nvSpPr>
          <p:spPr bwMode="auto">
            <a:xfrm>
              <a:off x="807" y="3730"/>
              <a:ext cx="232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b="1">
                  <a:solidFill>
                    <a:srgbClr val="000000"/>
                  </a:solidFill>
                  <a:latin typeface="Arial" charset="0"/>
                </a:rPr>
                <a:t>Extracellular Unconvected Fluid </a:t>
              </a:r>
              <a:r>
                <a:rPr lang="en-US" sz="1600">
                  <a:solidFill>
                    <a:srgbClr val="000000"/>
                  </a:solidFill>
                  <a:latin typeface="Arial" charset="0"/>
                </a:rPr>
                <a:t>(EUF)</a:t>
              </a:r>
              <a:endParaRPr lang="en-US" sz="1600" baseline="-25000">
                <a:solidFill>
                  <a:srgbClr val="000000"/>
                </a:solidFill>
                <a:latin typeface="Arial" charset="0"/>
              </a:endParaRPr>
            </a:p>
          </p:txBody>
        </p:sp>
        <p:sp>
          <p:nvSpPr>
            <p:cNvPr id="6256" name="Text Box 11"/>
            <p:cNvSpPr txBox="1">
              <a:spLocks noChangeArrowheads="1"/>
            </p:cNvSpPr>
            <p:nvPr/>
          </p:nvSpPr>
          <p:spPr bwMode="auto">
            <a:xfrm>
              <a:off x="1000" y="784"/>
              <a:ext cx="8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Free Diffusion</a:t>
              </a:r>
              <a:endParaRPr lang="en-US" sz="1400" baseline="-25000">
                <a:solidFill>
                  <a:srgbClr val="000000"/>
                </a:solidFill>
                <a:latin typeface="Arial" charset="0"/>
              </a:endParaRPr>
            </a:p>
          </p:txBody>
        </p:sp>
        <p:sp>
          <p:nvSpPr>
            <p:cNvPr id="6257" name="Text Box 62"/>
            <p:cNvSpPr txBox="1">
              <a:spLocks noChangeArrowheads="1"/>
            </p:cNvSpPr>
            <p:nvPr/>
          </p:nvSpPr>
          <p:spPr bwMode="auto">
            <a:xfrm rot="-5400000">
              <a:off x="-1049" y="2221"/>
              <a:ext cx="23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b="1">
                  <a:solidFill>
                    <a:srgbClr val="000000"/>
                  </a:solidFill>
                  <a:latin typeface="Arial" charset="0"/>
                </a:rPr>
                <a:t>Bulk Extracellular Fluid </a:t>
              </a:r>
              <a:r>
                <a:rPr lang="en-US" sz="1600">
                  <a:solidFill>
                    <a:srgbClr val="000000"/>
                  </a:solidFill>
                  <a:latin typeface="Arial" charset="0"/>
                </a:rPr>
                <a:t>(BECF)</a:t>
              </a:r>
              <a:endParaRPr lang="en-US" sz="1600" baseline="-25000">
                <a:solidFill>
                  <a:srgbClr val="000000"/>
                </a:solidFill>
                <a:latin typeface="Arial" charset="0"/>
              </a:endParaRPr>
            </a:p>
          </p:txBody>
        </p:sp>
        <p:sp>
          <p:nvSpPr>
            <p:cNvPr id="6258" name="Arc 218"/>
            <p:cNvSpPr>
              <a:spLocks/>
            </p:cNvSpPr>
            <p:nvPr/>
          </p:nvSpPr>
          <p:spPr bwMode="auto">
            <a:xfrm rot="10800000">
              <a:off x="193" y="260"/>
              <a:ext cx="3111" cy="4019"/>
            </a:xfrm>
            <a:custGeom>
              <a:avLst/>
              <a:gdLst>
                <a:gd name="T0" fmla="*/ 0 w 4938713"/>
                <a:gd name="T1" fmla="*/ 0 h 6765925"/>
                <a:gd name="T2" fmla="*/ 0 w 4938713"/>
                <a:gd name="T3" fmla="*/ 0 h 6765925"/>
                <a:gd name="T4" fmla="*/ 0 w 4938713"/>
                <a:gd name="T5" fmla="*/ 0 h 6765925"/>
                <a:gd name="T6" fmla="*/ 0 60000 65536"/>
                <a:gd name="T7" fmla="*/ 0 60000 65536"/>
                <a:gd name="T8" fmla="*/ 0 60000 65536"/>
              </a:gdLst>
              <a:ahLst/>
              <a:cxnLst>
                <a:cxn ang="T6">
                  <a:pos x="T0" y="T1"/>
                </a:cxn>
                <a:cxn ang="T7">
                  <a:pos x="T2" y="T3"/>
                </a:cxn>
                <a:cxn ang="T8">
                  <a:pos x="T4" y="T5"/>
                </a:cxn>
              </a:cxnLst>
              <a:rect l="0" t="0" r="r" b="b"/>
              <a:pathLst>
                <a:path w="4938713" h="6765925" stroke="0">
                  <a:moveTo>
                    <a:pt x="3200270" y="151591"/>
                  </a:moveTo>
                  <a:cubicBezTo>
                    <a:pt x="4235166" y="590932"/>
                    <a:pt x="4940144" y="1903144"/>
                    <a:pt x="4938712" y="3387437"/>
                  </a:cubicBezTo>
                  <a:cubicBezTo>
                    <a:pt x="4937277" y="4874379"/>
                    <a:pt x="4227287" y="6185715"/>
                    <a:pt x="3189026" y="6619069"/>
                  </a:cubicBezTo>
                  <a:lnTo>
                    <a:pt x="2469357" y="3382963"/>
                  </a:lnTo>
                  <a:lnTo>
                    <a:pt x="3200270" y="151591"/>
                  </a:lnTo>
                  <a:close/>
                </a:path>
                <a:path w="4938713" h="6765925" fill="none">
                  <a:moveTo>
                    <a:pt x="3200270" y="151591"/>
                  </a:moveTo>
                  <a:cubicBezTo>
                    <a:pt x="4235166" y="590932"/>
                    <a:pt x="4940144" y="1903144"/>
                    <a:pt x="4938712" y="3387437"/>
                  </a:cubicBezTo>
                  <a:cubicBezTo>
                    <a:pt x="4937277" y="4874379"/>
                    <a:pt x="4227287" y="6185715"/>
                    <a:pt x="3189026" y="6619069"/>
                  </a:cubicBezTo>
                </a:path>
              </a:pathLst>
            </a:custGeom>
            <a:noFill/>
            <a:ln w="19050" cap="flat" cmpd="sng"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cxnSp>
          <p:nvCxnSpPr>
            <p:cNvPr id="6259" name="Straight Arrow Connector 220"/>
            <p:cNvCxnSpPr>
              <a:cxnSpLocks noChangeShapeType="1"/>
            </p:cNvCxnSpPr>
            <p:nvPr/>
          </p:nvCxnSpPr>
          <p:spPr bwMode="auto">
            <a:xfrm>
              <a:off x="1306" y="374"/>
              <a:ext cx="1502" cy="1017"/>
            </a:xfrm>
            <a:prstGeom prst="straightConnector1">
              <a:avLst/>
            </a:prstGeom>
            <a:noFill/>
            <a:ln w="25400" algn="ctr">
              <a:solidFill>
                <a:schemeClr val="bg2"/>
              </a:solidFill>
              <a:round/>
              <a:headEnd type="arrow" w="med" len="med"/>
              <a:tailEnd type="arrow" w="med" len="med"/>
            </a:ln>
            <a:extLst>
              <a:ext uri="{909E8E84-426E-40DD-AFC4-6F175D3DCCD1}">
                <a14:hiddenFill xmlns:a14="http://schemas.microsoft.com/office/drawing/2010/main">
                  <a:noFill/>
                </a14:hiddenFill>
              </a:ext>
            </a:extLst>
          </p:spPr>
        </p:cxnSp>
        <p:sp>
          <p:nvSpPr>
            <p:cNvPr id="6260" name="TextBox 224"/>
            <p:cNvSpPr txBox="1">
              <a:spLocks noChangeArrowheads="1"/>
            </p:cNvSpPr>
            <p:nvPr/>
          </p:nvSpPr>
          <p:spPr bwMode="auto">
            <a:xfrm>
              <a:off x="1928" y="638"/>
              <a:ext cx="3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solidFill>
                    <a:srgbClr val="000000"/>
                  </a:solidFill>
                  <a:latin typeface="Arial" charset="0"/>
                </a:rPr>
                <a:t>d</a:t>
              </a:r>
            </a:p>
          </p:txBody>
        </p:sp>
      </p:grpSp>
      <p:sp>
        <p:nvSpPr>
          <p:cNvPr id="6147" name="Rectangle 6"/>
          <p:cNvSpPr>
            <a:spLocks noChangeArrowheads="1"/>
          </p:cNvSpPr>
          <p:nvPr/>
        </p:nvSpPr>
        <p:spPr bwMode="auto">
          <a:xfrm>
            <a:off x="0" y="68263"/>
            <a:ext cx="914400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80000"/>
              </a:lnSpc>
            </a:pPr>
            <a:r>
              <a:rPr lang="en-US" sz="4000" b="1"/>
              <a:t>The</a:t>
            </a:r>
            <a:r>
              <a:rPr lang="en-US" sz="4000"/>
              <a:t> </a:t>
            </a:r>
            <a:r>
              <a:rPr lang="en-US" sz="4000" b="1"/>
              <a:t>Mathematical Model</a:t>
            </a:r>
          </a:p>
        </p:txBody>
      </p:sp>
      <p:grpSp>
        <p:nvGrpSpPr>
          <p:cNvPr id="6148" name="Group 6"/>
          <p:cNvGrpSpPr>
            <a:grpSpLocks/>
          </p:cNvGrpSpPr>
          <p:nvPr/>
        </p:nvGrpSpPr>
        <p:grpSpPr bwMode="auto">
          <a:xfrm>
            <a:off x="2273300" y="620713"/>
            <a:ext cx="4565650" cy="0"/>
            <a:chOff x="0" y="672"/>
            <a:chExt cx="2876" cy="0"/>
          </a:xfrm>
        </p:grpSpPr>
        <p:sp>
          <p:nvSpPr>
            <p:cNvPr id="6150"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1" name="Rectangle 68"/>
          <p:cNvSpPr>
            <a:spLocks noChangeArrowheads="1"/>
          </p:cNvSpPr>
          <p:nvPr/>
        </p:nvSpPr>
        <p:spPr bwMode="auto">
          <a:xfrm>
            <a:off x="3513138" y="6469063"/>
            <a:ext cx="57753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solidFill>
                  <a:srgbClr val="E10000"/>
                </a:solidFill>
              </a:rPr>
              <a:t>Somersalo, Occhipinti, Boron, Calvetti, </a:t>
            </a:r>
            <a:r>
              <a:rPr lang="en-US" i="1">
                <a:solidFill>
                  <a:srgbClr val="E10000"/>
                </a:solidFill>
              </a:rPr>
              <a:t>J Theor Biol</a:t>
            </a:r>
            <a:r>
              <a:rPr lang="en-US">
                <a:solidFill>
                  <a:srgbClr val="E10000"/>
                </a:solidFill>
              </a:rPr>
              <a:t>, 2012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1"/>
                                        </p:tgtEl>
                                        <p:attrNameLst>
                                          <p:attrName>style.visibility</p:attrName>
                                        </p:attrNameLst>
                                      </p:cBhvr>
                                      <p:to>
                                        <p:strVal val="visible"/>
                                      </p:to>
                                    </p:set>
                                    <p:animEffect transition="in" filter="dissolve">
                                      <p:cBhvr>
                                        <p:cTn id="12" dur="500"/>
                                        <p:tgtEl>
                                          <p:spTgt spid="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7938"/>
            <a:ext cx="9144000"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80000"/>
              </a:lnSpc>
            </a:pPr>
            <a:r>
              <a:rPr lang="en-US" sz="4000"/>
              <a:t>The Key Components of the Model</a:t>
            </a:r>
          </a:p>
        </p:txBody>
      </p:sp>
      <p:sp>
        <p:nvSpPr>
          <p:cNvPr id="7171" name="Rectangle 3"/>
          <p:cNvSpPr>
            <a:spLocks noGrp="1" noChangeArrowheads="1"/>
          </p:cNvSpPr>
          <p:nvPr>
            <p:ph type="subTitle" idx="1"/>
          </p:nvPr>
        </p:nvSpPr>
        <p:spPr>
          <a:xfrm>
            <a:off x="358775" y="1089025"/>
            <a:ext cx="8497888" cy="5437188"/>
          </a:xfrm>
        </p:spPr>
        <p:txBody>
          <a:bodyPr/>
          <a:lstStyle/>
          <a:p>
            <a:pPr algn="just" eaLnBrk="1" hangingPunct="1"/>
            <a:r>
              <a:rPr lang="en-US" sz="2600" b="1" dirty="0" smtClean="0">
                <a:solidFill>
                  <a:srgbClr val="E10000"/>
                </a:solidFill>
                <a:latin typeface="Arial Narrow" pitchFamily="34" charset="0"/>
              </a:rPr>
              <a:t>Bulk extracellular fluid (BECF)</a:t>
            </a:r>
          </a:p>
          <a:p>
            <a:pPr lvl="1" algn="just" eaLnBrk="1" hangingPunct="1"/>
            <a:r>
              <a:rPr lang="en-US" sz="2600" dirty="0" smtClean="0">
                <a:latin typeface="Arial Narrow" pitchFamily="34" charset="0"/>
              </a:rPr>
              <a:t>Infinite reservoir where convection could occur but not reaction or diffusion</a:t>
            </a:r>
          </a:p>
          <a:p>
            <a:pPr algn="just" eaLnBrk="1" hangingPunct="1"/>
            <a:r>
              <a:rPr lang="en-US" sz="2600" b="1" dirty="0" smtClean="0">
                <a:solidFill>
                  <a:srgbClr val="E10000"/>
                </a:solidFill>
                <a:latin typeface="Arial Narrow" pitchFamily="34" charset="0"/>
              </a:rPr>
              <a:t>Extracellular unconvected fluid (EUF) </a:t>
            </a:r>
          </a:p>
          <a:p>
            <a:pPr lvl="1" algn="just" eaLnBrk="1" hangingPunct="1"/>
            <a:r>
              <a:rPr lang="en-US" sz="2600" dirty="0" smtClean="0">
                <a:latin typeface="Arial Narrow" pitchFamily="34" charset="0"/>
              </a:rPr>
              <a:t>Thin layer adjacent to the surface of the oocyte where no convection occurs, but reactions and diffusion do occur</a:t>
            </a:r>
          </a:p>
          <a:p>
            <a:pPr algn="just" eaLnBrk="1" hangingPunct="1"/>
            <a:r>
              <a:rPr lang="en-US" sz="2600" b="1" dirty="0" smtClean="0">
                <a:solidFill>
                  <a:srgbClr val="E10000"/>
                </a:solidFill>
                <a:latin typeface="Arial Narrow" pitchFamily="34" charset="0"/>
              </a:rPr>
              <a:t>Plasma membrane </a:t>
            </a:r>
          </a:p>
          <a:p>
            <a:pPr lvl="1" algn="just" eaLnBrk="1" hangingPunct="1"/>
            <a:r>
              <a:rPr lang="en-US" sz="2600" dirty="0" smtClean="0">
                <a:latin typeface="Arial Narrow" pitchFamily="34" charset="0"/>
              </a:rPr>
              <a:t>Infinitely thin and permeable only to CO</a:t>
            </a:r>
            <a:r>
              <a:rPr lang="en-US" sz="2600" baseline="-25000" dirty="0" smtClean="0">
                <a:latin typeface="Arial Narrow" pitchFamily="34" charset="0"/>
              </a:rPr>
              <a:t>2</a:t>
            </a:r>
          </a:p>
          <a:p>
            <a:pPr algn="just" eaLnBrk="1" hangingPunct="1"/>
            <a:r>
              <a:rPr lang="en-US" sz="2600" b="1" dirty="0" smtClean="0">
                <a:solidFill>
                  <a:srgbClr val="E10000"/>
                </a:solidFill>
                <a:latin typeface="Arial Narrow" pitchFamily="34" charset="0"/>
              </a:rPr>
              <a:t>In both EUF and intracellular fluid (ICF) </a:t>
            </a:r>
          </a:p>
          <a:p>
            <a:pPr lvl="1" algn="just" eaLnBrk="1" hangingPunct="1"/>
            <a:r>
              <a:rPr lang="en-US" sz="2600" dirty="0" smtClean="0">
                <a:latin typeface="Arial Narrow" pitchFamily="34" charset="0"/>
              </a:rPr>
              <a:t>Slow equilibration of the CO</a:t>
            </a:r>
            <a:r>
              <a:rPr lang="en-US" sz="2600" baseline="-25000" dirty="0" smtClean="0">
                <a:latin typeface="Arial Narrow" pitchFamily="34" charset="0"/>
              </a:rPr>
              <a:t>2</a:t>
            </a:r>
            <a:r>
              <a:rPr lang="en-US" sz="2600" dirty="0" smtClean="0">
                <a:latin typeface="Arial Narrow" pitchFamily="34" charset="0"/>
              </a:rPr>
              <a:t> hydration/dehydration reactions</a:t>
            </a:r>
          </a:p>
          <a:p>
            <a:pPr lvl="1" algn="just" eaLnBrk="1" hangingPunct="1"/>
            <a:r>
              <a:rPr lang="en-US" sz="2600" dirty="0" smtClean="0">
                <a:latin typeface="Arial Narrow" pitchFamily="34" charset="0"/>
              </a:rPr>
              <a:t>Competing equilibria among the </a:t>
            </a:r>
            <a:r>
              <a:rPr lang="en-US" sz="2600" dirty="0" smtClean="0">
                <a:solidFill>
                  <a:srgbClr val="000000"/>
                </a:solidFill>
                <a:latin typeface="Arial Narrow" pitchFamily="34" charset="0"/>
                <a:cs typeface="Times New Roman" pitchFamily="18" charset="0"/>
              </a:rPr>
              <a:t>CO</a:t>
            </a:r>
            <a:r>
              <a:rPr lang="en-US" sz="2600" baseline="-25000" dirty="0" smtClean="0">
                <a:solidFill>
                  <a:srgbClr val="000000"/>
                </a:solidFill>
                <a:latin typeface="Arial Narrow" pitchFamily="34" charset="0"/>
                <a:cs typeface="Times New Roman" pitchFamily="18" charset="0"/>
              </a:rPr>
              <a:t>2</a:t>
            </a:r>
            <a:r>
              <a:rPr lang="en-US" sz="2600" dirty="0" smtClean="0">
                <a:solidFill>
                  <a:srgbClr val="000000"/>
                </a:solidFill>
                <a:latin typeface="Arial Narrow" pitchFamily="34" charset="0"/>
                <a:cs typeface="Times New Roman" pitchFamily="18" charset="0"/>
              </a:rPr>
              <a:t>/</a:t>
            </a:r>
            <a:r>
              <a:rPr lang="en-US" sz="2600" dirty="0" smtClean="0">
                <a:solidFill>
                  <a:srgbClr val="000000"/>
                </a:solidFill>
                <a:latin typeface="Arial Narrow" pitchFamily="34" charset="0"/>
              </a:rPr>
              <a:t>HCO</a:t>
            </a:r>
            <a:r>
              <a:rPr lang="en-US" sz="2600" baseline="-25000" dirty="0" smtClean="0">
                <a:solidFill>
                  <a:srgbClr val="000000"/>
                </a:solidFill>
                <a:latin typeface="Arial Narrow" pitchFamily="34" charset="0"/>
              </a:rPr>
              <a:t>3</a:t>
            </a:r>
            <a:r>
              <a:rPr lang="en-US" sz="2600" baseline="30000" dirty="0" smtClean="0">
                <a:solidFill>
                  <a:srgbClr val="000000"/>
                </a:solidFill>
                <a:latin typeface="Arial Narrow" pitchFamily="34" charset="0"/>
                <a:cs typeface="Times New Roman" pitchFamily="18" charset="0"/>
              </a:rPr>
              <a:t>– </a:t>
            </a:r>
            <a:r>
              <a:rPr lang="en-US" sz="2600" dirty="0" smtClean="0">
                <a:solidFill>
                  <a:srgbClr val="000000"/>
                </a:solidFill>
                <a:latin typeface="Arial Narrow" pitchFamily="34" charset="0"/>
                <a:cs typeface="Times New Roman" pitchFamily="18" charset="0"/>
              </a:rPr>
              <a:t>and a multitude of non-CO</a:t>
            </a:r>
            <a:r>
              <a:rPr lang="en-US" sz="2600" baseline="-25000" dirty="0" smtClean="0">
                <a:solidFill>
                  <a:srgbClr val="000000"/>
                </a:solidFill>
                <a:latin typeface="Arial Narrow" pitchFamily="34" charset="0"/>
                <a:cs typeface="Times New Roman" pitchFamily="18" charset="0"/>
              </a:rPr>
              <a:t>2</a:t>
            </a:r>
            <a:r>
              <a:rPr lang="en-US" sz="2600" dirty="0" smtClean="0">
                <a:solidFill>
                  <a:srgbClr val="000000"/>
                </a:solidFill>
                <a:latin typeface="Arial Narrow" pitchFamily="34" charset="0"/>
                <a:cs typeface="Times New Roman" pitchFamily="18" charset="0"/>
              </a:rPr>
              <a:t>/</a:t>
            </a:r>
            <a:r>
              <a:rPr lang="en-US" sz="2600" dirty="0" smtClean="0">
                <a:solidFill>
                  <a:srgbClr val="000000"/>
                </a:solidFill>
                <a:latin typeface="Arial Narrow" pitchFamily="34" charset="0"/>
              </a:rPr>
              <a:t>HCO</a:t>
            </a:r>
            <a:r>
              <a:rPr lang="en-US" sz="2600" baseline="-25000" dirty="0" smtClean="0">
                <a:solidFill>
                  <a:srgbClr val="000000"/>
                </a:solidFill>
                <a:latin typeface="Arial Narrow" pitchFamily="34" charset="0"/>
              </a:rPr>
              <a:t>3</a:t>
            </a:r>
            <a:r>
              <a:rPr lang="en-US" sz="2600" baseline="30000" dirty="0" smtClean="0">
                <a:solidFill>
                  <a:srgbClr val="000000"/>
                </a:solidFill>
                <a:latin typeface="Arial Narrow" pitchFamily="34" charset="0"/>
                <a:cs typeface="Times New Roman" pitchFamily="18" charset="0"/>
              </a:rPr>
              <a:t>–  </a:t>
            </a:r>
            <a:r>
              <a:rPr lang="en-US" sz="2600" dirty="0" smtClean="0">
                <a:solidFill>
                  <a:srgbClr val="000000"/>
                </a:solidFill>
                <a:latin typeface="Arial Narrow" pitchFamily="34" charset="0"/>
                <a:cs typeface="Times New Roman" pitchFamily="18" charset="0"/>
              </a:rPr>
              <a:t>buffers</a:t>
            </a:r>
            <a:endParaRPr lang="en-US" sz="2600" dirty="0" smtClean="0">
              <a:latin typeface="Arial Narrow" pitchFamily="34" charset="0"/>
            </a:endParaRPr>
          </a:p>
          <a:p>
            <a:pPr algn="just" eaLnBrk="1" hangingPunct="1"/>
            <a:endParaRPr lang="en-US" sz="2400" dirty="0" smtClean="0">
              <a:latin typeface="Arial Narrow" pitchFamily="34" charset="0"/>
            </a:endParaRPr>
          </a:p>
          <a:p>
            <a:pPr algn="just" eaLnBrk="1" hangingPunct="1"/>
            <a:endParaRPr lang="en-US" sz="2800" dirty="0" smtClean="0">
              <a:latin typeface="Arial Narrow" pitchFamily="34" charset="0"/>
            </a:endParaRPr>
          </a:p>
          <a:p>
            <a:pPr algn="just" eaLnBrk="1" hangingPunct="1"/>
            <a:endParaRPr lang="en-US" sz="2800" dirty="0" smtClean="0">
              <a:latin typeface="Arial Narrow" pitchFamily="34" charset="0"/>
            </a:endParaRPr>
          </a:p>
        </p:txBody>
      </p:sp>
      <p:grpSp>
        <p:nvGrpSpPr>
          <p:cNvPr id="7172" name="Group 6"/>
          <p:cNvGrpSpPr>
            <a:grpSpLocks/>
          </p:cNvGrpSpPr>
          <p:nvPr/>
        </p:nvGrpSpPr>
        <p:grpSpPr bwMode="auto">
          <a:xfrm>
            <a:off x="2284413" y="800100"/>
            <a:ext cx="4565650" cy="0"/>
            <a:chOff x="0" y="672"/>
            <a:chExt cx="2876" cy="0"/>
          </a:xfrm>
        </p:grpSpPr>
        <p:sp>
          <p:nvSpPr>
            <p:cNvPr id="7173"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4"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dissolve">
                                      <p:cBhvr>
                                        <p:cTn id="11" dur="500"/>
                                        <p:tgtEl>
                                          <p:spTgt spid="7171">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1">
                                            <p:txEl>
                                              <p:pRg st="2" end="2"/>
                                            </p:txEl>
                                          </p:spTgt>
                                        </p:tgtEl>
                                        <p:attrNameLst>
                                          <p:attrName>style.visibility</p:attrName>
                                        </p:attrNameLst>
                                      </p:cBhvr>
                                      <p:to>
                                        <p:strVal val="visible"/>
                                      </p:to>
                                    </p:set>
                                    <p:animEffect transition="in" filter="dissolve">
                                      <p:cBhvr>
                                        <p:cTn id="16" dur="500"/>
                                        <p:tgtEl>
                                          <p:spTgt spid="7171">
                                            <p:txEl>
                                              <p:pRg st="2" end="2"/>
                                            </p:txEl>
                                          </p:spTgt>
                                        </p:tgtEl>
                                      </p:cBhvr>
                                    </p:animEffect>
                                  </p:childTnLst>
                                </p:cTn>
                              </p:par>
                            </p:childTnLst>
                          </p:cTn>
                        </p:par>
                        <p:par>
                          <p:cTn id="17" fill="hold" nodeType="afterGroup">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Effect transition="in" filter="dissolve">
                                      <p:cBhvr>
                                        <p:cTn id="20" dur="500"/>
                                        <p:tgtEl>
                                          <p:spTgt spid="717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Effect transition="in" filter="dissolve">
                                      <p:cBhvr>
                                        <p:cTn id="25" dur="500"/>
                                        <p:tgtEl>
                                          <p:spTgt spid="7171">
                                            <p:txEl>
                                              <p:pRg st="4" end="4"/>
                                            </p:txEl>
                                          </p:spTgt>
                                        </p:tgtEl>
                                      </p:cBhvr>
                                    </p:animEffect>
                                  </p:childTnLst>
                                </p:cTn>
                              </p:par>
                            </p:childTnLst>
                          </p:cTn>
                        </p:par>
                        <p:par>
                          <p:cTn id="26" fill="hold" nodeType="afterGroup">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7171">
                                            <p:txEl>
                                              <p:pRg st="5" end="5"/>
                                            </p:txEl>
                                          </p:spTgt>
                                        </p:tgtEl>
                                        <p:attrNameLst>
                                          <p:attrName>style.visibility</p:attrName>
                                        </p:attrNameLst>
                                      </p:cBhvr>
                                      <p:to>
                                        <p:strVal val="visible"/>
                                      </p:to>
                                    </p:set>
                                    <p:animEffect transition="in" filter="dissolve">
                                      <p:cBhvr>
                                        <p:cTn id="29" dur="500"/>
                                        <p:tgtEl>
                                          <p:spTgt spid="7171">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7171">
                                            <p:txEl>
                                              <p:pRg st="6" end="6"/>
                                            </p:txEl>
                                          </p:spTgt>
                                        </p:tgtEl>
                                        <p:attrNameLst>
                                          <p:attrName>style.visibility</p:attrName>
                                        </p:attrNameLst>
                                      </p:cBhvr>
                                      <p:to>
                                        <p:strVal val="visible"/>
                                      </p:to>
                                    </p:set>
                                    <p:animEffect transition="in" filter="dissolve">
                                      <p:cBhvr>
                                        <p:cTn id="34" dur="500"/>
                                        <p:tgtEl>
                                          <p:spTgt spid="7171">
                                            <p:txEl>
                                              <p:pRg st="6" end="6"/>
                                            </p:txEl>
                                          </p:spTgt>
                                        </p:tgtEl>
                                      </p:cBhvr>
                                    </p:animEffect>
                                  </p:childTnLst>
                                </p:cTn>
                              </p:par>
                            </p:childTnLst>
                          </p:cTn>
                        </p:par>
                        <p:par>
                          <p:cTn id="35" fill="hold" nodeType="afterGroup">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7171">
                                            <p:txEl>
                                              <p:pRg st="7" end="7"/>
                                            </p:txEl>
                                          </p:spTgt>
                                        </p:tgtEl>
                                        <p:attrNameLst>
                                          <p:attrName>style.visibility</p:attrName>
                                        </p:attrNameLst>
                                      </p:cBhvr>
                                      <p:to>
                                        <p:strVal val="visible"/>
                                      </p:to>
                                    </p:set>
                                    <p:animEffect transition="in" filter="dissolve">
                                      <p:cBhvr>
                                        <p:cTn id="38" dur="500"/>
                                        <p:tgtEl>
                                          <p:spTgt spid="7171">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171">
                                            <p:txEl>
                                              <p:pRg st="8" end="8"/>
                                            </p:txEl>
                                          </p:spTgt>
                                        </p:tgtEl>
                                        <p:attrNameLst>
                                          <p:attrName>style.visibility</p:attrName>
                                        </p:attrNameLst>
                                      </p:cBhvr>
                                      <p:to>
                                        <p:strVal val="visible"/>
                                      </p:to>
                                    </p:set>
                                    <p:animEffect transition="in" filter="dissolve">
                                      <p:cBhvr>
                                        <p:cTn id="43"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2DCFF"/>
        </a:solidFill>
        <a:effectLst/>
      </p:bgPr>
    </p:bg>
    <p:spTree>
      <p:nvGrpSpPr>
        <p:cNvPr id="1" name=""/>
        <p:cNvGrpSpPr/>
        <p:nvPr/>
      </p:nvGrpSpPr>
      <p:grpSpPr>
        <a:xfrm>
          <a:off x="0" y="0"/>
          <a:ext cx="0" cy="0"/>
          <a:chOff x="0" y="0"/>
          <a:chExt cx="0" cy="0"/>
        </a:xfrm>
      </p:grpSpPr>
      <p:grpSp>
        <p:nvGrpSpPr>
          <p:cNvPr id="6146" name="Group 214"/>
          <p:cNvGrpSpPr>
            <a:grpSpLocks/>
          </p:cNvGrpSpPr>
          <p:nvPr/>
        </p:nvGrpSpPr>
        <p:grpSpPr bwMode="auto">
          <a:xfrm>
            <a:off x="-11113" y="109178"/>
            <a:ext cx="9078913" cy="6380162"/>
            <a:chOff x="7" y="260"/>
            <a:chExt cx="5719" cy="4019"/>
          </a:xfrm>
        </p:grpSpPr>
        <p:sp>
          <p:nvSpPr>
            <p:cNvPr id="6152" name="Text Box 331"/>
            <p:cNvSpPr txBox="1">
              <a:spLocks noChangeArrowheads="1"/>
            </p:cNvSpPr>
            <p:nvPr/>
          </p:nvSpPr>
          <p:spPr bwMode="auto">
            <a:xfrm>
              <a:off x="651" y="398"/>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endParaRPr lang="en-US" sz="1400">
                <a:solidFill>
                  <a:srgbClr val="000000"/>
                </a:solidFill>
                <a:latin typeface="Arial" charset="0"/>
              </a:endParaRPr>
            </a:p>
          </p:txBody>
        </p:sp>
        <p:sp>
          <p:nvSpPr>
            <p:cNvPr id="6153" name="Oval 118"/>
            <p:cNvSpPr>
              <a:spLocks noChangeAspect="1" noChangeArrowheads="1"/>
            </p:cNvSpPr>
            <p:nvPr/>
          </p:nvSpPr>
          <p:spPr bwMode="auto">
            <a:xfrm>
              <a:off x="2550" y="739"/>
              <a:ext cx="3167" cy="3167"/>
            </a:xfrm>
            <a:prstGeom prst="ellipse">
              <a:avLst/>
            </a:prstGeom>
            <a:solidFill>
              <a:srgbClr val="B2B2B2"/>
            </a:solidFill>
            <a:ln w="19050">
              <a:solidFill>
                <a:srgbClr val="996633"/>
              </a:solidFill>
              <a:round/>
              <a:headEnd type="none" w="sm" len="sm"/>
              <a:tailEnd type="none" w="sm" len="sm"/>
            </a:ln>
          </p:spPr>
          <p:txBody>
            <a:bodyPr wrap="none" anchor="ctr"/>
            <a:lstStyle/>
            <a:p>
              <a:endParaRPr lang="en-US" sz="1800">
                <a:solidFill>
                  <a:srgbClr val="000000"/>
                </a:solidFill>
                <a:latin typeface="Arial" charset="0"/>
              </a:endParaRPr>
            </a:p>
          </p:txBody>
        </p:sp>
        <p:sp>
          <p:nvSpPr>
            <p:cNvPr id="6154" name="Oval 60"/>
            <p:cNvSpPr>
              <a:spLocks noChangeArrowheads="1"/>
            </p:cNvSpPr>
            <p:nvPr/>
          </p:nvSpPr>
          <p:spPr bwMode="auto">
            <a:xfrm>
              <a:off x="2578" y="767"/>
              <a:ext cx="3109" cy="3109"/>
            </a:xfrm>
            <a:prstGeom prst="ellipse">
              <a:avLst/>
            </a:prstGeom>
            <a:solidFill>
              <a:srgbClr val="A9CFA1"/>
            </a:solidFill>
            <a:ln w="19050">
              <a:solidFill>
                <a:srgbClr val="996633"/>
              </a:solidFill>
              <a:round/>
              <a:headEnd/>
              <a:tailEnd/>
            </a:ln>
          </p:spPr>
          <p:txBody>
            <a:bodyPr wrap="none" anchor="ctr"/>
            <a:lstStyle/>
            <a:p>
              <a:pPr algn="ctr"/>
              <a:endParaRPr lang="en-US" sz="1800" b="1">
                <a:solidFill>
                  <a:srgbClr val="000000"/>
                </a:solidFill>
                <a:latin typeface="Arial" charset="0"/>
              </a:endParaRPr>
            </a:p>
          </p:txBody>
        </p:sp>
        <p:sp>
          <p:nvSpPr>
            <p:cNvPr id="6155" name="Text Box 79"/>
            <p:cNvSpPr txBox="1">
              <a:spLocks noChangeArrowheads="1"/>
            </p:cNvSpPr>
            <p:nvPr/>
          </p:nvSpPr>
          <p:spPr bwMode="auto">
            <a:xfrm>
              <a:off x="4887" y="2190"/>
              <a:ext cx="839"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b="1">
                  <a:solidFill>
                    <a:srgbClr val="000000"/>
                  </a:solidFill>
                  <a:latin typeface="Arial" charset="0"/>
                </a:rPr>
                <a:t>Intracellular </a:t>
              </a:r>
            </a:p>
            <a:p>
              <a:pPr algn="ctr" eaLnBrk="1" hangingPunct="1"/>
              <a:r>
                <a:rPr lang="en-US" sz="1400" b="1">
                  <a:solidFill>
                    <a:srgbClr val="000000"/>
                  </a:solidFill>
                  <a:latin typeface="Arial" charset="0"/>
                </a:rPr>
                <a:t>Fluid</a:t>
              </a:r>
            </a:p>
            <a:p>
              <a:pPr algn="ctr" eaLnBrk="1" hangingPunct="1"/>
              <a:r>
                <a:rPr lang="en-US" sz="1400">
                  <a:solidFill>
                    <a:srgbClr val="000000"/>
                  </a:solidFill>
                  <a:latin typeface="Arial" charset="0"/>
                </a:rPr>
                <a:t>(ICF)</a:t>
              </a:r>
            </a:p>
          </p:txBody>
        </p:sp>
        <p:sp>
          <p:nvSpPr>
            <p:cNvPr id="6156" name="Line 80"/>
            <p:cNvSpPr>
              <a:spLocks noChangeShapeType="1"/>
            </p:cNvSpPr>
            <p:nvPr/>
          </p:nvSpPr>
          <p:spPr bwMode="auto">
            <a:xfrm>
              <a:off x="1099" y="1061"/>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57" name="Line 98"/>
            <p:cNvSpPr>
              <a:spLocks noChangeShapeType="1"/>
            </p:cNvSpPr>
            <p:nvPr/>
          </p:nvSpPr>
          <p:spPr bwMode="auto">
            <a:xfrm>
              <a:off x="1091" y="355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58" name="Line 98"/>
            <p:cNvSpPr>
              <a:spLocks noChangeShapeType="1"/>
            </p:cNvSpPr>
            <p:nvPr/>
          </p:nvSpPr>
          <p:spPr bwMode="auto">
            <a:xfrm>
              <a:off x="1097" y="3028"/>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59" name="Rectangle 291"/>
            <p:cNvSpPr>
              <a:spLocks noChangeArrowheads="1"/>
            </p:cNvSpPr>
            <p:nvPr/>
          </p:nvSpPr>
          <p:spPr bwMode="auto">
            <a:xfrm>
              <a:off x="594" y="1590"/>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60" name="Rectangle 329"/>
            <p:cNvSpPr>
              <a:spLocks noChangeArrowheads="1"/>
            </p:cNvSpPr>
            <p:nvPr/>
          </p:nvSpPr>
          <p:spPr bwMode="auto">
            <a:xfrm>
              <a:off x="656" y="2497"/>
              <a:ext cx="385" cy="1179"/>
            </a:xfrm>
            <a:prstGeom prst="rect">
              <a:avLst/>
            </a:prstGeom>
            <a:solidFill>
              <a:srgbClr val="FB7133">
                <a:alpha val="8313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61" name="Text Box 21"/>
            <p:cNvSpPr txBox="1">
              <a:spLocks noChangeArrowheads="1"/>
            </p:cNvSpPr>
            <p:nvPr/>
          </p:nvSpPr>
          <p:spPr bwMode="auto">
            <a:xfrm>
              <a:off x="588" y="2196"/>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162" name="Object 131"/>
            <p:cNvGraphicFramePr>
              <a:graphicFrameLocks noChangeAspect="1"/>
            </p:cNvGraphicFramePr>
            <p:nvPr/>
          </p:nvGraphicFramePr>
          <p:xfrm>
            <a:off x="752" y="2918"/>
            <a:ext cx="192" cy="176"/>
          </p:xfrm>
          <a:graphic>
            <a:graphicData uri="http://schemas.openxmlformats.org/presentationml/2006/ole">
              <mc:AlternateContent xmlns:mc="http://schemas.openxmlformats.org/markup-compatibility/2006">
                <mc:Choice xmlns:v="urn:schemas-microsoft-com:vml" Requires="v">
                  <p:oleObj spid="_x0000_s89442" name="Equation" r:id="rId4" imgW="304668" imgH="279279" progId="Equation.DSMT4">
                    <p:embed/>
                  </p:oleObj>
                </mc:Choice>
                <mc:Fallback>
                  <p:oleObj name="Equation" r:id="rId4" imgW="304668" imgH="27927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 y="2918"/>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63" name="Object 132"/>
            <p:cNvGraphicFramePr>
              <a:graphicFrameLocks noChangeAspect="1"/>
            </p:cNvGraphicFramePr>
            <p:nvPr/>
          </p:nvGraphicFramePr>
          <p:xfrm>
            <a:off x="739" y="3475"/>
            <a:ext cx="224" cy="168"/>
          </p:xfrm>
          <a:graphic>
            <a:graphicData uri="http://schemas.openxmlformats.org/presentationml/2006/ole">
              <mc:AlternateContent xmlns:mc="http://schemas.openxmlformats.org/markup-compatibility/2006">
                <mc:Choice xmlns:v="urn:schemas-microsoft-com:vml" Requires="v">
                  <p:oleObj spid="_x0000_s89443" name="Equation" r:id="rId6" imgW="355292" imgH="266469" progId="Equation.DSMT4">
                    <p:embed/>
                  </p:oleObj>
                </mc:Choice>
                <mc:Fallback>
                  <p:oleObj name="Equation" r:id="rId6" imgW="355292" imgH="26646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 y="3475"/>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164" name="Group 141"/>
            <p:cNvGrpSpPr>
              <a:grpSpLocks/>
            </p:cNvGrpSpPr>
            <p:nvPr/>
          </p:nvGrpSpPr>
          <p:grpSpPr bwMode="auto">
            <a:xfrm>
              <a:off x="808" y="1871"/>
              <a:ext cx="91" cy="292"/>
              <a:chOff x="3095" y="1167"/>
              <a:chExt cx="91" cy="292"/>
            </a:xfrm>
          </p:grpSpPr>
          <p:grpSp>
            <p:nvGrpSpPr>
              <p:cNvPr id="6356" name="Group 273"/>
              <p:cNvGrpSpPr>
                <a:grpSpLocks/>
              </p:cNvGrpSpPr>
              <p:nvPr/>
            </p:nvGrpSpPr>
            <p:grpSpPr bwMode="auto">
              <a:xfrm>
                <a:off x="3157" y="1171"/>
                <a:ext cx="29" cy="288"/>
                <a:chOff x="1615" y="1660"/>
                <a:chExt cx="29" cy="401"/>
              </a:xfrm>
            </p:grpSpPr>
            <p:sp>
              <p:nvSpPr>
                <p:cNvPr id="6360"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61"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57" name="Group 276"/>
              <p:cNvGrpSpPr>
                <a:grpSpLocks/>
              </p:cNvGrpSpPr>
              <p:nvPr/>
            </p:nvGrpSpPr>
            <p:grpSpPr bwMode="auto">
              <a:xfrm>
                <a:off x="3095" y="1167"/>
                <a:ext cx="29" cy="288"/>
                <a:chOff x="1553" y="1656"/>
                <a:chExt cx="29" cy="402"/>
              </a:xfrm>
            </p:grpSpPr>
            <p:sp>
              <p:nvSpPr>
                <p:cNvPr id="6358"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59"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grpSp>
          <p:nvGrpSpPr>
            <p:cNvPr id="6165" name="Group 148"/>
            <p:cNvGrpSpPr>
              <a:grpSpLocks/>
            </p:cNvGrpSpPr>
            <p:nvPr/>
          </p:nvGrpSpPr>
          <p:grpSpPr bwMode="auto">
            <a:xfrm>
              <a:off x="810" y="3147"/>
              <a:ext cx="91" cy="292"/>
              <a:chOff x="3095" y="1167"/>
              <a:chExt cx="91" cy="292"/>
            </a:xfrm>
          </p:grpSpPr>
          <p:grpSp>
            <p:nvGrpSpPr>
              <p:cNvPr id="6350" name="Group 273"/>
              <p:cNvGrpSpPr>
                <a:grpSpLocks/>
              </p:cNvGrpSpPr>
              <p:nvPr/>
            </p:nvGrpSpPr>
            <p:grpSpPr bwMode="auto">
              <a:xfrm>
                <a:off x="3157" y="1171"/>
                <a:ext cx="29" cy="288"/>
                <a:chOff x="1615" y="1660"/>
                <a:chExt cx="29" cy="401"/>
              </a:xfrm>
            </p:grpSpPr>
            <p:sp>
              <p:nvSpPr>
                <p:cNvPr id="6354"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55"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51" name="Group 276"/>
              <p:cNvGrpSpPr>
                <a:grpSpLocks/>
              </p:cNvGrpSpPr>
              <p:nvPr/>
            </p:nvGrpSpPr>
            <p:grpSpPr bwMode="auto">
              <a:xfrm>
                <a:off x="3095" y="1167"/>
                <a:ext cx="29" cy="288"/>
                <a:chOff x="1553" y="1656"/>
                <a:chExt cx="29" cy="402"/>
              </a:xfrm>
            </p:grpSpPr>
            <p:sp>
              <p:nvSpPr>
                <p:cNvPr id="6352"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53"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grpSp>
          <p:nvGrpSpPr>
            <p:cNvPr id="6166" name="Group 196"/>
            <p:cNvGrpSpPr>
              <a:grpSpLocks/>
            </p:cNvGrpSpPr>
            <p:nvPr/>
          </p:nvGrpSpPr>
          <p:grpSpPr bwMode="auto">
            <a:xfrm>
              <a:off x="746" y="2524"/>
              <a:ext cx="196" cy="196"/>
              <a:chOff x="2344" y="3702"/>
              <a:chExt cx="196" cy="196"/>
            </a:xfrm>
          </p:grpSpPr>
          <p:sp>
            <p:nvSpPr>
              <p:cNvPr id="6348" name="Oval 191"/>
              <p:cNvSpPr>
                <a:spLocks noChangeArrowheads="1"/>
              </p:cNvSpPr>
              <p:nvPr/>
            </p:nvSpPr>
            <p:spPr bwMode="auto">
              <a:xfrm>
                <a:off x="2344" y="3702"/>
                <a:ext cx="196" cy="196"/>
              </a:xfrm>
              <a:prstGeom prst="ellipse">
                <a:avLst/>
              </a:prstGeom>
              <a:gradFill rotWithShape="1">
                <a:gsLst>
                  <a:gs pos="0">
                    <a:srgbClr val="FF5A33"/>
                  </a:gs>
                  <a:gs pos="50000">
                    <a:srgbClr val="FBE4B7"/>
                  </a:gs>
                  <a:gs pos="100000">
                    <a:srgbClr val="FF5A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349" name="Text Box 194"/>
              <p:cNvSpPr txBox="1">
                <a:spLocks noChangeArrowheads="1"/>
              </p:cNvSpPr>
              <p:nvPr/>
            </p:nvSpPr>
            <p:spPr bwMode="auto">
              <a:xfrm>
                <a:off x="2383" y="3714"/>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sp>
          <p:nvSpPr>
            <p:cNvPr id="6167" name="Text Box 330"/>
            <p:cNvSpPr txBox="1">
              <a:spLocks noChangeArrowheads="1"/>
            </p:cNvSpPr>
            <p:nvPr/>
          </p:nvSpPr>
          <p:spPr bwMode="auto">
            <a:xfrm>
              <a:off x="752" y="2724"/>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168" name="Text Box 6"/>
            <p:cNvSpPr txBox="1">
              <a:spLocks noChangeArrowheads="1"/>
            </p:cNvSpPr>
            <p:nvPr/>
          </p:nvSpPr>
          <p:spPr bwMode="auto">
            <a:xfrm>
              <a:off x="698" y="958"/>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169" name="Group 133"/>
            <p:cNvGrpSpPr>
              <a:grpSpLocks/>
            </p:cNvGrpSpPr>
            <p:nvPr/>
          </p:nvGrpSpPr>
          <p:grpSpPr bwMode="auto">
            <a:xfrm>
              <a:off x="809" y="1174"/>
              <a:ext cx="91" cy="403"/>
              <a:chOff x="3095" y="1167"/>
              <a:chExt cx="91" cy="292"/>
            </a:xfrm>
          </p:grpSpPr>
          <p:grpSp>
            <p:nvGrpSpPr>
              <p:cNvPr id="6342" name="Group 273"/>
              <p:cNvGrpSpPr>
                <a:grpSpLocks/>
              </p:cNvGrpSpPr>
              <p:nvPr/>
            </p:nvGrpSpPr>
            <p:grpSpPr bwMode="auto">
              <a:xfrm>
                <a:off x="3157" y="1171"/>
                <a:ext cx="29" cy="288"/>
                <a:chOff x="1615" y="1660"/>
                <a:chExt cx="29" cy="401"/>
              </a:xfrm>
            </p:grpSpPr>
            <p:sp>
              <p:nvSpPr>
                <p:cNvPr id="6346"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47"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43" name="Group 276"/>
              <p:cNvGrpSpPr>
                <a:grpSpLocks/>
              </p:cNvGrpSpPr>
              <p:nvPr/>
            </p:nvGrpSpPr>
            <p:grpSpPr bwMode="auto">
              <a:xfrm>
                <a:off x="3095" y="1167"/>
                <a:ext cx="29" cy="288"/>
                <a:chOff x="1553" y="1656"/>
                <a:chExt cx="29" cy="402"/>
              </a:xfrm>
            </p:grpSpPr>
            <p:sp>
              <p:nvSpPr>
                <p:cNvPr id="6344"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45"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sp>
          <p:nvSpPr>
            <p:cNvPr id="6170" name="Text Box 326"/>
            <p:cNvSpPr txBox="1">
              <a:spLocks noChangeArrowheads="1"/>
            </p:cNvSpPr>
            <p:nvPr/>
          </p:nvSpPr>
          <p:spPr bwMode="auto">
            <a:xfrm>
              <a:off x="962" y="1147"/>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171" name="Arc 327"/>
            <p:cNvSpPr>
              <a:spLocks/>
            </p:cNvSpPr>
            <p:nvPr/>
          </p:nvSpPr>
          <p:spPr bwMode="auto">
            <a:xfrm rot="10800000">
              <a:off x="879" y="1223"/>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solidFill>
                  <a:srgbClr val="000000"/>
                </a:solidFill>
              </a:endParaRPr>
            </a:p>
          </p:txBody>
        </p:sp>
        <p:sp>
          <p:nvSpPr>
            <p:cNvPr id="6172" name="Arc 328"/>
            <p:cNvSpPr>
              <a:spLocks/>
            </p:cNvSpPr>
            <p:nvPr/>
          </p:nvSpPr>
          <p:spPr bwMode="auto">
            <a:xfrm rot="-358755">
              <a:off x="743" y="1226"/>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173" name="Text Box 329"/>
            <p:cNvSpPr txBox="1">
              <a:spLocks noChangeArrowheads="1"/>
            </p:cNvSpPr>
            <p:nvPr/>
          </p:nvSpPr>
          <p:spPr bwMode="auto">
            <a:xfrm>
              <a:off x="521" y="1153"/>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174" name="Object 333"/>
            <p:cNvGraphicFramePr>
              <a:graphicFrameLocks noChangeAspect="1"/>
            </p:cNvGraphicFramePr>
            <p:nvPr/>
          </p:nvGraphicFramePr>
          <p:xfrm>
            <a:off x="905" y="1430"/>
            <a:ext cx="152" cy="144"/>
          </p:xfrm>
          <a:graphic>
            <a:graphicData uri="http://schemas.openxmlformats.org/presentationml/2006/ole">
              <mc:AlternateContent xmlns:mc="http://schemas.openxmlformats.org/markup-compatibility/2006">
                <mc:Choice xmlns:v="urn:schemas-microsoft-com:vml" Requires="v">
                  <p:oleObj spid="_x0000_s89444" name="Equation" r:id="rId8" imgW="241300" imgH="228600" progId="Equation.DSMT4">
                    <p:embed/>
                  </p:oleObj>
                </mc:Choice>
                <mc:Fallback>
                  <p:oleObj name="Equation" r:id="rId8" imgW="2413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5" y="1430"/>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5" name="Object 334"/>
            <p:cNvGraphicFramePr>
              <a:graphicFrameLocks noChangeAspect="1"/>
            </p:cNvGraphicFramePr>
            <p:nvPr/>
          </p:nvGraphicFramePr>
          <p:xfrm>
            <a:off x="669" y="1421"/>
            <a:ext cx="160" cy="152"/>
          </p:xfrm>
          <a:graphic>
            <a:graphicData uri="http://schemas.openxmlformats.org/presentationml/2006/ole">
              <mc:AlternateContent xmlns:mc="http://schemas.openxmlformats.org/markup-compatibility/2006">
                <mc:Choice xmlns:v="urn:schemas-microsoft-com:vml" Requires="v">
                  <p:oleObj spid="_x0000_s89445" name="Equation" r:id="rId10" imgW="241300" imgH="228600" progId="Equation.DSMT4">
                    <p:embed/>
                  </p:oleObj>
                </mc:Choice>
                <mc:Fallback>
                  <p:oleObj name="Equation" r:id="rId10" imgW="2413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 y="1421"/>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6" name="Object 405"/>
            <p:cNvGraphicFramePr>
              <a:graphicFrameLocks noChangeAspect="1"/>
            </p:cNvGraphicFramePr>
            <p:nvPr/>
          </p:nvGraphicFramePr>
          <p:xfrm>
            <a:off x="666" y="1957"/>
            <a:ext cx="152" cy="144"/>
          </p:xfrm>
          <a:graphic>
            <a:graphicData uri="http://schemas.openxmlformats.org/presentationml/2006/ole">
              <mc:AlternateContent xmlns:mc="http://schemas.openxmlformats.org/markup-compatibility/2006">
                <mc:Choice xmlns:v="urn:schemas-microsoft-com:vml" Requires="v">
                  <p:oleObj spid="_x0000_s89446" name="Equation" r:id="rId12" imgW="241300" imgH="228600" progId="Equation.DSMT4">
                    <p:embed/>
                  </p:oleObj>
                </mc:Choice>
                <mc:Fallback>
                  <p:oleObj name="Equation" r:id="rId12" imgW="24130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6" y="195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7" name="Object 409"/>
            <p:cNvGraphicFramePr>
              <a:graphicFrameLocks noChangeAspect="1"/>
            </p:cNvGraphicFramePr>
            <p:nvPr/>
          </p:nvGraphicFramePr>
          <p:xfrm>
            <a:off x="904" y="1965"/>
            <a:ext cx="152" cy="144"/>
          </p:xfrm>
          <a:graphic>
            <a:graphicData uri="http://schemas.openxmlformats.org/presentationml/2006/ole">
              <mc:AlternateContent xmlns:mc="http://schemas.openxmlformats.org/markup-compatibility/2006">
                <mc:Choice xmlns:v="urn:schemas-microsoft-com:vml" Requires="v">
                  <p:oleObj spid="_x0000_s89447" name="Equation" r:id="rId14" imgW="241300" imgH="228600" progId="Equation.DSMT4">
                    <p:embed/>
                  </p:oleObj>
                </mc:Choice>
                <mc:Fallback>
                  <p:oleObj name="Equation" r:id="rId14" imgW="2413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04" y="1965"/>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8" name="Object 410"/>
            <p:cNvGraphicFramePr>
              <a:graphicFrameLocks noChangeAspect="1"/>
            </p:cNvGraphicFramePr>
            <p:nvPr/>
          </p:nvGraphicFramePr>
          <p:xfrm>
            <a:off x="889" y="3217"/>
            <a:ext cx="288" cy="176"/>
          </p:xfrm>
          <a:graphic>
            <a:graphicData uri="http://schemas.openxmlformats.org/presentationml/2006/ole">
              <mc:AlternateContent xmlns:mc="http://schemas.openxmlformats.org/markup-compatibility/2006">
                <mc:Choice xmlns:v="urn:schemas-microsoft-com:vml" Requires="v">
                  <p:oleObj spid="_x0000_s89448" name="Equation" r:id="rId16" imgW="457200" imgH="279400" progId="Equation.DSMT4">
                    <p:embed/>
                  </p:oleObj>
                </mc:Choice>
                <mc:Fallback>
                  <p:oleObj name="Equation" r:id="rId16" imgW="457200" imgH="279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89" y="3217"/>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79" name="Object 411"/>
            <p:cNvGraphicFramePr>
              <a:graphicFrameLocks noChangeAspect="1"/>
            </p:cNvGraphicFramePr>
            <p:nvPr/>
          </p:nvGraphicFramePr>
          <p:xfrm>
            <a:off x="547" y="3204"/>
            <a:ext cx="288" cy="176"/>
          </p:xfrm>
          <a:graphic>
            <a:graphicData uri="http://schemas.openxmlformats.org/presentationml/2006/ole">
              <mc:AlternateContent xmlns:mc="http://schemas.openxmlformats.org/markup-compatibility/2006">
                <mc:Choice xmlns:v="urn:schemas-microsoft-com:vml" Requires="v">
                  <p:oleObj spid="_x0000_s89449" name="Equation" r:id="rId18" imgW="457200" imgH="279400" progId="Equation.DSMT4">
                    <p:embed/>
                  </p:oleObj>
                </mc:Choice>
                <mc:Fallback>
                  <p:oleObj name="Equation" r:id="rId18" imgW="457200" imgH="279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7" y="3204"/>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180" name="Group 461"/>
            <p:cNvGrpSpPr>
              <a:grpSpLocks/>
            </p:cNvGrpSpPr>
            <p:nvPr/>
          </p:nvGrpSpPr>
          <p:grpSpPr bwMode="auto">
            <a:xfrm>
              <a:off x="623" y="1628"/>
              <a:ext cx="445" cy="204"/>
              <a:chOff x="670" y="1321"/>
              <a:chExt cx="445" cy="204"/>
            </a:xfrm>
          </p:grpSpPr>
          <p:sp>
            <p:nvSpPr>
              <p:cNvPr id="6340"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341" name="Rectangle 460"/>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181" name="Rectangle 462"/>
            <p:cNvSpPr>
              <a:spLocks noChangeArrowheads="1"/>
            </p:cNvSpPr>
            <p:nvPr/>
          </p:nvSpPr>
          <p:spPr bwMode="auto">
            <a:xfrm>
              <a:off x="656" y="2195"/>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182" name="Group 604"/>
            <p:cNvGrpSpPr>
              <a:grpSpLocks/>
            </p:cNvGrpSpPr>
            <p:nvPr/>
          </p:nvGrpSpPr>
          <p:grpSpPr bwMode="auto">
            <a:xfrm>
              <a:off x="1608" y="957"/>
              <a:ext cx="668" cy="2718"/>
              <a:chOff x="1758" y="650"/>
              <a:chExt cx="668" cy="2718"/>
            </a:xfrm>
          </p:grpSpPr>
          <p:sp>
            <p:nvSpPr>
              <p:cNvPr id="6295" name="Rectangle 511"/>
              <p:cNvSpPr>
                <a:spLocks noChangeArrowheads="1"/>
              </p:cNvSpPr>
              <p:nvPr/>
            </p:nvSpPr>
            <p:spPr bwMode="auto">
              <a:xfrm>
                <a:off x="1831" y="1282"/>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96" name="Rectangle 329"/>
              <p:cNvSpPr>
                <a:spLocks noChangeArrowheads="1"/>
              </p:cNvSpPr>
              <p:nvPr/>
            </p:nvSpPr>
            <p:spPr bwMode="auto">
              <a:xfrm>
                <a:off x="1893" y="2189"/>
                <a:ext cx="386" cy="1179"/>
              </a:xfrm>
              <a:prstGeom prst="rect">
                <a:avLst/>
              </a:prstGeom>
              <a:solidFill>
                <a:srgbClr val="996633">
                  <a:alpha val="788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97" name="Text Box 21"/>
              <p:cNvSpPr txBox="1">
                <a:spLocks noChangeArrowheads="1"/>
              </p:cNvSpPr>
              <p:nvPr/>
            </p:nvSpPr>
            <p:spPr bwMode="auto">
              <a:xfrm>
                <a:off x="1825" y="1888"/>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298" name="Object 514"/>
              <p:cNvGraphicFramePr>
                <a:graphicFrameLocks noChangeAspect="1"/>
              </p:cNvGraphicFramePr>
              <p:nvPr/>
            </p:nvGraphicFramePr>
            <p:xfrm>
              <a:off x="1989" y="2610"/>
              <a:ext cx="192" cy="176"/>
            </p:xfrm>
            <a:graphic>
              <a:graphicData uri="http://schemas.openxmlformats.org/presentationml/2006/ole">
                <mc:AlternateContent xmlns:mc="http://schemas.openxmlformats.org/markup-compatibility/2006">
                  <mc:Choice xmlns:v="urn:schemas-microsoft-com:vml" Requires="v">
                    <p:oleObj spid="_x0000_s89450" name="Equation" r:id="rId20" imgW="304668" imgH="279279" progId="Equation.DSMT4">
                      <p:embed/>
                    </p:oleObj>
                  </mc:Choice>
                  <mc:Fallback>
                    <p:oleObj name="Equation" r:id="rId20" imgW="304668" imgH="27927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9" y="2610"/>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99" name="Object 515"/>
              <p:cNvGraphicFramePr>
                <a:graphicFrameLocks noChangeAspect="1"/>
              </p:cNvGraphicFramePr>
              <p:nvPr/>
            </p:nvGraphicFramePr>
            <p:xfrm>
              <a:off x="1976" y="3167"/>
              <a:ext cx="224" cy="168"/>
            </p:xfrm>
            <a:graphic>
              <a:graphicData uri="http://schemas.openxmlformats.org/presentationml/2006/ole">
                <mc:AlternateContent xmlns:mc="http://schemas.openxmlformats.org/markup-compatibility/2006">
                  <mc:Choice xmlns:v="urn:schemas-microsoft-com:vml" Requires="v">
                    <p:oleObj spid="_x0000_s89451" name="Equation" r:id="rId21" imgW="355292" imgH="266469" progId="Equation.DSMT4">
                      <p:embed/>
                    </p:oleObj>
                  </mc:Choice>
                  <mc:Fallback>
                    <p:oleObj name="Equation" r:id="rId21" imgW="355292" imgH="26646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6" y="3167"/>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300" name="Group 516"/>
              <p:cNvGrpSpPr>
                <a:grpSpLocks/>
              </p:cNvGrpSpPr>
              <p:nvPr/>
            </p:nvGrpSpPr>
            <p:grpSpPr bwMode="auto">
              <a:xfrm>
                <a:off x="2045" y="1563"/>
                <a:ext cx="91" cy="292"/>
                <a:chOff x="3095" y="1167"/>
                <a:chExt cx="91" cy="292"/>
              </a:xfrm>
            </p:grpSpPr>
            <p:grpSp>
              <p:nvGrpSpPr>
                <p:cNvPr id="6334" name="Group 273"/>
                <p:cNvGrpSpPr>
                  <a:grpSpLocks/>
                </p:cNvGrpSpPr>
                <p:nvPr/>
              </p:nvGrpSpPr>
              <p:grpSpPr bwMode="auto">
                <a:xfrm>
                  <a:off x="3157" y="1171"/>
                  <a:ext cx="29" cy="288"/>
                  <a:chOff x="1615" y="1660"/>
                  <a:chExt cx="29" cy="401"/>
                </a:xfrm>
              </p:grpSpPr>
              <p:sp>
                <p:nvSpPr>
                  <p:cNvPr id="6338"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39"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35" name="Group 276"/>
                <p:cNvGrpSpPr>
                  <a:grpSpLocks/>
                </p:cNvGrpSpPr>
                <p:nvPr/>
              </p:nvGrpSpPr>
              <p:grpSpPr bwMode="auto">
                <a:xfrm>
                  <a:off x="3095" y="1167"/>
                  <a:ext cx="29" cy="288"/>
                  <a:chOff x="1553" y="1656"/>
                  <a:chExt cx="29" cy="402"/>
                </a:xfrm>
              </p:grpSpPr>
              <p:sp>
                <p:nvSpPr>
                  <p:cNvPr id="6336"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37"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grpSp>
            <p:nvGrpSpPr>
              <p:cNvPr id="6301" name="Group 523"/>
              <p:cNvGrpSpPr>
                <a:grpSpLocks/>
              </p:cNvGrpSpPr>
              <p:nvPr/>
            </p:nvGrpSpPr>
            <p:grpSpPr bwMode="auto">
              <a:xfrm>
                <a:off x="2047" y="2839"/>
                <a:ext cx="91" cy="292"/>
                <a:chOff x="3095" y="1167"/>
                <a:chExt cx="91" cy="292"/>
              </a:xfrm>
            </p:grpSpPr>
            <p:grpSp>
              <p:nvGrpSpPr>
                <p:cNvPr id="6328" name="Group 273"/>
                <p:cNvGrpSpPr>
                  <a:grpSpLocks/>
                </p:cNvGrpSpPr>
                <p:nvPr/>
              </p:nvGrpSpPr>
              <p:grpSpPr bwMode="auto">
                <a:xfrm>
                  <a:off x="3157" y="1171"/>
                  <a:ext cx="29" cy="288"/>
                  <a:chOff x="1615" y="1660"/>
                  <a:chExt cx="29" cy="401"/>
                </a:xfrm>
              </p:grpSpPr>
              <p:sp>
                <p:nvSpPr>
                  <p:cNvPr id="6332"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33"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29" name="Group 276"/>
                <p:cNvGrpSpPr>
                  <a:grpSpLocks/>
                </p:cNvGrpSpPr>
                <p:nvPr/>
              </p:nvGrpSpPr>
              <p:grpSpPr bwMode="auto">
                <a:xfrm>
                  <a:off x="3095" y="1167"/>
                  <a:ext cx="29" cy="288"/>
                  <a:chOff x="1553" y="1656"/>
                  <a:chExt cx="29" cy="402"/>
                </a:xfrm>
              </p:grpSpPr>
              <p:sp>
                <p:nvSpPr>
                  <p:cNvPr id="6330"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31"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sp>
            <p:nvSpPr>
              <p:cNvPr id="6302" name="Text Box 533"/>
              <p:cNvSpPr txBox="1">
                <a:spLocks noChangeArrowheads="1"/>
              </p:cNvSpPr>
              <p:nvPr/>
            </p:nvSpPr>
            <p:spPr bwMode="auto">
              <a:xfrm>
                <a:off x="1989" y="2416"/>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303" name="Text Box 6"/>
              <p:cNvSpPr txBox="1">
                <a:spLocks noChangeArrowheads="1"/>
              </p:cNvSpPr>
              <p:nvPr/>
            </p:nvSpPr>
            <p:spPr bwMode="auto">
              <a:xfrm>
                <a:off x="1935" y="650"/>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304" name="Group 535"/>
              <p:cNvGrpSpPr>
                <a:grpSpLocks/>
              </p:cNvGrpSpPr>
              <p:nvPr/>
            </p:nvGrpSpPr>
            <p:grpSpPr bwMode="auto">
              <a:xfrm>
                <a:off x="2046" y="866"/>
                <a:ext cx="91" cy="403"/>
                <a:chOff x="3095" y="1167"/>
                <a:chExt cx="91" cy="292"/>
              </a:xfrm>
            </p:grpSpPr>
            <p:grpSp>
              <p:nvGrpSpPr>
                <p:cNvPr id="6322" name="Group 273"/>
                <p:cNvGrpSpPr>
                  <a:grpSpLocks/>
                </p:cNvGrpSpPr>
                <p:nvPr/>
              </p:nvGrpSpPr>
              <p:grpSpPr bwMode="auto">
                <a:xfrm>
                  <a:off x="3157" y="1171"/>
                  <a:ext cx="29" cy="288"/>
                  <a:chOff x="1615" y="1660"/>
                  <a:chExt cx="29" cy="401"/>
                </a:xfrm>
              </p:grpSpPr>
              <p:sp>
                <p:nvSpPr>
                  <p:cNvPr id="6326"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27"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323" name="Group 276"/>
                <p:cNvGrpSpPr>
                  <a:grpSpLocks/>
                </p:cNvGrpSpPr>
                <p:nvPr/>
              </p:nvGrpSpPr>
              <p:grpSpPr bwMode="auto">
                <a:xfrm>
                  <a:off x="3095" y="1167"/>
                  <a:ext cx="29" cy="288"/>
                  <a:chOff x="1553" y="1656"/>
                  <a:chExt cx="29" cy="402"/>
                </a:xfrm>
              </p:grpSpPr>
              <p:sp>
                <p:nvSpPr>
                  <p:cNvPr id="6324"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325"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sp>
            <p:nvSpPr>
              <p:cNvPr id="6305" name="Text Box 542"/>
              <p:cNvSpPr txBox="1">
                <a:spLocks noChangeArrowheads="1"/>
              </p:cNvSpPr>
              <p:nvPr/>
            </p:nvSpPr>
            <p:spPr bwMode="auto">
              <a:xfrm>
                <a:off x="2199" y="839"/>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306" name="Arc 543"/>
              <p:cNvSpPr>
                <a:spLocks/>
              </p:cNvSpPr>
              <p:nvPr/>
            </p:nvSpPr>
            <p:spPr bwMode="auto">
              <a:xfrm rot="10800000">
                <a:off x="2116" y="915"/>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solidFill>
                    <a:srgbClr val="000000"/>
                  </a:solidFill>
                </a:endParaRPr>
              </a:p>
            </p:txBody>
          </p:sp>
          <p:sp>
            <p:nvSpPr>
              <p:cNvPr id="6307" name="Arc 544"/>
              <p:cNvSpPr>
                <a:spLocks/>
              </p:cNvSpPr>
              <p:nvPr/>
            </p:nvSpPr>
            <p:spPr bwMode="auto">
              <a:xfrm rot="-358755">
                <a:off x="1980" y="918"/>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308" name="Text Box 545"/>
              <p:cNvSpPr txBox="1">
                <a:spLocks noChangeArrowheads="1"/>
              </p:cNvSpPr>
              <p:nvPr/>
            </p:nvSpPr>
            <p:spPr bwMode="auto">
              <a:xfrm>
                <a:off x="1758" y="845"/>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309" name="Object 546"/>
              <p:cNvGraphicFramePr>
                <a:graphicFrameLocks noChangeAspect="1"/>
              </p:cNvGraphicFramePr>
              <p:nvPr/>
            </p:nvGraphicFramePr>
            <p:xfrm>
              <a:off x="2142" y="1122"/>
              <a:ext cx="152" cy="144"/>
            </p:xfrm>
            <a:graphic>
              <a:graphicData uri="http://schemas.openxmlformats.org/presentationml/2006/ole">
                <mc:AlternateContent xmlns:mc="http://schemas.openxmlformats.org/markup-compatibility/2006">
                  <mc:Choice xmlns:v="urn:schemas-microsoft-com:vml" Requires="v">
                    <p:oleObj spid="_x0000_s89452" name="Equation" r:id="rId22" imgW="241300" imgH="228600" progId="Equation.DSMT4">
                      <p:embed/>
                    </p:oleObj>
                  </mc:Choice>
                  <mc:Fallback>
                    <p:oleObj name="Equation" r:id="rId22" imgW="2413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42" y="1122"/>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0" name="Object 547"/>
              <p:cNvGraphicFramePr>
                <a:graphicFrameLocks noChangeAspect="1"/>
              </p:cNvGraphicFramePr>
              <p:nvPr/>
            </p:nvGraphicFramePr>
            <p:xfrm>
              <a:off x="1906" y="1113"/>
              <a:ext cx="160" cy="152"/>
            </p:xfrm>
            <a:graphic>
              <a:graphicData uri="http://schemas.openxmlformats.org/presentationml/2006/ole">
                <mc:AlternateContent xmlns:mc="http://schemas.openxmlformats.org/markup-compatibility/2006">
                  <mc:Choice xmlns:v="urn:schemas-microsoft-com:vml" Requires="v">
                    <p:oleObj spid="_x0000_s89453" name="Equation" r:id="rId23" imgW="241300" imgH="228600" progId="Equation.DSMT4">
                      <p:embed/>
                    </p:oleObj>
                  </mc:Choice>
                  <mc:Fallback>
                    <p:oleObj name="Equation" r:id="rId23" imgW="2413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6" y="1113"/>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1" name="Object 548"/>
              <p:cNvGraphicFramePr>
                <a:graphicFrameLocks noChangeAspect="1"/>
              </p:cNvGraphicFramePr>
              <p:nvPr/>
            </p:nvGraphicFramePr>
            <p:xfrm>
              <a:off x="1903" y="1649"/>
              <a:ext cx="152" cy="144"/>
            </p:xfrm>
            <a:graphic>
              <a:graphicData uri="http://schemas.openxmlformats.org/presentationml/2006/ole">
                <mc:AlternateContent xmlns:mc="http://schemas.openxmlformats.org/markup-compatibility/2006">
                  <mc:Choice xmlns:v="urn:schemas-microsoft-com:vml" Requires="v">
                    <p:oleObj spid="_x0000_s89454" name="Equation" r:id="rId24" imgW="241300" imgH="228600" progId="Equation.DSMT4">
                      <p:embed/>
                    </p:oleObj>
                  </mc:Choice>
                  <mc:Fallback>
                    <p:oleObj name="Equation" r:id="rId24" imgW="24130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3" y="1649"/>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2" name="Object 549"/>
              <p:cNvGraphicFramePr>
                <a:graphicFrameLocks noChangeAspect="1"/>
              </p:cNvGraphicFramePr>
              <p:nvPr/>
            </p:nvGraphicFramePr>
            <p:xfrm>
              <a:off x="2141" y="1657"/>
              <a:ext cx="152" cy="144"/>
            </p:xfrm>
            <a:graphic>
              <a:graphicData uri="http://schemas.openxmlformats.org/presentationml/2006/ole">
                <mc:AlternateContent xmlns:mc="http://schemas.openxmlformats.org/markup-compatibility/2006">
                  <mc:Choice xmlns:v="urn:schemas-microsoft-com:vml" Requires="v">
                    <p:oleObj spid="_x0000_s89455" name="Equation" r:id="rId25" imgW="241300" imgH="228600" progId="Equation.DSMT4">
                      <p:embed/>
                    </p:oleObj>
                  </mc:Choice>
                  <mc:Fallback>
                    <p:oleObj name="Equation" r:id="rId25" imgW="2413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41" y="165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3" name="Object 550"/>
              <p:cNvGraphicFramePr>
                <a:graphicFrameLocks noChangeAspect="1"/>
              </p:cNvGraphicFramePr>
              <p:nvPr/>
            </p:nvGraphicFramePr>
            <p:xfrm>
              <a:off x="2126" y="2909"/>
              <a:ext cx="288" cy="176"/>
            </p:xfrm>
            <a:graphic>
              <a:graphicData uri="http://schemas.openxmlformats.org/presentationml/2006/ole">
                <mc:AlternateContent xmlns:mc="http://schemas.openxmlformats.org/markup-compatibility/2006">
                  <mc:Choice xmlns:v="urn:schemas-microsoft-com:vml" Requires="v">
                    <p:oleObj spid="_x0000_s89456" name="Equation" r:id="rId26" imgW="457200" imgH="279400" progId="Equation.DSMT4">
                      <p:embed/>
                    </p:oleObj>
                  </mc:Choice>
                  <mc:Fallback>
                    <p:oleObj name="Equation" r:id="rId26" imgW="457200" imgH="279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26" y="2909"/>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14" name="Object 551"/>
              <p:cNvGraphicFramePr>
                <a:graphicFrameLocks noChangeAspect="1"/>
              </p:cNvGraphicFramePr>
              <p:nvPr/>
            </p:nvGraphicFramePr>
            <p:xfrm>
              <a:off x="1784" y="2896"/>
              <a:ext cx="288" cy="176"/>
            </p:xfrm>
            <a:graphic>
              <a:graphicData uri="http://schemas.openxmlformats.org/presentationml/2006/ole">
                <mc:AlternateContent xmlns:mc="http://schemas.openxmlformats.org/markup-compatibility/2006">
                  <mc:Choice xmlns:v="urn:schemas-microsoft-com:vml" Requires="v">
                    <p:oleObj spid="_x0000_s89457" name="Equation" r:id="rId27" imgW="457200" imgH="279400" progId="Equation.DSMT4">
                      <p:embed/>
                    </p:oleObj>
                  </mc:Choice>
                  <mc:Fallback>
                    <p:oleObj name="Equation" r:id="rId27" imgW="457200" imgH="279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84" y="2896"/>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315" name="Group 552"/>
              <p:cNvGrpSpPr>
                <a:grpSpLocks/>
              </p:cNvGrpSpPr>
              <p:nvPr/>
            </p:nvGrpSpPr>
            <p:grpSpPr bwMode="auto">
              <a:xfrm>
                <a:off x="1860" y="1320"/>
                <a:ext cx="445" cy="204"/>
                <a:chOff x="670" y="1321"/>
                <a:chExt cx="445" cy="204"/>
              </a:xfrm>
            </p:grpSpPr>
            <p:sp>
              <p:nvSpPr>
                <p:cNvPr id="6320"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321" name="Rectangle 554"/>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316" name="Rectangle 555"/>
              <p:cNvSpPr>
                <a:spLocks noChangeArrowheads="1"/>
              </p:cNvSpPr>
              <p:nvPr/>
            </p:nvSpPr>
            <p:spPr bwMode="auto">
              <a:xfrm>
                <a:off x="1893" y="1887"/>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317" name="Group 195"/>
              <p:cNvGrpSpPr>
                <a:grpSpLocks/>
              </p:cNvGrpSpPr>
              <p:nvPr/>
            </p:nvGrpSpPr>
            <p:grpSpPr bwMode="auto">
              <a:xfrm>
                <a:off x="1981" y="2228"/>
                <a:ext cx="196" cy="196"/>
                <a:chOff x="1723" y="3589"/>
                <a:chExt cx="196" cy="196"/>
              </a:xfrm>
            </p:grpSpPr>
            <p:sp>
              <p:nvSpPr>
                <p:cNvPr id="6318" name="Oval 190"/>
                <p:cNvSpPr>
                  <a:spLocks noChangeArrowheads="1"/>
                </p:cNvSpPr>
                <p:nvPr/>
              </p:nvSpPr>
              <p:spPr bwMode="auto">
                <a:xfrm>
                  <a:off x="1723" y="3589"/>
                  <a:ext cx="196" cy="196"/>
                </a:xfrm>
                <a:prstGeom prst="ellipse">
                  <a:avLst/>
                </a:prstGeom>
                <a:gradFill rotWithShape="1">
                  <a:gsLst>
                    <a:gs pos="0">
                      <a:srgbClr val="996633"/>
                    </a:gs>
                    <a:gs pos="50000">
                      <a:srgbClr val="FBE4B7"/>
                    </a:gs>
                    <a:gs pos="100000">
                      <a:srgbClr val="9966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319" name="Text Box 192"/>
                <p:cNvSpPr txBox="1">
                  <a:spLocks noChangeArrowheads="1"/>
                </p:cNvSpPr>
                <p:nvPr/>
              </p:nvSpPr>
              <p:spPr bwMode="auto">
                <a:xfrm>
                  <a:off x="1759" y="3607"/>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grpSp>
        <p:sp>
          <p:nvSpPr>
            <p:cNvPr id="6183" name="Line 96"/>
            <p:cNvSpPr>
              <a:spLocks noChangeShapeType="1"/>
            </p:cNvSpPr>
            <p:nvPr/>
          </p:nvSpPr>
          <p:spPr bwMode="auto">
            <a:xfrm>
              <a:off x="1092" y="228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4" name="Line 95"/>
            <p:cNvSpPr>
              <a:spLocks noChangeShapeType="1"/>
            </p:cNvSpPr>
            <p:nvPr/>
          </p:nvSpPr>
          <p:spPr bwMode="auto">
            <a:xfrm>
              <a:off x="1095" y="1741"/>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5" name="Line 97"/>
            <p:cNvSpPr>
              <a:spLocks noChangeShapeType="1"/>
            </p:cNvSpPr>
            <p:nvPr/>
          </p:nvSpPr>
          <p:spPr bwMode="auto">
            <a:xfrm>
              <a:off x="1094" y="2636"/>
              <a:ext cx="576"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6" name="Line 80"/>
            <p:cNvSpPr>
              <a:spLocks noChangeShapeType="1"/>
            </p:cNvSpPr>
            <p:nvPr/>
          </p:nvSpPr>
          <p:spPr bwMode="auto">
            <a:xfrm>
              <a:off x="3826" y="1058"/>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7" name="Line 98"/>
            <p:cNvSpPr>
              <a:spLocks noChangeShapeType="1"/>
            </p:cNvSpPr>
            <p:nvPr/>
          </p:nvSpPr>
          <p:spPr bwMode="auto">
            <a:xfrm>
              <a:off x="3818" y="355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8" name="Line 98"/>
            <p:cNvSpPr>
              <a:spLocks noChangeShapeType="1"/>
            </p:cNvSpPr>
            <p:nvPr/>
          </p:nvSpPr>
          <p:spPr bwMode="auto">
            <a:xfrm>
              <a:off x="3818" y="3025"/>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189" name="Rectangle 610"/>
            <p:cNvSpPr>
              <a:spLocks noChangeArrowheads="1"/>
            </p:cNvSpPr>
            <p:nvPr/>
          </p:nvSpPr>
          <p:spPr bwMode="auto">
            <a:xfrm>
              <a:off x="3315" y="1587"/>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90" name="Rectangle 329"/>
            <p:cNvSpPr>
              <a:spLocks noChangeArrowheads="1"/>
            </p:cNvSpPr>
            <p:nvPr/>
          </p:nvSpPr>
          <p:spPr bwMode="auto">
            <a:xfrm>
              <a:off x="3377" y="2494"/>
              <a:ext cx="385" cy="1179"/>
            </a:xfrm>
            <a:prstGeom prst="rect">
              <a:avLst/>
            </a:prstGeom>
            <a:solidFill>
              <a:srgbClr val="FB7133">
                <a:alpha val="8313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191" name="Text Box 21"/>
            <p:cNvSpPr txBox="1">
              <a:spLocks noChangeArrowheads="1"/>
            </p:cNvSpPr>
            <p:nvPr/>
          </p:nvSpPr>
          <p:spPr bwMode="auto">
            <a:xfrm>
              <a:off x="3309" y="2193"/>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192" name="Object 263"/>
            <p:cNvGraphicFramePr>
              <a:graphicFrameLocks noChangeAspect="1"/>
            </p:cNvGraphicFramePr>
            <p:nvPr/>
          </p:nvGraphicFramePr>
          <p:xfrm>
            <a:off x="3473" y="2915"/>
            <a:ext cx="192" cy="176"/>
          </p:xfrm>
          <a:graphic>
            <a:graphicData uri="http://schemas.openxmlformats.org/presentationml/2006/ole">
              <mc:AlternateContent xmlns:mc="http://schemas.openxmlformats.org/markup-compatibility/2006">
                <mc:Choice xmlns:v="urn:schemas-microsoft-com:vml" Requires="v">
                  <p:oleObj spid="_x0000_s89458" name="Equation" r:id="rId28" imgW="304668" imgH="279279" progId="Equation.DSMT4">
                    <p:embed/>
                  </p:oleObj>
                </mc:Choice>
                <mc:Fallback>
                  <p:oleObj name="Equation" r:id="rId28" imgW="304668" imgH="27927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73" y="2915"/>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93" name="Object 264"/>
            <p:cNvGraphicFramePr>
              <a:graphicFrameLocks noChangeAspect="1"/>
            </p:cNvGraphicFramePr>
            <p:nvPr/>
          </p:nvGraphicFramePr>
          <p:xfrm>
            <a:off x="3460" y="3472"/>
            <a:ext cx="224" cy="168"/>
          </p:xfrm>
          <a:graphic>
            <a:graphicData uri="http://schemas.openxmlformats.org/presentationml/2006/ole">
              <mc:AlternateContent xmlns:mc="http://schemas.openxmlformats.org/markup-compatibility/2006">
                <mc:Choice xmlns:v="urn:schemas-microsoft-com:vml" Requires="v">
                  <p:oleObj spid="_x0000_s89459" name="Equation" r:id="rId29" imgW="355292" imgH="266469" progId="Equation.DSMT4">
                    <p:embed/>
                  </p:oleObj>
                </mc:Choice>
                <mc:Fallback>
                  <p:oleObj name="Equation" r:id="rId29" imgW="355292" imgH="26646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60" y="3472"/>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194" name="Group 273"/>
            <p:cNvGrpSpPr>
              <a:grpSpLocks/>
            </p:cNvGrpSpPr>
            <p:nvPr/>
          </p:nvGrpSpPr>
          <p:grpSpPr bwMode="auto">
            <a:xfrm>
              <a:off x="3591" y="1872"/>
              <a:ext cx="29" cy="288"/>
              <a:chOff x="1615" y="1660"/>
              <a:chExt cx="29" cy="401"/>
            </a:xfrm>
          </p:grpSpPr>
          <p:sp>
            <p:nvSpPr>
              <p:cNvPr id="6293"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94"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195" name="Group 276"/>
            <p:cNvGrpSpPr>
              <a:grpSpLocks/>
            </p:cNvGrpSpPr>
            <p:nvPr/>
          </p:nvGrpSpPr>
          <p:grpSpPr bwMode="auto">
            <a:xfrm>
              <a:off x="3529" y="1868"/>
              <a:ext cx="29" cy="288"/>
              <a:chOff x="1553" y="1656"/>
              <a:chExt cx="29" cy="402"/>
            </a:xfrm>
          </p:grpSpPr>
          <p:sp>
            <p:nvSpPr>
              <p:cNvPr id="6291"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92"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196" name="Group 273"/>
            <p:cNvGrpSpPr>
              <a:grpSpLocks/>
            </p:cNvGrpSpPr>
            <p:nvPr/>
          </p:nvGrpSpPr>
          <p:grpSpPr bwMode="auto">
            <a:xfrm>
              <a:off x="3593" y="3148"/>
              <a:ext cx="29" cy="288"/>
              <a:chOff x="1615" y="1660"/>
              <a:chExt cx="29" cy="401"/>
            </a:xfrm>
          </p:grpSpPr>
          <p:sp>
            <p:nvSpPr>
              <p:cNvPr id="6289"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90"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197" name="Group 276"/>
            <p:cNvGrpSpPr>
              <a:grpSpLocks/>
            </p:cNvGrpSpPr>
            <p:nvPr/>
          </p:nvGrpSpPr>
          <p:grpSpPr bwMode="auto">
            <a:xfrm>
              <a:off x="3531" y="3144"/>
              <a:ext cx="29" cy="288"/>
              <a:chOff x="1553" y="1656"/>
              <a:chExt cx="29" cy="402"/>
            </a:xfrm>
          </p:grpSpPr>
          <p:sp>
            <p:nvSpPr>
              <p:cNvPr id="6287"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88"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
          <p:nvSpPr>
            <p:cNvPr id="6198" name="Oval 630"/>
            <p:cNvSpPr>
              <a:spLocks noChangeArrowheads="1"/>
            </p:cNvSpPr>
            <p:nvPr/>
          </p:nvSpPr>
          <p:spPr bwMode="auto">
            <a:xfrm>
              <a:off x="3467" y="2521"/>
              <a:ext cx="196" cy="196"/>
            </a:xfrm>
            <a:prstGeom prst="ellipse">
              <a:avLst/>
            </a:prstGeom>
            <a:gradFill rotWithShape="1">
              <a:gsLst>
                <a:gs pos="0">
                  <a:srgbClr val="FF5A33"/>
                </a:gs>
                <a:gs pos="50000">
                  <a:srgbClr val="FBE4B7"/>
                </a:gs>
                <a:gs pos="100000">
                  <a:srgbClr val="FF5A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199" name="Text Box 631"/>
            <p:cNvSpPr txBox="1">
              <a:spLocks noChangeArrowheads="1"/>
            </p:cNvSpPr>
            <p:nvPr/>
          </p:nvSpPr>
          <p:spPr bwMode="auto">
            <a:xfrm>
              <a:off x="3506" y="2533"/>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sp>
          <p:nvSpPr>
            <p:cNvPr id="6200" name="Text Box 632"/>
            <p:cNvSpPr txBox="1">
              <a:spLocks noChangeArrowheads="1"/>
            </p:cNvSpPr>
            <p:nvPr/>
          </p:nvSpPr>
          <p:spPr bwMode="auto">
            <a:xfrm>
              <a:off x="3473" y="2721"/>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201" name="Text Box 6"/>
            <p:cNvSpPr txBox="1">
              <a:spLocks noChangeArrowheads="1"/>
            </p:cNvSpPr>
            <p:nvPr/>
          </p:nvSpPr>
          <p:spPr bwMode="auto">
            <a:xfrm>
              <a:off x="3419" y="955"/>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202" name="Group 273"/>
            <p:cNvGrpSpPr>
              <a:grpSpLocks/>
            </p:cNvGrpSpPr>
            <p:nvPr/>
          </p:nvGrpSpPr>
          <p:grpSpPr bwMode="auto">
            <a:xfrm>
              <a:off x="3592" y="1177"/>
              <a:ext cx="29" cy="397"/>
              <a:chOff x="1615" y="1660"/>
              <a:chExt cx="29" cy="401"/>
            </a:xfrm>
          </p:grpSpPr>
          <p:sp>
            <p:nvSpPr>
              <p:cNvPr id="6285"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86"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203" name="Group 276"/>
            <p:cNvGrpSpPr>
              <a:grpSpLocks/>
            </p:cNvGrpSpPr>
            <p:nvPr/>
          </p:nvGrpSpPr>
          <p:grpSpPr bwMode="auto">
            <a:xfrm>
              <a:off x="3530" y="1171"/>
              <a:ext cx="29" cy="397"/>
              <a:chOff x="1553" y="1656"/>
              <a:chExt cx="29" cy="402"/>
            </a:xfrm>
          </p:grpSpPr>
          <p:sp>
            <p:nvSpPr>
              <p:cNvPr id="6283"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84"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
          <p:nvSpPr>
            <p:cNvPr id="6204" name="Text Box 641"/>
            <p:cNvSpPr txBox="1">
              <a:spLocks noChangeArrowheads="1"/>
            </p:cNvSpPr>
            <p:nvPr/>
          </p:nvSpPr>
          <p:spPr bwMode="auto">
            <a:xfrm>
              <a:off x="3683" y="1144"/>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205" name="Arc 642"/>
            <p:cNvSpPr>
              <a:spLocks/>
            </p:cNvSpPr>
            <p:nvPr/>
          </p:nvSpPr>
          <p:spPr bwMode="auto">
            <a:xfrm rot="10800000">
              <a:off x="3600" y="1220"/>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solidFill>
                  <a:srgbClr val="000000"/>
                </a:solidFill>
              </a:endParaRPr>
            </a:p>
          </p:txBody>
        </p:sp>
        <p:sp>
          <p:nvSpPr>
            <p:cNvPr id="6206" name="Arc 643"/>
            <p:cNvSpPr>
              <a:spLocks/>
            </p:cNvSpPr>
            <p:nvPr/>
          </p:nvSpPr>
          <p:spPr bwMode="auto">
            <a:xfrm rot="-358755">
              <a:off x="3464" y="1223"/>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207" name="Text Box 644"/>
            <p:cNvSpPr txBox="1">
              <a:spLocks noChangeArrowheads="1"/>
            </p:cNvSpPr>
            <p:nvPr/>
          </p:nvSpPr>
          <p:spPr bwMode="auto">
            <a:xfrm>
              <a:off x="3242" y="1150"/>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208" name="Object 645"/>
            <p:cNvGraphicFramePr>
              <a:graphicFrameLocks noChangeAspect="1"/>
            </p:cNvGraphicFramePr>
            <p:nvPr/>
          </p:nvGraphicFramePr>
          <p:xfrm>
            <a:off x="3626" y="1427"/>
            <a:ext cx="152" cy="144"/>
          </p:xfrm>
          <a:graphic>
            <a:graphicData uri="http://schemas.openxmlformats.org/presentationml/2006/ole">
              <mc:AlternateContent xmlns:mc="http://schemas.openxmlformats.org/markup-compatibility/2006">
                <mc:Choice xmlns:v="urn:schemas-microsoft-com:vml" Requires="v">
                  <p:oleObj spid="_x0000_s89460" name="Equation" r:id="rId30" imgW="241300" imgH="228600" progId="Equation.DSMT4">
                    <p:embed/>
                  </p:oleObj>
                </mc:Choice>
                <mc:Fallback>
                  <p:oleObj name="Equation" r:id="rId30" imgW="2413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26" y="1427"/>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09" name="Object 646"/>
            <p:cNvGraphicFramePr>
              <a:graphicFrameLocks noChangeAspect="1"/>
            </p:cNvGraphicFramePr>
            <p:nvPr/>
          </p:nvGraphicFramePr>
          <p:xfrm>
            <a:off x="3390" y="1418"/>
            <a:ext cx="160" cy="152"/>
          </p:xfrm>
          <a:graphic>
            <a:graphicData uri="http://schemas.openxmlformats.org/presentationml/2006/ole">
              <mc:AlternateContent xmlns:mc="http://schemas.openxmlformats.org/markup-compatibility/2006">
                <mc:Choice xmlns:v="urn:schemas-microsoft-com:vml" Requires="v">
                  <p:oleObj spid="_x0000_s89461" name="Equation" r:id="rId31" imgW="241300" imgH="228600" progId="Equation.DSMT4">
                    <p:embed/>
                  </p:oleObj>
                </mc:Choice>
                <mc:Fallback>
                  <p:oleObj name="Equation" r:id="rId31" imgW="2413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1418"/>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0" name="Object 647"/>
            <p:cNvGraphicFramePr>
              <a:graphicFrameLocks noChangeAspect="1"/>
            </p:cNvGraphicFramePr>
            <p:nvPr/>
          </p:nvGraphicFramePr>
          <p:xfrm>
            <a:off x="3387" y="1954"/>
            <a:ext cx="152" cy="144"/>
          </p:xfrm>
          <a:graphic>
            <a:graphicData uri="http://schemas.openxmlformats.org/presentationml/2006/ole">
              <mc:AlternateContent xmlns:mc="http://schemas.openxmlformats.org/markup-compatibility/2006">
                <mc:Choice xmlns:v="urn:schemas-microsoft-com:vml" Requires="v">
                  <p:oleObj spid="_x0000_s89462" name="Equation" r:id="rId32" imgW="241300" imgH="228600" progId="Equation.DSMT4">
                    <p:embed/>
                  </p:oleObj>
                </mc:Choice>
                <mc:Fallback>
                  <p:oleObj name="Equation" r:id="rId32" imgW="24130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87" y="1954"/>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1" name="Object 648"/>
            <p:cNvGraphicFramePr>
              <a:graphicFrameLocks noChangeAspect="1"/>
            </p:cNvGraphicFramePr>
            <p:nvPr/>
          </p:nvGraphicFramePr>
          <p:xfrm>
            <a:off x="3625" y="1962"/>
            <a:ext cx="152" cy="144"/>
          </p:xfrm>
          <a:graphic>
            <a:graphicData uri="http://schemas.openxmlformats.org/presentationml/2006/ole">
              <mc:AlternateContent xmlns:mc="http://schemas.openxmlformats.org/markup-compatibility/2006">
                <mc:Choice xmlns:v="urn:schemas-microsoft-com:vml" Requires="v">
                  <p:oleObj spid="_x0000_s89463" name="Equation" r:id="rId33" imgW="241300" imgH="228600" progId="Equation.DSMT4">
                    <p:embed/>
                  </p:oleObj>
                </mc:Choice>
                <mc:Fallback>
                  <p:oleObj name="Equation" r:id="rId33" imgW="2413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25" y="1962"/>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2" name="Object 649"/>
            <p:cNvGraphicFramePr>
              <a:graphicFrameLocks noChangeAspect="1"/>
            </p:cNvGraphicFramePr>
            <p:nvPr/>
          </p:nvGraphicFramePr>
          <p:xfrm>
            <a:off x="3610" y="3214"/>
            <a:ext cx="288" cy="176"/>
          </p:xfrm>
          <a:graphic>
            <a:graphicData uri="http://schemas.openxmlformats.org/presentationml/2006/ole">
              <mc:AlternateContent xmlns:mc="http://schemas.openxmlformats.org/markup-compatibility/2006">
                <mc:Choice xmlns:v="urn:schemas-microsoft-com:vml" Requires="v">
                  <p:oleObj spid="_x0000_s89464" name="Equation" r:id="rId34" imgW="457200" imgH="279400" progId="Equation.DSMT4">
                    <p:embed/>
                  </p:oleObj>
                </mc:Choice>
                <mc:Fallback>
                  <p:oleObj name="Equation" r:id="rId34" imgW="457200" imgH="279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10" y="3214"/>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13" name="Object 650"/>
            <p:cNvGraphicFramePr>
              <a:graphicFrameLocks noChangeAspect="1"/>
            </p:cNvGraphicFramePr>
            <p:nvPr/>
          </p:nvGraphicFramePr>
          <p:xfrm>
            <a:off x="3268" y="3201"/>
            <a:ext cx="288" cy="176"/>
          </p:xfrm>
          <a:graphic>
            <a:graphicData uri="http://schemas.openxmlformats.org/presentationml/2006/ole">
              <mc:AlternateContent xmlns:mc="http://schemas.openxmlformats.org/markup-compatibility/2006">
                <mc:Choice xmlns:v="urn:schemas-microsoft-com:vml" Requires="v">
                  <p:oleObj spid="_x0000_s89465" name="Equation" r:id="rId35" imgW="457200" imgH="279400" progId="Equation.DSMT4">
                    <p:embed/>
                  </p:oleObj>
                </mc:Choice>
                <mc:Fallback>
                  <p:oleObj name="Equation" r:id="rId35" imgW="457200" imgH="279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268" y="3201"/>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14" name="Text Box 17"/>
            <p:cNvSpPr txBox="1">
              <a:spLocks noChangeArrowheads="1"/>
            </p:cNvSpPr>
            <p:nvPr/>
          </p:nvSpPr>
          <p:spPr bwMode="auto">
            <a:xfrm>
              <a:off x="3344" y="1636"/>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215" name="Rectangle 653"/>
            <p:cNvSpPr>
              <a:spLocks noChangeArrowheads="1"/>
            </p:cNvSpPr>
            <p:nvPr/>
          </p:nvSpPr>
          <p:spPr bwMode="auto">
            <a:xfrm>
              <a:off x="3377" y="1625"/>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sp>
          <p:nvSpPr>
            <p:cNvPr id="6216" name="Rectangle 654"/>
            <p:cNvSpPr>
              <a:spLocks noChangeArrowheads="1"/>
            </p:cNvSpPr>
            <p:nvPr/>
          </p:nvSpPr>
          <p:spPr bwMode="auto">
            <a:xfrm>
              <a:off x="3377" y="2192"/>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sp>
          <p:nvSpPr>
            <p:cNvPr id="6217" name="Rectangle 656"/>
            <p:cNvSpPr>
              <a:spLocks noChangeArrowheads="1"/>
            </p:cNvSpPr>
            <p:nvPr/>
          </p:nvSpPr>
          <p:spPr bwMode="auto">
            <a:xfrm>
              <a:off x="4402" y="1586"/>
              <a:ext cx="522" cy="1179"/>
            </a:xfrm>
            <a:prstGeom prst="rect">
              <a:avLst/>
            </a:prstGeom>
            <a:solidFill>
              <a:srgbClr val="FBE4B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18" name="Rectangle 329"/>
            <p:cNvSpPr>
              <a:spLocks noChangeArrowheads="1"/>
            </p:cNvSpPr>
            <p:nvPr/>
          </p:nvSpPr>
          <p:spPr bwMode="auto">
            <a:xfrm>
              <a:off x="4464" y="2493"/>
              <a:ext cx="386" cy="1179"/>
            </a:xfrm>
            <a:prstGeom prst="rect">
              <a:avLst/>
            </a:prstGeom>
            <a:solidFill>
              <a:srgbClr val="996633">
                <a:alpha val="788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solidFill>
                  <a:srgbClr val="000000"/>
                </a:solidFill>
                <a:latin typeface="Arial" charset="0"/>
              </a:endParaRPr>
            </a:p>
          </p:txBody>
        </p:sp>
        <p:sp>
          <p:nvSpPr>
            <p:cNvPr id="6219" name="Text Box 21"/>
            <p:cNvSpPr txBox="1">
              <a:spLocks noChangeArrowheads="1"/>
            </p:cNvSpPr>
            <p:nvPr/>
          </p:nvSpPr>
          <p:spPr bwMode="auto">
            <a:xfrm>
              <a:off x="4396" y="2192"/>
              <a:ext cx="522"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ct val="80000"/>
                </a:lnSpc>
              </a:pPr>
              <a:r>
                <a:rPr lang="en-US" sz="1400">
                  <a:solidFill>
                    <a:srgbClr val="000000"/>
                  </a:solidFill>
                  <a:latin typeface="Arial" charset="0"/>
                </a:rPr>
                <a:t>HCO</a:t>
              </a:r>
              <a:r>
                <a:rPr lang="en-US" sz="1400" baseline="-25000">
                  <a:solidFill>
                    <a:srgbClr val="000000"/>
                  </a:solidFill>
                  <a:latin typeface="Arial" charset="0"/>
                </a:rPr>
                <a:t>3</a:t>
              </a:r>
              <a:r>
                <a:rPr lang="en-US" sz="1400" baseline="30000">
                  <a:solidFill>
                    <a:srgbClr val="000000"/>
                  </a:solidFill>
                  <a:latin typeface="Arial" charset="0"/>
                </a:rPr>
                <a:t>-</a:t>
              </a:r>
            </a:p>
            <a:p>
              <a:pPr algn="ctr" eaLnBrk="1" hangingPunct="1">
                <a:lnSpc>
                  <a:spcPct val="40000"/>
                </a:lnSpc>
              </a:pPr>
              <a:endParaRPr lang="en-US" sz="1400" baseline="-25000">
                <a:solidFill>
                  <a:srgbClr val="000000"/>
                </a:solidFill>
                <a:latin typeface="Arial" charset="0"/>
              </a:endParaRPr>
            </a:p>
            <a:p>
              <a:pPr algn="ctr" eaLnBrk="1" hangingPunct="1"/>
              <a:r>
                <a:rPr lang="en-US" sz="1400">
                  <a:solidFill>
                    <a:srgbClr val="000000"/>
                  </a:solidFill>
                  <a:latin typeface="Arial" charset="0"/>
                </a:rPr>
                <a:t>+</a:t>
              </a:r>
              <a:endParaRPr lang="en-US" sz="1400" b="1">
                <a:solidFill>
                  <a:srgbClr val="000000"/>
                </a:solidFill>
                <a:latin typeface="Arial" charset="0"/>
              </a:endParaRPr>
            </a:p>
          </p:txBody>
        </p:sp>
        <p:graphicFrame>
          <p:nvGraphicFramePr>
            <p:cNvPr id="6220" name="Object 659"/>
            <p:cNvGraphicFramePr>
              <a:graphicFrameLocks noChangeAspect="1"/>
            </p:cNvGraphicFramePr>
            <p:nvPr/>
          </p:nvGraphicFramePr>
          <p:xfrm>
            <a:off x="4560" y="2914"/>
            <a:ext cx="192" cy="176"/>
          </p:xfrm>
          <a:graphic>
            <a:graphicData uri="http://schemas.openxmlformats.org/presentationml/2006/ole">
              <mc:AlternateContent xmlns:mc="http://schemas.openxmlformats.org/markup-compatibility/2006">
                <mc:Choice xmlns:v="urn:schemas-microsoft-com:vml" Requires="v">
                  <p:oleObj spid="_x0000_s89466" name="Equation" r:id="rId36" imgW="304668" imgH="279279" progId="Equation.DSMT4">
                    <p:embed/>
                  </p:oleObj>
                </mc:Choice>
                <mc:Fallback>
                  <p:oleObj name="Equation" r:id="rId36" imgW="304668" imgH="27927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0" y="2914"/>
                          <a:ext cx="192" cy="17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21" name="Object 660"/>
            <p:cNvGraphicFramePr>
              <a:graphicFrameLocks noChangeAspect="1"/>
            </p:cNvGraphicFramePr>
            <p:nvPr/>
          </p:nvGraphicFramePr>
          <p:xfrm>
            <a:off x="4547" y="3471"/>
            <a:ext cx="224" cy="168"/>
          </p:xfrm>
          <a:graphic>
            <a:graphicData uri="http://schemas.openxmlformats.org/presentationml/2006/ole">
              <mc:AlternateContent xmlns:mc="http://schemas.openxmlformats.org/markup-compatibility/2006">
                <mc:Choice xmlns:v="urn:schemas-microsoft-com:vml" Requires="v">
                  <p:oleObj spid="_x0000_s89467" name="Equation" r:id="rId37" imgW="355292" imgH="266469" progId="Equation.DSMT4">
                    <p:embed/>
                  </p:oleObj>
                </mc:Choice>
                <mc:Fallback>
                  <p:oleObj name="Equation" r:id="rId37" imgW="355292" imgH="26646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7" y="3471"/>
                          <a:ext cx="22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222" name="Group 661"/>
            <p:cNvGrpSpPr>
              <a:grpSpLocks/>
            </p:cNvGrpSpPr>
            <p:nvPr/>
          </p:nvGrpSpPr>
          <p:grpSpPr bwMode="auto">
            <a:xfrm>
              <a:off x="4616" y="1867"/>
              <a:ext cx="91" cy="292"/>
              <a:chOff x="3095" y="1167"/>
              <a:chExt cx="91" cy="292"/>
            </a:xfrm>
          </p:grpSpPr>
          <p:grpSp>
            <p:nvGrpSpPr>
              <p:cNvPr id="6277" name="Group 273"/>
              <p:cNvGrpSpPr>
                <a:grpSpLocks/>
              </p:cNvGrpSpPr>
              <p:nvPr/>
            </p:nvGrpSpPr>
            <p:grpSpPr bwMode="auto">
              <a:xfrm>
                <a:off x="3157" y="1171"/>
                <a:ext cx="29" cy="288"/>
                <a:chOff x="1615" y="1660"/>
                <a:chExt cx="29" cy="401"/>
              </a:xfrm>
            </p:grpSpPr>
            <p:sp>
              <p:nvSpPr>
                <p:cNvPr id="6281"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82"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278" name="Group 276"/>
              <p:cNvGrpSpPr>
                <a:grpSpLocks/>
              </p:cNvGrpSpPr>
              <p:nvPr/>
            </p:nvGrpSpPr>
            <p:grpSpPr bwMode="auto">
              <a:xfrm>
                <a:off x="3095" y="1167"/>
                <a:ext cx="29" cy="288"/>
                <a:chOff x="1553" y="1656"/>
                <a:chExt cx="29" cy="402"/>
              </a:xfrm>
            </p:grpSpPr>
            <p:sp>
              <p:nvSpPr>
                <p:cNvPr id="6279"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80"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grpSp>
          <p:nvGrpSpPr>
            <p:cNvPr id="6223" name="Group 668"/>
            <p:cNvGrpSpPr>
              <a:grpSpLocks/>
            </p:cNvGrpSpPr>
            <p:nvPr/>
          </p:nvGrpSpPr>
          <p:grpSpPr bwMode="auto">
            <a:xfrm>
              <a:off x="4618" y="3143"/>
              <a:ext cx="91" cy="292"/>
              <a:chOff x="3095" y="1167"/>
              <a:chExt cx="91" cy="292"/>
            </a:xfrm>
          </p:grpSpPr>
          <p:grpSp>
            <p:nvGrpSpPr>
              <p:cNvPr id="6271" name="Group 273"/>
              <p:cNvGrpSpPr>
                <a:grpSpLocks/>
              </p:cNvGrpSpPr>
              <p:nvPr/>
            </p:nvGrpSpPr>
            <p:grpSpPr bwMode="auto">
              <a:xfrm>
                <a:off x="3157" y="1171"/>
                <a:ext cx="29" cy="288"/>
                <a:chOff x="1615" y="1660"/>
                <a:chExt cx="29" cy="401"/>
              </a:xfrm>
            </p:grpSpPr>
            <p:sp>
              <p:nvSpPr>
                <p:cNvPr id="6275"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76"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272" name="Group 276"/>
              <p:cNvGrpSpPr>
                <a:grpSpLocks/>
              </p:cNvGrpSpPr>
              <p:nvPr/>
            </p:nvGrpSpPr>
            <p:grpSpPr bwMode="auto">
              <a:xfrm>
                <a:off x="3095" y="1167"/>
                <a:ext cx="29" cy="288"/>
                <a:chOff x="1553" y="1656"/>
                <a:chExt cx="29" cy="402"/>
              </a:xfrm>
            </p:grpSpPr>
            <p:sp>
              <p:nvSpPr>
                <p:cNvPr id="6273"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74"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sp>
          <p:nvSpPr>
            <p:cNvPr id="6224" name="Text Box 675"/>
            <p:cNvSpPr txBox="1">
              <a:spLocks noChangeArrowheads="1"/>
            </p:cNvSpPr>
            <p:nvPr/>
          </p:nvSpPr>
          <p:spPr bwMode="auto">
            <a:xfrm>
              <a:off x="4560" y="2720"/>
              <a:ext cx="1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a:t>
              </a:r>
            </a:p>
          </p:txBody>
        </p:sp>
        <p:sp>
          <p:nvSpPr>
            <p:cNvPr id="6225" name="Text Box 6"/>
            <p:cNvSpPr txBox="1">
              <a:spLocks noChangeArrowheads="1"/>
            </p:cNvSpPr>
            <p:nvPr/>
          </p:nvSpPr>
          <p:spPr bwMode="auto">
            <a:xfrm>
              <a:off x="4506" y="954"/>
              <a:ext cx="332" cy="2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CO</a:t>
              </a:r>
              <a:r>
                <a:rPr lang="en-US" sz="1400" baseline="-25000">
                  <a:solidFill>
                    <a:srgbClr val="000000"/>
                  </a:solidFill>
                  <a:latin typeface="Arial" charset="0"/>
                </a:rPr>
                <a:t>2</a:t>
              </a:r>
              <a:endParaRPr lang="en-US" sz="1400">
                <a:solidFill>
                  <a:srgbClr val="000000"/>
                </a:solidFill>
                <a:latin typeface="Arial" charset="0"/>
              </a:endParaRPr>
            </a:p>
          </p:txBody>
        </p:sp>
        <p:grpSp>
          <p:nvGrpSpPr>
            <p:cNvPr id="6226" name="Group 677"/>
            <p:cNvGrpSpPr>
              <a:grpSpLocks/>
            </p:cNvGrpSpPr>
            <p:nvPr/>
          </p:nvGrpSpPr>
          <p:grpSpPr bwMode="auto">
            <a:xfrm>
              <a:off x="4617" y="1170"/>
              <a:ext cx="91" cy="403"/>
              <a:chOff x="3095" y="1167"/>
              <a:chExt cx="91" cy="292"/>
            </a:xfrm>
          </p:grpSpPr>
          <p:grpSp>
            <p:nvGrpSpPr>
              <p:cNvPr id="6265" name="Group 273"/>
              <p:cNvGrpSpPr>
                <a:grpSpLocks/>
              </p:cNvGrpSpPr>
              <p:nvPr/>
            </p:nvGrpSpPr>
            <p:grpSpPr bwMode="auto">
              <a:xfrm>
                <a:off x="3157" y="1171"/>
                <a:ext cx="29" cy="288"/>
                <a:chOff x="1615" y="1660"/>
                <a:chExt cx="29" cy="401"/>
              </a:xfrm>
            </p:grpSpPr>
            <p:sp>
              <p:nvSpPr>
                <p:cNvPr id="6269" name="Line 274"/>
                <p:cNvSpPr>
                  <a:spLocks noChangeShapeType="1"/>
                </p:cNvSpPr>
                <p:nvPr/>
              </p:nvSpPr>
              <p:spPr bwMode="auto">
                <a:xfrm rot="5400000">
                  <a:off x="1415" y="1861"/>
                  <a:ext cx="4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70" name="Line 275"/>
                <p:cNvSpPr>
                  <a:spLocks noChangeShapeType="1"/>
                </p:cNvSpPr>
                <p:nvPr/>
              </p:nvSpPr>
              <p:spPr bwMode="auto">
                <a:xfrm rot="5400000">
                  <a:off x="1619" y="2033"/>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266" name="Group 276"/>
              <p:cNvGrpSpPr>
                <a:grpSpLocks/>
              </p:cNvGrpSpPr>
              <p:nvPr/>
            </p:nvGrpSpPr>
            <p:grpSpPr bwMode="auto">
              <a:xfrm>
                <a:off x="3095" y="1167"/>
                <a:ext cx="29" cy="288"/>
                <a:chOff x="1553" y="1656"/>
                <a:chExt cx="29" cy="402"/>
              </a:xfrm>
            </p:grpSpPr>
            <p:sp>
              <p:nvSpPr>
                <p:cNvPr id="6267" name="Line 277"/>
                <p:cNvSpPr>
                  <a:spLocks noChangeShapeType="1"/>
                </p:cNvSpPr>
                <p:nvPr/>
              </p:nvSpPr>
              <p:spPr bwMode="auto">
                <a:xfrm rot="-5400000">
                  <a:off x="1381" y="1857"/>
                  <a:ext cx="40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68" name="Line 278"/>
                <p:cNvSpPr>
                  <a:spLocks noChangeShapeType="1"/>
                </p:cNvSpPr>
                <p:nvPr/>
              </p:nvSpPr>
              <p:spPr bwMode="auto">
                <a:xfrm rot="-5400000">
                  <a:off x="1557" y="1654"/>
                  <a:ext cx="22" cy="2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sp>
          <p:nvSpPr>
            <p:cNvPr id="6227" name="Text Box 684"/>
            <p:cNvSpPr txBox="1">
              <a:spLocks noChangeArrowheads="1"/>
            </p:cNvSpPr>
            <p:nvPr/>
          </p:nvSpPr>
          <p:spPr bwMode="auto">
            <a:xfrm>
              <a:off x="4770" y="1143"/>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sp>
          <p:nvSpPr>
            <p:cNvPr id="6228" name="Arc 685"/>
            <p:cNvSpPr>
              <a:spLocks/>
            </p:cNvSpPr>
            <p:nvPr/>
          </p:nvSpPr>
          <p:spPr bwMode="auto">
            <a:xfrm rot="10800000">
              <a:off x="4687" y="1219"/>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solidFill>
                  <a:srgbClr val="000000"/>
                </a:solidFill>
              </a:endParaRPr>
            </a:p>
          </p:txBody>
        </p:sp>
        <p:sp>
          <p:nvSpPr>
            <p:cNvPr id="6229" name="Arc 686"/>
            <p:cNvSpPr>
              <a:spLocks/>
            </p:cNvSpPr>
            <p:nvPr/>
          </p:nvSpPr>
          <p:spPr bwMode="auto">
            <a:xfrm rot="-358755">
              <a:off x="4551" y="1222"/>
              <a:ext cx="90" cy="161"/>
            </a:xfrm>
            <a:custGeom>
              <a:avLst/>
              <a:gdLst>
                <a:gd name="T0" fmla="*/ 0 w 21600"/>
                <a:gd name="T1" fmla="*/ 0 h 42372"/>
                <a:gd name="T2" fmla="*/ 0 w 21600"/>
                <a:gd name="T3" fmla="*/ 0 h 42372"/>
                <a:gd name="T4" fmla="*/ 0 w 21600"/>
                <a:gd name="T5" fmla="*/ 0 h 42372"/>
                <a:gd name="T6" fmla="*/ 0 60000 65536"/>
                <a:gd name="T7" fmla="*/ 0 60000 65536"/>
                <a:gd name="T8" fmla="*/ 0 60000 65536"/>
                <a:gd name="T9" fmla="*/ 0 w 21600"/>
                <a:gd name="T10" fmla="*/ 0 h 42372"/>
                <a:gd name="T11" fmla="*/ 21600 w 21600"/>
                <a:gd name="T12" fmla="*/ 42372 h 42372"/>
              </a:gdLst>
              <a:ahLst/>
              <a:cxnLst>
                <a:cxn ang="T6">
                  <a:pos x="T0" y="T1"/>
                </a:cxn>
                <a:cxn ang="T7">
                  <a:pos x="T2" y="T3"/>
                </a:cxn>
                <a:cxn ang="T8">
                  <a:pos x="T4" y="T5"/>
                </a:cxn>
              </a:cxnLst>
              <a:rect l="T9" t="T10" r="T11" b="T12"/>
              <a:pathLst>
                <a:path w="21600" h="42372" fill="none" extrusionOk="0">
                  <a:moveTo>
                    <a:pt x="918" y="-1"/>
                  </a:moveTo>
                  <a:cubicBezTo>
                    <a:pt x="12479" y="491"/>
                    <a:pt x="21600" y="10007"/>
                    <a:pt x="21600" y="21580"/>
                  </a:cubicBezTo>
                  <a:cubicBezTo>
                    <a:pt x="21600" y="31255"/>
                    <a:pt x="15166" y="39750"/>
                    <a:pt x="5852" y="42371"/>
                  </a:cubicBezTo>
                </a:path>
                <a:path w="21600" h="42372" stroke="0" extrusionOk="0">
                  <a:moveTo>
                    <a:pt x="918" y="-1"/>
                  </a:moveTo>
                  <a:cubicBezTo>
                    <a:pt x="12479" y="491"/>
                    <a:pt x="21600" y="10007"/>
                    <a:pt x="21600" y="21580"/>
                  </a:cubicBezTo>
                  <a:cubicBezTo>
                    <a:pt x="21600" y="31255"/>
                    <a:pt x="15166" y="39750"/>
                    <a:pt x="5852" y="42371"/>
                  </a:cubicBezTo>
                  <a:lnTo>
                    <a:pt x="0" y="21580"/>
                  </a:lnTo>
                  <a:lnTo>
                    <a:pt x="918" y="-1"/>
                  </a:lnTo>
                  <a:close/>
                </a:path>
              </a:pathLst>
            </a:custGeom>
            <a:noFill/>
            <a:ln w="9525">
              <a:solidFill>
                <a:schemeClr val="tx1"/>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6230" name="Text Box 687"/>
            <p:cNvSpPr txBox="1">
              <a:spLocks noChangeArrowheads="1"/>
            </p:cNvSpPr>
            <p:nvPr/>
          </p:nvSpPr>
          <p:spPr bwMode="auto">
            <a:xfrm>
              <a:off x="4329" y="1149"/>
              <a:ext cx="22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300">
                  <a:solidFill>
                    <a:srgbClr val="000000"/>
                  </a:solidFill>
                  <a:latin typeface="Arial" charset="0"/>
                </a:rPr>
                <a:t>H</a:t>
              </a:r>
              <a:r>
                <a:rPr lang="en-US" sz="1300" baseline="-25000">
                  <a:solidFill>
                    <a:srgbClr val="000000"/>
                  </a:solidFill>
                  <a:latin typeface="Arial" charset="0"/>
                </a:rPr>
                <a:t>2</a:t>
              </a:r>
              <a:r>
                <a:rPr lang="en-US" sz="1300">
                  <a:solidFill>
                    <a:srgbClr val="000000"/>
                  </a:solidFill>
                  <a:latin typeface="Arial" charset="0"/>
                </a:rPr>
                <a:t>O</a:t>
              </a:r>
              <a:endParaRPr lang="en-US" sz="1300" baseline="30000">
                <a:solidFill>
                  <a:srgbClr val="000000"/>
                </a:solidFill>
                <a:latin typeface="Arial" charset="0"/>
              </a:endParaRPr>
            </a:p>
          </p:txBody>
        </p:sp>
        <p:graphicFrame>
          <p:nvGraphicFramePr>
            <p:cNvPr id="6231" name="Object 688"/>
            <p:cNvGraphicFramePr>
              <a:graphicFrameLocks noChangeAspect="1"/>
            </p:cNvGraphicFramePr>
            <p:nvPr/>
          </p:nvGraphicFramePr>
          <p:xfrm>
            <a:off x="4713" y="1426"/>
            <a:ext cx="152" cy="144"/>
          </p:xfrm>
          <a:graphic>
            <a:graphicData uri="http://schemas.openxmlformats.org/presentationml/2006/ole">
              <mc:AlternateContent xmlns:mc="http://schemas.openxmlformats.org/markup-compatibility/2006">
                <mc:Choice xmlns:v="urn:schemas-microsoft-com:vml" Requires="v">
                  <p:oleObj spid="_x0000_s89468" name="Equation" r:id="rId38" imgW="241300" imgH="228600" progId="Equation.DSMT4">
                    <p:embed/>
                  </p:oleObj>
                </mc:Choice>
                <mc:Fallback>
                  <p:oleObj name="Equation" r:id="rId38" imgW="2413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3" y="1426"/>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2" name="Object 689"/>
            <p:cNvGraphicFramePr>
              <a:graphicFrameLocks noChangeAspect="1"/>
            </p:cNvGraphicFramePr>
            <p:nvPr/>
          </p:nvGraphicFramePr>
          <p:xfrm>
            <a:off x="4477" y="1417"/>
            <a:ext cx="160" cy="152"/>
          </p:xfrm>
          <a:graphic>
            <a:graphicData uri="http://schemas.openxmlformats.org/presentationml/2006/ole">
              <mc:AlternateContent xmlns:mc="http://schemas.openxmlformats.org/markup-compatibility/2006">
                <mc:Choice xmlns:v="urn:schemas-microsoft-com:vml" Requires="v">
                  <p:oleObj spid="_x0000_s89469" name="Equation" r:id="rId39" imgW="241300" imgH="228600" progId="Equation.DSMT4">
                    <p:embed/>
                  </p:oleObj>
                </mc:Choice>
                <mc:Fallback>
                  <p:oleObj name="Equation" r:id="rId39" imgW="2413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77" y="1417"/>
                          <a:ext cx="16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3" name="Object 690"/>
            <p:cNvGraphicFramePr>
              <a:graphicFrameLocks noChangeAspect="1"/>
            </p:cNvGraphicFramePr>
            <p:nvPr/>
          </p:nvGraphicFramePr>
          <p:xfrm>
            <a:off x="4474" y="1953"/>
            <a:ext cx="152" cy="144"/>
          </p:xfrm>
          <a:graphic>
            <a:graphicData uri="http://schemas.openxmlformats.org/presentationml/2006/ole">
              <mc:AlternateContent xmlns:mc="http://schemas.openxmlformats.org/markup-compatibility/2006">
                <mc:Choice xmlns:v="urn:schemas-microsoft-com:vml" Requires="v">
                  <p:oleObj spid="_x0000_s89470" name="Equation" r:id="rId40" imgW="241300" imgH="228600" progId="Equation.DSMT4">
                    <p:embed/>
                  </p:oleObj>
                </mc:Choice>
                <mc:Fallback>
                  <p:oleObj name="Equation" r:id="rId40" imgW="24130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4" y="1953"/>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4" name="Object 691"/>
            <p:cNvGraphicFramePr>
              <a:graphicFrameLocks noChangeAspect="1"/>
            </p:cNvGraphicFramePr>
            <p:nvPr/>
          </p:nvGraphicFramePr>
          <p:xfrm>
            <a:off x="4712" y="1961"/>
            <a:ext cx="152" cy="144"/>
          </p:xfrm>
          <a:graphic>
            <a:graphicData uri="http://schemas.openxmlformats.org/presentationml/2006/ole">
              <mc:AlternateContent xmlns:mc="http://schemas.openxmlformats.org/markup-compatibility/2006">
                <mc:Choice xmlns:v="urn:schemas-microsoft-com:vml" Requires="v">
                  <p:oleObj spid="_x0000_s89471" name="Equation" r:id="rId41" imgW="241300" imgH="228600" progId="Equation.DSMT4">
                    <p:embed/>
                  </p:oleObj>
                </mc:Choice>
                <mc:Fallback>
                  <p:oleObj name="Equation" r:id="rId41" imgW="2413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12" y="1961"/>
                          <a:ext cx="152" cy="1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5" name="Object 692"/>
            <p:cNvGraphicFramePr>
              <a:graphicFrameLocks noChangeAspect="1"/>
            </p:cNvGraphicFramePr>
            <p:nvPr/>
          </p:nvGraphicFramePr>
          <p:xfrm>
            <a:off x="4697" y="3213"/>
            <a:ext cx="288" cy="176"/>
          </p:xfrm>
          <a:graphic>
            <a:graphicData uri="http://schemas.openxmlformats.org/presentationml/2006/ole">
              <mc:AlternateContent xmlns:mc="http://schemas.openxmlformats.org/markup-compatibility/2006">
                <mc:Choice xmlns:v="urn:schemas-microsoft-com:vml" Requires="v">
                  <p:oleObj spid="_x0000_s89472" name="Equation" r:id="rId42" imgW="457200" imgH="279400" progId="Equation.DSMT4">
                    <p:embed/>
                  </p:oleObj>
                </mc:Choice>
                <mc:Fallback>
                  <p:oleObj name="Equation" r:id="rId42" imgW="457200" imgH="279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697" y="3213"/>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36" name="Object 693"/>
            <p:cNvGraphicFramePr>
              <a:graphicFrameLocks noChangeAspect="1"/>
            </p:cNvGraphicFramePr>
            <p:nvPr/>
          </p:nvGraphicFramePr>
          <p:xfrm>
            <a:off x="4355" y="3200"/>
            <a:ext cx="288" cy="176"/>
          </p:xfrm>
          <a:graphic>
            <a:graphicData uri="http://schemas.openxmlformats.org/presentationml/2006/ole">
              <mc:AlternateContent xmlns:mc="http://schemas.openxmlformats.org/markup-compatibility/2006">
                <mc:Choice xmlns:v="urn:schemas-microsoft-com:vml" Requires="v">
                  <p:oleObj spid="_x0000_s89473" name="Equation" r:id="rId43" imgW="457200" imgH="279400" progId="Equation.DSMT4">
                    <p:embed/>
                  </p:oleObj>
                </mc:Choice>
                <mc:Fallback>
                  <p:oleObj name="Equation" r:id="rId43" imgW="457200" imgH="279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355" y="3200"/>
                          <a:ext cx="288"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237" name="Group 694"/>
            <p:cNvGrpSpPr>
              <a:grpSpLocks/>
            </p:cNvGrpSpPr>
            <p:nvPr/>
          </p:nvGrpSpPr>
          <p:grpSpPr bwMode="auto">
            <a:xfrm>
              <a:off x="4431" y="1624"/>
              <a:ext cx="445" cy="204"/>
              <a:chOff x="670" y="1321"/>
              <a:chExt cx="445" cy="204"/>
            </a:xfrm>
          </p:grpSpPr>
          <p:sp>
            <p:nvSpPr>
              <p:cNvPr id="6263" name="Text Box 17"/>
              <p:cNvSpPr txBox="1">
                <a:spLocks noChangeArrowheads="1"/>
              </p:cNvSpPr>
              <p:nvPr/>
            </p:nvSpPr>
            <p:spPr bwMode="auto">
              <a:xfrm>
                <a:off x="670" y="133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400">
                    <a:solidFill>
                      <a:srgbClr val="000000"/>
                    </a:solidFill>
                    <a:latin typeface="Arial" charset="0"/>
                  </a:rPr>
                  <a:t>H</a:t>
                </a:r>
                <a:r>
                  <a:rPr lang="en-US" sz="1400" baseline="-25000">
                    <a:solidFill>
                      <a:srgbClr val="000000"/>
                    </a:solidFill>
                    <a:latin typeface="Arial" charset="0"/>
                  </a:rPr>
                  <a:t>2</a:t>
                </a:r>
                <a:r>
                  <a:rPr lang="en-US" sz="1400">
                    <a:solidFill>
                      <a:srgbClr val="000000"/>
                    </a:solidFill>
                    <a:latin typeface="Arial" charset="0"/>
                  </a:rPr>
                  <a:t>CO</a:t>
                </a:r>
                <a:r>
                  <a:rPr lang="en-US" sz="1400" baseline="-25000">
                    <a:solidFill>
                      <a:srgbClr val="000000"/>
                    </a:solidFill>
                    <a:latin typeface="Arial" charset="0"/>
                  </a:rPr>
                  <a:t>3</a:t>
                </a:r>
                <a:endParaRPr lang="en-US" sz="1400">
                  <a:solidFill>
                    <a:srgbClr val="000000"/>
                  </a:solidFill>
                  <a:latin typeface="Arial" charset="0"/>
                </a:endParaRPr>
              </a:p>
            </p:txBody>
          </p:sp>
          <p:sp>
            <p:nvSpPr>
              <p:cNvPr id="6264" name="Rectangle 696"/>
              <p:cNvSpPr>
                <a:spLocks noChangeArrowheads="1"/>
              </p:cNvSpPr>
              <p:nvPr/>
            </p:nvSpPr>
            <p:spPr bwMode="auto">
              <a:xfrm>
                <a:off x="703" y="1321"/>
                <a:ext cx="385" cy="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sp>
          <p:nvSpPr>
            <p:cNvPr id="6238" name="Rectangle 697"/>
            <p:cNvSpPr>
              <a:spLocks noChangeArrowheads="1"/>
            </p:cNvSpPr>
            <p:nvPr/>
          </p:nvSpPr>
          <p:spPr bwMode="auto">
            <a:xfrm>
              <a:off x="4464" y="2191"/>
              <a:ext cx="408" cy="1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800">
                <a:solidFill>
                  <a:srgbClr val="000000"/>
                </a:solidFill>
                <a:latin typeface="Arial" charset="0"/>
              </a:endParaRPr>
            </a:p>
          </p:txBody>
        </p:sp>
        <p:grpSp>
          <p:nvGrpSpPr>
            <p:cNvPr id="6239" name="Group 698"/>
            <p:cNvGrpSpPr>
              <a:grpSpLocks/>
            </p:cNvGrpSpPr>
            <p:nvPr/>
          </p:nvGrpSpPr>
          <p:grpSpPr bwMode="auto">
            <a:xfrm>
              <a:off x="4552" y="2532"/>
              <a:ext cx="196" cy="196"/>
              <a:chOff x="1723" y="3589"/>
              <a:chExt cx="196" cy="196"/>
            </a:xfrm>
          </p:grpSpPr>
          <p:sp>
            <p:nvSpPr>
              <p:cNvPr id="6261" name="Oval 699"/>
              <p:cNvSpPr>
                <a:spLocks noChangeArrowheads="1"/>
              </p:cNvSpPr>
              <p:nvPr/>
            </p:nvSpPr>
            <p:spPr bwMode="auto">
              <a:xfrm>
                <a:off x="1723" y="3589"/>
                <a:ext cx="196" cy="196"/>
              </a:xfrm>
              <a:prstGeom prst="ellipse">
                <a:avLst/>
              </a:prstGeom>
              <a:gradFill rotWithShape="1">
                <a:gsLst>
                  <a:gs pos="0">
                    <a:srgbClr val="996633"/>
                  </a:gs>
                  <a:gs pos="50000">
                    <a:srgbClr val="FBE4B7"/>
                  </a:gs>
                  <a:gs pos="100000">
                    <a:srgbClr val="996633"/>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a:solidFill>
                    <a:srgbClr val="000000"/>
                  </a:solidFill>
                  <a:latin typeface="Arial" charset="0"/>
                </a:endParaRPr>
              </a:p>
            </p:txBody>
          </p:sp>
          <p:sp>
            <p:nvSpPr>
              <p:cNvPr id="6262" name="Text Box 700"/>
              <p:cNvSpPr txBox="1">
                <a:spLocks noChangeArrowheads="1"/>
              </p:cNvSpPr>
              <p:nvPr/>
            </p:nvSpPr>
            <p:spPr bwMode="auto">
              <a:xfrm>
                <a:off x="1759" y="3607"/>
                <a:ext cx="1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H</a:t>
                </a:r>
                <a:r>
                  <a:rPr lang="en-US" sz="1400" baseline="30000">
                    <a:solidFill>
                      <a:srgbClr val="000000"/>
                    </a:solidFill>
                    <a:latin typeface="Arial" charset="0"/>
                  </a:rPr>
                  <a:t>+</a:t>
                </a:r>
              </a:p>
            </p:txBody>
          </p:sp>
        </p:grpSp>
        <p:sp>
          <p:nvSpPr>
            <p:cNvPr id="6240" name="Line 96"/>
            <p:cNvSpPr>
              <a:spLocks noChangeShapeType="1"/>
            </p:cNvSpPr>
            <p:nvPr/>
          </p:nvSpPr>
          <p:spPr bwMode="auto">
            <a:xfrm>
              <a:off x="3825" y="228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1" name="Line 95"/>
            <p:cNvSpPr>
              <a:spLocks noChangeShapeType="1"/>
            </p:cNvSpPr>
            <p:nvPr/>
          </p:nvSpPr>
          <p:spPr bwMode="auto">
            <a:xfrm>
              <a:off x="3828" y="1738"/>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2" name="Line 97"/>
            <p:cNvSpPr>
              <a:spLocks noChangeShapeType="1"/>
            </p:cNvSpPr>
            <p:nvPr/>
          </p:nvSpPr>
          <p:spPr bwMode="auto">
            <a:xfrm>
              <a:off x="3815" y="2633"/>
              <a:ext cx="576" cy="0"/>
            </a:xfrm>
            <a:prstGeom prst="line">
              <a:avLst/>
            </a:prstGeom>
            <a:noFill/>
            <a:ln w="12700">
              <a:solidFill>
                <a:schemeClr val="bg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3" name="Line 80"/>
            <p:cNvSpPr>
              <a:spLocks noChangeShapeType="1"/>
            </p:cNvSpPr>
            <p:nvPr/>
          </p:nvSpPr>
          <p:spPr bwMode="auto">
            <a:xfrm>
              <a:off x="2232" y="1062"/>
              <a:ext cx="1152" cy="0"/>
            </a:xfrm>
            <a:prstGeom prst="line">
              <a:avLst/>
            </a:prstGeom>
            <a:noFill/>
            <a:ln w="19050">
              <a:solidFill>
                <a:srgbClr val="E10000"/>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4" name="Line 80"/>
            <p:cNvSpPr>
              <a:spLocks noChangeShapeType="1"/>
            </p:cNvSpPr>
            <p:nvPr/>
          </p:nvSpPr>
          <p:spPr bwMode="auto">
            <a:xfrm>
              <a:off x="2244" y="1736"/>
              <a:ext cx="403"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5" name="Line 80"/>
            <p:cNvSpPr>
              <a:spLocks noChangeShapeType="1"/>
            </p:cNvSpPr>
            <p:nvPr/>
          </p:nvSpPr>
          <p:spPr bwMode="auto">
            <a:xfrm>
              <a:off x="2244" y="2286"/>
              <a:ext cx="288"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6" name="Line 80"/>
            <p:cNvSpPr>
              <a:spLocks noChangeShapeType="1"/>
            </p:cNvSpPr>
            <p:nvPr/>
          </p:nvSpPr>
          <p:spPr bwMode="auto">
            <a:xfrm>
              <a:off x="2222" y="2632"/>
              <a:ext cx="345"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7" name="Line 80"/>
            <p:cNvSpPr>
              <a:spLocks noChangeShapeType="1"/>
            </p:cNvSpPr>
            <p:nvPr/>
          </p:nvSpPr>
          <p:spPr bwMode="auto">
            <a:xfrm>
              <a:off x="2216" y="3024"/>
              <a:ext cx="461"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8" name="Line 80"/>
            <p:cNvSpPr>
              <a:spLocks noChangeShapeType="1"/>
            </p:cNvSpPr>
            <p:nvPr/>
          </p:nvSpPr>
          <p:spPr bwMode="auto">
            <a:xfrm>
              <a:off x="2222" y="3552"/>
              <a:ext cx="864"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49" name="Line 80"/>
            <p:cNvSpPr>
              <a:spLocks noChangeShapeType="1"/>
            </p:cNvSpPr>
            <p:nvPr/>
          </p:nvSpPr>
          <p:spPr bwMode="auto">
            <a:xfrm>
              <a:off x="313" y="106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0" name="Line 80"/>
            <p:cNvSpPr>
              <a:spLocks noChangeShapeType="1"/>
            </p:cNvSpPr>
            <p:nvPr/>
          </p:nvSpPr>
          <p:spPr bwMode="auto">
            <a:xfrm>
              <a:off x="304" y="174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1" name="Line 80"/>
            <p:cNvSpPr>
              <a:spLocks noChangeShapeType="1"/>
            </p:cNvSpPr>
            <p:nvPr/>
          </p:nvSpPr>
          <p:spPr bwMode="auto">
            <a:xfrm>
              <a:off x="302" y="2282"/>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2" name="Line 80"/>
            <p:cNvSpPr>
              <a:spLocks noChangeShapeType="1"/>
            </p:cNvSpPr>
            <p:nvPr/>
          </p:nvSpPr>
          <p:spPr bwMode="auto">
            <a:xfrm>
              <a:off x="306" y="2638"/>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3" name="Line 80"/>
            <p:cNvSpPr>
              <a:spLocks noChangeShapeType="1"/>
            </p:cNvSpPr>
            <p:nvPr/>
          </p:nvSpPr>
          <p:spPr bwMode="auto">
            <a:xfrm>
              <a:off x="307" y="3029"/>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4" name="Line 80"/>
            <p:cNvSpPr>
              <a:spLocks noChangeShapeType="1"/>
            </p:cNvSpPr>
            <p:nvPr/>
          </p:nvSpPr>
          <p:spPr bwMode="auto">
            <a:xfrm>
              <a:off x="307" y="3556"/>
              <a:ext cx="317" cy="0"/>
            </a:xfrm>
            <a:prstGeom prst="line">
              <a:avLst/>
            </a:prstGeom>
            <a:noFill/>
            <a:ln w="12700">
              <a:solidFill>
                <a:schemeClr val="tx1"/>
              </a:solidFill>
              <a:prstDash val="lgDash"/>
              <a:round/>
              <a:headEnd/>
              <a:tailEnd type="stealth" w="med"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255" name="Text Box 62"/>
            <p:cNvSpPr txBox="1">
              <a:spLocks noChangeArrowheads="1"/>
            </p:cNvSpPr>
            <p:nvPr/>
          </p:nvSpPr>
          <p:spPr bwMode="auto">
            <a:xfrm>
              <a:off x="807" y="3730"/>
              <a:ext cx="232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b="1">
                  <a:solidFill>
                    <a:srgbClr val="000000"/>
                  </a:solidFill>
                  <a:latin typeface="Arial" charset="0"/>
                </a:rPr>
                <a:t>Extracellular Unconvected Fluid </a:t>
              </a:r>
              <a:r>
                <a:rPr lang="en-US" sz="1600">
                  <a:solidFill>
                    <a:srgbClr val="000000"/>
                  </a:solidFill>
                  <a:latin typeface="Arial" charset="0"/>
                </a:rPr>
                <a:t>(EUF)</a:t>
              </a:r>
              <a:endParaRPr lang="en-US" sz="1600" baseline="-25000">
                <a:solidFill>
                  <a:srgbClr val="000000"/>
                </a:solidFill>
                <a:latin typeface="Arial" charset="0"/>
              </a:endParaRPr>
            </a:p>
          </p:txBody>
        </p:sp>
        <p:sp>
          <p:nvSpPr>
            <p:cNvPr id="6256" name="Text Box 11"/>
            <p:cNvSpPr txBox="1">
              <a:spLocks noChangeArrowheads="1"/>
            </p:cNvSpPr>
            <p:nvPr/>
          </p:nvSpPr>
          <p:spPr bwMode="auto">
            <a:xfrm>
              <a:off x="1000" y="784"/>
              <a:ext cx="8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400">
                  <a:solidFill>
                    <a:srgbClr val="000000"/>
                  </a:solidFill>
                  <a:latin typeface="Arial" charset="0"/>
                </a:rPr>
                <a:t>Free Diffusion</a:t>
              </a:r>
              <a:endParaRPr lang="en-US" sz="1400" baseline="-25000">
                <a:solidFill>
                  <a:srgbClr val="000000"/>
                </a:solidFill>
                <a:latin typeface="Arial" charset="0"/>
              </a:endParaRPr>
            </a:p>
          </p:txBody>
        </p:sp>
        <p:sp>
          <p:nvSpPr>
            <p:cNvPr id="6257" name="Text Box 62"/>
            <p:cNvSpPr txBox="1">
              <a:spLocks noChangeArrowheads="1"/>
            </p:cNvSpPr>
            <p:nvPr/>
          </p:nvSpPr>
          <p:spPr bwMode="auto">
            <a:xfrm rot="-5400000">
              <a:off x="-1049" y="2221"/>
              <a:ext cx="23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b="1">
                  <a:solidFill>
                    <a:srgbClr val="000000"/>
                  </a:solidFill>
                  <a:latin typeface="Arial" charset="0"/>
                </a:rPr>
                <a:t>Bulk Extracellular Fluid </a:t>
              </a:r>
              <a:r>
                <a:rPr lang="en-US" sz="1600">
                  <a:solidFill>
                    <a:srgbClr val="000000"/>
                  </a:solidFill>
                  <a:latin typeface="Arial" charset="0"/>
                </a:rPr>
                <a:t>(BECF)</a:t>
              </a:r>
              <a:endParaRPr lang="en-US" sz="1600" baseline="-25000">
                <a:solidFill>
                  <a:srgbClr val="000000"/>
                </a:solidFill>
                <a:latin typeface="Arial" charset="0"/>
              </a:endParaRPr>
            </a:p>
          </p:txBody>
        </p:sp>
        <p:sp>
          <p:nvSpPr>
            <p:cNvPr id="6258" name="Arc 218"/>
            <p:cNvSpPr>
              <a:spLocks/>
            </p:cNvSpPr>
            <p:nvPr/>
          </p:nvSpPr>
          <p:spPr bwMode="auto">
            <a:xfrm rot="10800000">
              <a:off x="193" y="260"/>
              <a:ext cx="3111" cy="4019"/>
            </a:xfrm>
            <a:custGeom>
              <a:avLst/>
              <a:gdLst>
                <a:gd name="T0" fmla="*/ 0 w 4938713"/>
                <a:gd name="T1" fmla="*/ 0 h 6765925"/>
                <a:gd name="T2" fmla="*/ 0 w 4938713"/>
                <a:gd name="T3" fmla="*/ 0 h 6765925"/>
                <a:gd name="T4" fmla="*/ 0 w 4938713"/>
                <a:gd name="T5" fmla="*/ 0 h 6765925"/>
                <a:gd name="T6" fmla="*/ 0 60000 65536"/>
                <a:gd name="T7" fmla="*/ 0 60000 65536"/>
                <a:gd name="T8" fmla="*/ 0 60000 65536"/>
              </a:gdLst>
              <a:ahLst/>
              <a:cxnLst>
                <a:cxn ang="T6">
                  <a:pos x="T0" y="T1"/>
                </a:cxn>
                <a:cxn ang="T7">
                  <a:pos x="T2" y="T3"/>
                </a:cxn>
                <a:cxn ang="T8">
                  <a:pos x="T4" y="T5"/>
                </a:cxn>
              </a:cxnLst>
              <a:rect l="0" t="0" r="r" b="b"/>
              <a:pathLst>
                <a:path w="4938713" h="6765925" stroke="0">
                  <a:moveTo>
                    <a:pt x="3200270" y="151591"/>
                  </a:moveTo>
                  <a:cubicBezTo>
                    <a:pt x="4235166" y="590932"/>
                    <a:pt x="4940144" y="1903144"/>
                    <a:pt x="4938712" y="3387437"/>
                  </a:cubicBezTo>
                  <a:cubicBezTo>
                    <a:pt x="4937277" y="4874379"/>
                    <a:pt x="4227287" y="6185715"/>
                    <a:pt x="3189026" y="6619069"/>
                  </a:cubicBezTo>
                  <a:lnTo>
                    <a:pt x="2469357" y="3382963"/>
                  </a:lnTo>
                  <a:lnTo>
                    <a:pt x="3200270" y="151591"/>
                  </a:lnTo>
                  <a:close/>
                </a:path>
                <a:path w="4938713" h="6765925" fill="none">
                  <a:moveTo>
                    <a:pt x="3200270" y="151591"/>
                  </a:moveTo>
                  <a:cubicBezTo>
                    <a:pt x="4235166" y="590932"/>
                    <a:pt x="4940144" y="1903144"/>
                    <a:pt x="4938712" y="3387437"/>
                  </a:cubicBezTo>
                  <a:cubicBezTo>
                    <a:pt x="4937277" y="4874379"/>
                    <a:pt x="4227287" y="6185715"/>
                    <a:pt x="3189026" y="6619069"/>
                  </a:cubicBezTo>
                </a:path>
              </a:pathLst>
            </a:custGeom>
            <a:noFill/>
            <a:ln w="19050" cap="flat" cmpd="sng"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nchor="ctr"/>
            <a:lstStyle/>
            <a:p>
              <a:endParaRPr lang="en-US">
                <a:solidFill>
                  <a:srgbClr val="000000"/>
                </a:solidFill>
              </a:endParaRPr>
            </a:p>
          </p:txBody>
        </p:sp>
        <p:cxnSp>
          <p:nvCxnSpPr>
            <p:cNvPr id="6259" name="Straight Arrow Connector 220"/>
            <p:cNvCxnSpPr>
              <a:cxnSpLocks noChangeShapeType="1"/>
            </p:cNvCxnSpPr>
            <p:nvPr/>
          </p:nvCxnSpPr>
          <p:spPr bwMode="auto">
            <a:xfrm>
              <a:off x="1306" y="374"/>
              <a:ext cx="1502" cy="1017"/>
            </a:xfrm>
            <a:prstGeom prst="straightConnector1">
              <a:avLst/>
            </a:prstGeom>
            <a:noFill/>
            <a:ln w="25400" algn="ctr">
              <a:solidFill>
                <a:schemeClr val="bg2"/>
              </a:solidFill>
              <a:round/>
              <a:headEnd type="arrow" w="med" len="med"/>
              <a:tailEnd type="arrow" w="med" len="med"/>
            </a:ln>
            <a:extLst>
              <a:ext uri="{909E8E84-426E-40DD-AFC4-6F175D3DCCD1}">
                <a14:hiddenFill xmlns:a14="http://schemas.microsoft.com/office/drawing/2010/main">
                  <a:noFill/>
                </a14:hiddenFill>
              </a:ext>
            </a:extLst>
          </p:spPr>
        </p:cxnSp>
        <p:sp>
          <p:nvSpPr>
            <p:cNvPr id="6260" name="TextBox 224"/>
            <p:cNvSpPr txBox="1">
              <a:spLocks noChangeArrowheads="1"/>
            </p:cNvSpPr>
            <p:nvPr/>
          </p:nvSpPr>
          <p:spPr bwMode="auto">
            <a:xfrm>
              <a:off x="1928" y="638"/>
              <a:ext cx="3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sz="1600">
                  <a:solidFill>
                    <a:srgbClr val="000000"/>
                  </a:solidFill>
                  <a:latin typeface="Arial" charset="0"/>
                </a:rPr>
                <a:t>d</a:t>
              </a:r>
            </a:p>
          </p:txBody>
        </p:sp>
      </p:grpSp>
    </p:spTree>
    <p:extLst>
      <p:ext uri="{BB962C8B-B14F-4D97-AF65-F5344CB8AC3E}">
        <p14:creationId xmlns:p14="http://schemas.microsoft.com/office/powerpoint/2010/main" val="2790076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58775" y="476250"/>
            <a:ext cx="8534400" cy="4076700"/>
          </a:xfrm>
        </p:spPr>
        <p:txBody>
          <a:bodyPr/>
          <a:lstStyle/>
          <a:p>
            <a:pPr algn="just" eaLnBrk="1" hangingPunct="1">
              <a:buFontTx/>
              <a:buNone/>
            </a:pPr>
            <a:r>
              <a:rPr lang="en-US" sz="2800" smtClean="0">
                <a:latin typeface="Arial Narrow" pitchFamily="34" charset="0"/>
              </a:rPr>
              <a:t>Assuming </a:t>
            </a:r>
            <a:r>
              <a:rPr lang="en-US" sz="2800" i="1" smtClean="0">
                <a:latin typeface="Arial Narrow" pitchFamily="34" charset="0"/>
              </a:rPr>
              <a:t>spherical symmetry</a:t>
            </a:r>
            <a:r>
              <a:rPr lang="en-US" sz="2800" smtClean="0">
                <a:latin typeface="Arial Narrow" pitchFamily="34" charset="0"/>
              </a:rPr>
              <a:t>, we write a reaction-diffusion equation for each species </a:t>
            </a:r>
            <a:r>
              <a:rPr lang="en-US" sz="2800" i="1" smtClean="0">
                <a:latin typeface="Arial Narrow" pitchFamily="34" charset="0"/>
              </a:rPr>
              <a:t>j</a:t>
            </a:r>
            <a:r>
              <a:rPr lang="en-US" sz="2800" smtClean="0">
                <a:latin typeface="Arial Narrow" pitchFamily="34" charset="0"/>
              </a:rPr>
              <a:t>,</a:t>
            </a:r>
          </a:p>
          <a:p>
            <a:pPr algn="just" eaLnBrk="1" hangingPunct="1">
              <a:lnSpc>
                <a:spcPct val="90000"/>
              </a:lnSpc>
              <a:buFontTx/>
              <a:buNone/>
            </a:pPr>
            <a:endParaRPr lang="en-US" sz="2800" smtClean="0">
              <a:latin typeface="Arial Narrow" pitchFamily="34" charset="0"/>
            </a:endParaRPr>
          </a:p>
          <a:p>
            <a:pPr algn="just" eaLnBrk="1" hangingPunct="1">
              <a:lnSpc>
                <a:spcPct val="90000"/>
              </a:lnSpc>
              <a:buFontTx/>
              <a:buNone/>
            </a:pPr>
            <a:endParaRPr lang="en-US" sz="2000" smtClean="0">
              <a:latin typeface="Arial Narrow" pitchFamily="34" charset="0"/>
            </a:endParaRPr>
          </a:p>
          <a:p>
            <a:pPr algn="just" eaLnBrk="1" hangingPunct="1">
              <a:lnSpc>
                <a:spcPct val="90000"/>
              </a:lnSpc>
              <a:buFontTx/>
              <a:buNone/>
            </a:pPr>
            <a:endParaRPr lang="en-US" sz="2000" smtClean="0">
              <a:latin typeface="Arial Narrow" pitchFamily="34" charset="0"/>
            </a:endParaRPr>
          </a:p>
          <a:p>
            <a:pPr algn="just" eaLnBrk="1" hangingPunct="1">
              <a:lnSpc>
                <a:spcPct val="90000"/>
              </a:lnSpc>
              <a:buFontTx/>
              <a:buNone/>
            </a:pPr>
            <a:endParaRPr lang="en-US" sz="2000" smtClean="0">
              <a:latin typeface="Arial Narrow" pitchFamily="34" charset="0"/>
            </a:endParaRPr>
          </a:p>
          <a:p>
            <a:pPr algn="just" eaLnBrk="1" hangingPunct="1">
              <a:lnSpc>
                <a:spcPct val="90000"/>
              </a:lnSpc>
              <a:buFontTx/>
              <a:buNone/>
            </a:pPr>
            <a:endParaRPr lang="en-US" sz="2000" smtClean="0">
              <a:latin typeface="Arial Narrow" pitchFamily="34" charset="0"/>
            </a:endParaRPr>
          </a:p>
          <a:p>
            <a:pPr algn="just" eaLnBrk="1" hangingPunct="1">
              <a:lnSpc>
                <a:spcPct val="90000"/>
              </a:lnSpc>
              <a:buFontTx/>
              <a:buNone/>
            </a:pPr>
            <a:endParaRPr lang="en-US" sz="2000" smtClean="0">
              <a:latin typeface="Arial Narrow" pitchFamily="34" charset="0"/>
            </a:endParaRPr>
          </a:p>
          <a:p>
            <a:pPr algn="just" eaLnBrk="1" hangingPunct="1">
              <a:lnSpc>
                <a:spcPct val="90000"/>
              </a:lnSpc>
              <a:buFontTx/>
              <a:buNone/>
            </a:pPr>
            <a:endParaRPr lang="en-US" sz="2800" smtClean="0">
              <a:latin typeface="Arial Narrow" pitchFamily="34" charset="0"/>
            </a:endParaRPr>
          </a:p>
          <a:p>
            <a:pPr algn="just" eaLnBrk="1" hangingPunct="1">
              <a:lnSpc>
                <a:spcPct val="90000"/>
              </a:lnSpc>
              <a:buFontTx/>
              <a:buNone/>
            </a:pPr>
            <a:r>
              <a:rPr lang="en-US" sz="2800" smtClean="0">
                <a:latin typeface="Arial Narrow" pitchFamily="34" charset="0"/>
              </a:rPr>
              <a:t>with </a:t>
            </a:r>
            <a:r>
              <a:rPr lang="en-US" sz="2800" i="1" smtClean="0">
                <a:latin typeface="Arial Narrow" pitchFamily="34" charset="0"/>
              </a:rPr>
              <a:t>r</a:t>
            </a:r>
            <a:r>
              <a:rPr lang="en-US" sz="2800" smtClean="0">
                <a:latin typeface="Arial Narrow" pitchFamily="34" charset="0"/>
              </a:rPr>
              <a:t> distance from the center of the oocyte</a:t>
            </a:r>
          </a:p>
          <a:p>
            <a:pPr algn="just" eaLnBrk="1" hangingPunct="1">
              <a:lnSpc>
                <a:spcPct val="90000"/>
              </a:lnSpc>
              <a:buFontTx/>
              <a:buNone/>
            </a:pPr>
            <a:endParaRPr lang="en-US" sz="2200" smtClean="0">
              <a:latin typeface="Arial Narrow" pitchFamily="34" charset="0"/>
            </a:endParaRPr>
          </a:p>
          <a:p>
            <a:pPr algn="just" eaLnBrk="1" hangingPunct="1">
              <a:lnSpc>
                <a:spcPct val="90000"/>
              </a:lnSpc>
              <a:buFontTx/>
              <a:buNone/>
            </a:pPr>
            <a:endParaRPr lang="en-US" sz="2400" smtClean="0">
              <a:latin typeface="Arial Narrow" pitchFamily="34" charset="0"/>
            </a:endParaRPr>
          </a:p>
        </p:txBody>
      </p:sp>
      <p:grpSp>
        <p:nvGrpSpPr>
          <p:cNvPr id="3" name="Group 2"/>
          <p:cNvGrpSpPr>
            <a:grpSpLocks/>
          </p:cNvGrpSpPr>
          <p:nvPr/>
        </p:nvGrpSpPr>
        <p:grpSpPr bwMode="auto">
          <a:xfrm>
            <a:off x="2232025" y="2697163"/>
            <a:ext cx="2185988" cy="947737"/>
            <a:chOff x="2231652" y="2697886"/>
            <a:chExt cx="2185832" cy="947014"/>
          </a:xfrm>
        </p:grpSpPr>
        <p:sp>
          <p:nvSpPr>
            <p:cNvPr id="8212" name="AutoShape 5"/>
            <p:cNvSpPr>
              <a:spLocks/>
            </p:cNvSpPr>
            <p:nvPr/>
          </p:nvSpPr>
          <p:spPr bwMode="auto">
            <a:xfrm rot="-5400000">
              <a:off x="3217059" y="1712479"/>
              <a:ext cx="215018" cy="2185832"/>
            </a:xfrm>
            <a:prstGeom prst="leftBrace">
              <a:avLst>
                <a:gd name="adj1" fmla="val 9596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latin typeface="Arial" charset="0"/>
              </a:endParaRPr>
            </a:p>
          </p:txBody>
        </p:sp>
        <p:sp>
          <p:nvSpPr>
            <p:cNvPr id="8213" name="Text Box 7"/>
            <p:cNvSpPr txBox="1">
              <a:spLocks noChangeArrowheads="1"/>
            </p:cNvSpPr>
            <p:nvPr/>
          </p:nvSpPr>
          <p:spPr bwMode="auto">
            <a:xfrm>
              <a:off x="2333184" y="2938145"/>
              <a:ext cx="1971211"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a:solidFill>
                    <a:srgbClr val="FF0000"/>
                  </a:solidFill>
                </a:rPr>
                <a:t>Diffusion term</a:t>
              </a:r>
            </a:p>
            <a:p>
              <a:pPr algn="ctr" eaLnBrk="1" hangingPunct="1"/>
              <a:r>
                <a:rPr lang="en-US">
                  <a:solidFill>
                    <a:srgbClr val="FF0000"/>
                  </a:solidFill>
                </a:rPr>
                <a:t>(Fick’s second law)</a:t>
              </a:r>
            </a:p>
          </p:txBody>
        </p:sp>
      </p:grpSp>
      <p:grpSp>
        <p:nvGrpSpPr>
          <p:cNvPr id="4" name="Group 3"/>
          <p:cNvGrpSpPr>
            <a:grpSpLocks/>
          </p:cNvGrpSpPr>
          <p:nvPr/>
        </p:nvGrpSpPr>
        <p:grpSpPr bwMode="auto">
          <a:xfrm>
            <a:off x="4565650" y="2724150"/>
            <a:ext cx="2052638" cy="914400"/>
            <a:chOff x="4565242" y="2724062"/>
            <a:chExt cx="2053758" cy="915229"/>
          </a:xfrm>
        </p:grpSpPr>
        <p:sp>
          <p:nvSpPr>
            <p:cNvPr id="8210" name="AutoShape 8"/>
            <p:cNvSpPr>
              <a:spLocks/>
            </p:cNvSpPr>
            <p:nvPr/>
          </p:nvSpPr>
          <p:spPr bwMode="auto">
            <a:xfrm rot="-5400000">
              <a:off x="5488740" y="1928512"/>
              <a:ext cx="215018" cy="1806118"/>
            </a:xfrm>
            <a:prstGeom prst="leftBrace">
              <a:avLst>
                <a:gd name="adj1" fmla="val 7929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latin typeface="Arial" charset="0"/>
              </a:endParaRPr>
            </a:p>
          </p:txBody>
        </p:sp>
        <p:sp>
          <p:nvSpPr>
            <p:cNvPr id="8211" name="Text Box 9"/>
            <p:cNvSpPr txBox="1">
              <a:spLocks noChangeArrowheads="1"/>
            </p:cNvSpPr>
            <p:nvPr/>
          </p:nvSpPr>
          <p:spPr bwMode="auto">
            <a:xfrm>
              <a:off x="4565242" y="2932536"/>
              <a:ext cx="2053758"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r>
                <a:rPr lang="en-US">
                  <a:solidFill>
                    <a:srgbClr val="003399"/>
                  </a:solidFill>
                </a:rPr>
                <a:t>Reaction term</a:t>
              </a:r>
            </a:p>
            <a:p>
              <a:pPr algn="ctr" eaLnBrk="1" hangingPunct="1"/>
              <a:r>
                <a:rPr lang="en-US">
                  <a:solidFill>
                    <a:srgbClr val="003399"/>
                  </a:solidFill>
                </a:rPr>
                <a:t>(law of mass action)</a:t>
              </a:r>
            </a:p>
          </p:txBody>
        </p:sp>
      </p:grpSp>
      <p:grpSp>
        <p:nvGrpSpPr>
          <p:cNvPr id="2" name="Group 1"/>
          <p:cNvGrpSpPr>
            <a:grpSpLocks/>
          </p:cNvGrpSpPr>
          <p:nvPr/>
        </p:nvGrpSpPr>
        <p:grpSpPr bwMode="auto">
          <a:xfrm>
            <a:off x="898525" y="1878013"/>
            <a:ext cx="7561263" cy="792162"/>
            <a:chOff x="898525" y="1878013"/>
            <a:chExt cx="7561263" cy="792762"/>
          </a:xfrm>
        </p:grpSpPr>
        <p:graphicFrame>
          <p:nvGraphicFramePr>
            <p:cNvPr id="8208" name="Object 4"/>
            <p:cNvGraphicFramePr>
              <a:graphicFrameLocks noChangeAspect="1"/>
            </p:cNvGraphicFramePr>
            <p:nvPr/>
          </p:nvGraphicFramePr>
          <p:xfrm>
            <a:off x="898525" y="1878013"/>
            <a:ext cx="5606561" cy="792762"/>
          </p:xfrm>
          <a:graphic>
            <a:graphicData uri="http://schemas.openxmlformats.org/presentationml/2006/ole">
              <mc:AlternateContent xmlns:mc="http://schemas.openxmlformats.org/markup-compatibility/2006">
                <mc:Choice xmlns:v="urn:schemas-microsoft-com:vml" Requires="v">
                  <p:oleObj spid="_x0000_s8498" name="Equation" r:id="rId3" imgW="3962400" imgH="495300" progId="Equation.DSMT4">
                    <p:embed/>
                  </p:oleObj>
                </mc:Choice>
                <mc:Fallback>
                  <p:oleObj name="Equation" r:id="rId3" imgW="3962400" imgH="4953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525" y="1878013"/>
                          <a:ext cx="5606561" cy="792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09" name="Object 12"/>
            <p:cNvGraphicFramePr>
              <a:graphicFrameLocks noChangeAspect="1"/>
            </p:cNvGraphicFramePr>
            <p:nvPr/>
          </p:nvGraphicFramePr>
          <p:xfrm>
            <a:off x="6934328" y="2132295"/>
            <a:ext cx="1525460" cy="353377"/>
          </p:xfrm>
          <a:graphic>
            <a:graphicData uri="http://schemas.openxmlformats.org/presentationml/2006/ole">
              <mc:AlternateContent xmlns:mc="http://schemas.openxmlformats.org/markup-compatibility/2006">
                <mc:Choice xmlns:v="urn:schemas-microsoft-com:vml" Requires="v">
                  <p:oleObj spid="_x0000_s8499" name="Equation" r:id="rId5" imgW="1180588" imgH="241195" progId="Equation.DSMT4">
                    <p:embed/>
                  </p:oleObj>
                </mc:Choice>
                <mc:Fallback>
                  <p:oleObj name="Equation" r:id="rId5" imgW="1180588" imgH="241195"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34328" y="2132295"/>
                          <a:ext cx="1525460" cy="3533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8196" name="Group 28"/>
          <p:cNvGrpSpPr>
            <a:grpSpLocks/>
          </p:cNvGrpSpPr>
          <p:nvPr/>
        </p:nvGrpSpPr>
        <p:grpSpPr bwMode="auto">
          <a:xfrm>
            <a:off x="6053138" y="3890963"/>
            <a:ext cx="2911475" cy="2741612"/>
            <a:chOff x="3946" y="2047"/>
            <a:chExt cx="1834" cy="1727"/>
          </a:xfrm>
        </p:grpSpPr>
        <p:sp>
          <p:nvSpPr>
            <p:cNvPr id="8199" name="Oval 19"/>
            <p:cNvSpPr>
              <a:spLocks noChangeArrowheads="1"/>
            </p:cNvSpPr>
            <p:nvPr/>
          </p:nvSpPr>
          <p:spPr bwMode="auto">
            <a:xfrm>
              <a:off x="3946" y="2047"/>
              <a:ext cx="1727" cy="1727"/>
            </a:xfrm>
            <a:prstGeom prst="ellipse">
              <a:avLst/>
            </a:prstGeom>
            <a:solidFill>
              <a:srgbClr val="B2DCFF"/>
            </a:solidFill>
            <a:ln w="9525">
              <a:solidFill>
                <a:schemeClr val="tx1"/>
              </a:solidFill>
              <a:round/>
              <a:headEnd/>
              <a:tailEnd/>
            </a:ln>
          </p:spPr>
          <p:txBody>
            <a:bodyPr wrap="none" anchor="ctr"/>
            <a:lstStyle/>
            <a:p>
              <a:endParaRPr lang="en-US">
                <a:latin typeface="Arial" charset="0"/>
              </a:endParaRPr>
            </a:p>
          </p:txBody>
        </p:sp>
        <p:sp>
          <p:nvSpPr>
            <p:cNvPr id="8200" name="Oval 15"/>
            <p:cNvSpPr>
              <a:spLocks noChangeArrowheads="1"/>
            </p:cNvSpPr>
            <p:nvPr/>
          </p:nvSpPr>
          <p:spPr bwMode="auto">
            <a:xfrm>
              <a:off x="4219" y="2317"/>
              <a:ext cx="1175" cy="1174"/>
            </a:xfrm>
            <a:prstGeom prst="ellipse">
              <a:avLst/>
            </a:prstGeom>
            <a:solidFill>
              <a:srgbClr val="A9CFA1"/>
            </a:solidFill>
            <a:ln w="28575">
              <a:solidFill>
                <a:srgbClr val="996633"/>
              </a:solidFill>
              <a:round/>
              <a:headEnd/>
              <a:tailEnd/>
            </a:ln>
          </p:spPr>
          <p:txBody>
            <a:bodyPr wrap="none" anchor="ctr"/>
            <a:lstStyle/>
            <a:p>
              <a:endParaRPr lang="en-US">
                <a:latin typeface="Arial" charset="0"/>
              </a:endParaRPr>
            </a:p>
          </p:txBody>
        </p:sp>
        <p:sp>
          <p:nvSpPr>
            <p:cNvPr id="8201" name="Line 14"/>
            <p:cNvSpPr>
              <a:spLocks noChangeShapeType="1"/>
            </p:cNvSpPr>
            <p:nvPr/>
          </p:nvSpPr>
          <p:spPr bwMode="auto">
            <a:xfrm>
              <a:off x="4804" y="2908"/>
              <a:ext cx="435" cy="40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2" name="Line 20"/>
            <p:cNvSpPr>
              <a:spLocks noChangeShapeType="1"/>
            </p:cNvSpPr>
            <p:nvPr/>
          </p:nvSpPr>
          <p:spPr bwMode="auto">
            <a:xfrm flipV="1">
              <a:off x="4796" y="2222"/>
              <a:ext cx="552" cy="6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3" name="Text Box 22"/>
            <p:cNvSpPr txBox="1">
              <a:spLocks noChangeArrowheads="1"/>
            </p:cNvSpPr>
            <p:nvPr/>
          </p:nvSpPr>
          <p:spPr bwMode="auto">
            <a:xfrm>
              <a:off x="5035" y="2953"/>
              <a:ext cx="22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t>R</a:t>
              </a:r>
            </a:p>
          </p:txBody>
        </p:sp>
        <p:sp>
          <p:nvSpPr>
            <p:cNvPr id="8204" name="Text Box 23"/>
            <p:cNvSpPr txBox="1">
              <a:spLocks noChangeArrowheads="1"/>
            </p:cNvSpPr>
            <p:nvPr/>
          </p:nvSpPr>
          <p:spPr bwMode="auto">
            <a:xfrm>
              <a:off x="5009" y="2092"/>
              <a:ext cx="3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a:t>R</a:t>
              </a:r>
              <a:r>
                <a:rPr lang="en-US" baseline="-25000">
                  <a:cs typeface="Arial" charset="0"/>
                </a:rPr>
                <a:t>∞</a:t>
              </a:r>
              <a:endParaRPr lang="en-US">
                <a:cs typeface="Arial" charset="0"/>
              </a:endParaRPr>
            </a:p>
          </p:txBody>
        </p:sp>
        <p:sp>
          <p:nvSpPr>
            <p:cNvPr id="8205" name="Text Box 35"/>
            <p:cNvSpPr txBox="1">
              <a:spLocks noChangeArrowheads="1"/>
            </p:cNvSpPr>
            <p:nvPr/>
          </p:nvSpPr>
          <p:spPr bwMode="auto">
            <a:xfrm>
              <a:off x="4309" y="3067"/>
              <a:ext cx="44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t>Oocyte</a:t>
              </a:r>
            </a:p>
          </p:txBody>
        </p:sp>
        <p:sp>
          <p:nvSpPr>
            <p:cNvPr id="8206" name="Text Box 36"/>
            <p:cNvSpPr txBox="1">
              <a:spLocks noChangeArrowheads="1"/>
            </p:cNvSpPr>
            <p:nvPr/>
          </p:nvSpPr>
          <p:spPr bwMode="auto">
            <a:xfrm>
              <a:off x="4150" y="2273"/>
              <a:ext cx="32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b="1"/>
                <a:t>EUF</a:t>
              </a:r>
            </a:p>
          </p:txBody>
        </p:sp>
        <p:sp>
          <p:nvSpPr>
            <p:cNvPr id="8207" name="Text Box 38"/>
            <p:cNvSpPr txBox="1">
              <a:spLocks noChangeArrowheads="1"/>
            </p:cNvSpPr>
            <p:nvPr/>
          </p:nvSpPr>
          <p:spPr bwMode="auto">
            <a:xfrm>
              <a:off x="5381" y="2104"/>
              <a:ext cx="39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r>
                <a:rPr lang="en-US" sz="1600"/>
                <a:t>BECF</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194">
                                            <p:txEl>
                                              <p:pRg st="8" end="8"/>
                                            </p:txEl>
                                          </p:spTgt>
                                        </p:tgtEl>
                                        <p:attrNameLst>
                                          <p:attrName>style.visibility</p:attrName>
                                        </p:attrNameLst>
                                      </p:cBhvr>
                                      <p:to>
                                        <p:strVal val="visible"/>
                                      </p:to>
                                    </p:set>
                                    <p:animEffect transition="in" filter="dissolve">
                                      <p:cBhvr>
                                        <p:cTn id="11" dur="500"/>
                                        <p:tgtEl>
                                          <p:spTgt spid="8194">
                                            <p:txEl>
                                              <p:pRg st="8" end="8"/>
                                            </p:txEl>
                                          </p:spTgt>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8196"/>
                                        </p:tgtEl>
                                        <p:attrNameLst>
                                          <p:attrName>style.visibility</p:attrName>
                                        </p:attrNameLst>
                                      </p:cBhvr>
                                      <p:to>
                                        <p:strVal val="visible"/>
                                      </p:to>
                                    </p:set>
                                    <p:animEffect transition="in" filter="dissolve">
                                      <p:cBhvr>
                                        <p:cTn id="15" dur="500"/>
                                        <p:tgtEl>
                                          <p:spTgt spid="819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ssolve">
                                      <p:cBhvr>
                                        <p:cTn id="20" dur="500"/>
                                        <p:tgtEl>
                                          <p:spTgt spid="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144463" y="1600200"/>
            <a:ext cx="3656012" cy="3656013"/>
            <a:chOff x="91" y="1008"/>
            <a:chExt cx="2303" cy="2303"/>
          </a:xfrm>
        </p:grpSpPr>
        <p:sp>
          <p:nvSpPr>
            <p:cNvPr id="9265" name="Oval 3"/>
            <p:cNvSpPr>
              <a:spLocks noChangeAspect="1" noChangeArrowheads="1"/>
            </p:cNvSpPr>
            <p:nvPr/>
          </p:nvSpPr>
          <p:spPr bwMode="auto">
            <a:xfrm>
              <a:off x="91" y="1008"/>
              <a:ext cx="2303" cy="2303"/>
            </a:xfrm>
            <a:prstGeom prst="ellipse">
              <a:avLst/>
            </a:prstGeom>
            <a:solidFill>
              <a:srgbClr val="B2DCFF"/>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6" name="Oval 4"/>
            <p:cNvSpPr>
              <a:spLocks noChangeAspect="1" noChangeArrowheads="1"/>
            </p:cNvSpPr>
            <p:nvPr/>
          </p:nvSpPr>
          <p:spPr bwMode="auto">
            <a:xfrm>
              <a:off x="146" y="1070"/>
              <a:ext cx="2188" cy="2188"/>
            </a:xfrm>
            <a:prstGeom prst="ellipse">
              <a:avLst/>
            </a:prstGeom>
            <a:solidFill>
              <a:srgbClr val="B2DCFF"/>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7" name="Oval 5"/>
            <p:cNvSpPr>
              <a:spLocks noChangeAspect="1" noChangeArrowheads="1"/>
            </p:cNvSpPr>
            <p:nvPr/>
          </p:nvSpPr>
          <p:spPr bwMode="auto">
            <a:xfrm>
              <a:off x="202" y="1127"/>
              <a:ext cx="2073" cy="2073"/>
            </a:xfrm>
            <a:prstGeom prst="ellipse">
              <a:avLst/>
            </a:prstGeom>
            <a:solidFill>
              <a:srgbClr val="B2DCFF">
                <a:alpha val="76862"/>
              </a:srgbClr>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8" name="Oval 6"/>
            <p:cNvSpPr>
              <a:spLocks noChangeAspect="1" noChangeArrowheads="1"/>
            </p:cNvSpPr>
            <p:nvPr/>
          </p:nvSpPr>
          <p:spPr bwMode="auto">
            <a:xfrm>
              <a:off x="263" y="1186"/>
              <a:ext cx="1958" cy="1958"/>
            </a:xfrm>
            <a:prstGeom prst="ellipse">
              <a:avLst/>
            </a:prstGeom>
            <a:solidFill>
              <a:srgbClr val="B2DCFF"/>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9" name="Oval 7"/>
            <p:cNvSpPr>
              <a:spLocks noChangeAspect="1" noChangeArrowheads="1"/>
            </p:cNvSpPr>
            <p:nvPr/>
          </p:nvSpPr>
          <p:spPr bwMode="auto">
            <a:xfrm>
              <a:off x="320" y="1244"/>
              <a:ext cx="1843" cy="1843"/>
            </a:xfrm>
            <a:prstGeom prst="ellipse">
              <a:avLst/>
            </a:prstGeom>
            <a:solidFill>
              <a:srgbClr val="B2DCFF"/>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0" name="Oval 8"/>
            <p:cNvSpPr>
              <a:spLocks noChangeAspect="1" noChangeArrowheads="1"/>
            </p:cNvSpPr>
            <p:nvPr/>
          </p:nvSpPr>
          <p:spPr bwMode="auto">
            <a:xfrm>
              <a:off x="372" y="1295"/>
              <a:ext cx="1727" cy="1727"/>
            </a:xfrm>
            <a:prstGeom prst="ellipse">
              <a:avLst/>
            </a:prstGeom>
            <a:solidFill>
              <a:srgbClr val="A9CFA1"/>
            </a:solidFill>
            <a:ln w="19050">
              <a:solidFill>
                <a:srgbClr val="996633"/>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1" name="Oval 9"/>
            <p:cNvSpPr>
              <a:spLocks noChangeAspect="1" noChangeArrowheads="1"/>
            </p:cNvSpPr>
            <p:nvPr/>
          </p:nvSpPr>
          <p:spPr bwMode="auto">
            <a:xfrm>
              <a:off x="426" y="1347"/>
              <a:ext cx="1612" cy="1612"/>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2" name="Text Box 22"/>
            <p:cNvSpPr txBox="1">
              <a:spLocks noChangeArrowheads="1"/>
            </p:cNvSpPr>
            <p:nvPr/>
          </p:nvSpPr>
          <p:spPr bwMode="auto">
            <a:xfrm>
              <a:off x="1600" y="2164"/>
              <a:ext cx="22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i="1">
                  <a:latin typeface="Times New Roman" pitchFamily="18" charset="0"/>
                </a:rPr>
                <a:t>R</a:t>
              </a:r>
            </a:p>
          </p:txBody>
        </p:sp>
        <p:sp>
          <p:nvSpPr>
            <p:cNvPr id="9273" name="Oval 11"/>
            <p:cNvSpPr>
              <a:spLocks noChangeAspect="1" noChangeArrowheads="1"/>
            </p:cNvSpPr>
            <p:nvPr/>
          </p:nvSpPr>
          <p:spPr bwMode="auto">
            <a:xfrm>
              <a:off x="484" y="1411"/>
              <a:ext cx="1497" cy="1497"/>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4" name="Oval 12"/>
            <p:cNvSpPr>
              <a:spLocks noChangeAspect="1" noChangeArrowheads="1"/>
            </p:cNvSpPr>
            <p:nvPr/>
          </p:nvSpPr>
          <p:spPr bwMode="auto">
            <a:xfrm>
              <a:off x="542" y="1470"/>
              <a:ext cx="1382" cy="1382"/>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5" name="Oval 13"/>
            <p:cNvSpPr>
              <a:spLocks noChangeAspect="1" noChangeArrowheads="1"/>
            </p:cNvSpPr>
            <p:nvPr/>
          </p:nvSpPr>
          <p:spPr bwMode="auto">
            <a:xfrm>
              <a:off x="597" y="1528"/>
              <a:ext cx="1267" cy="1267"/>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6" name="Oval 14"/>
            <p:cNvSpPr>
              <a:spLocks noChangeAspect="1" noChangeArrowheads="1"/>
            </p:cNvSpPr>
            <p:nvPr/>
          </p:nvSpPr>
          <p:spPr bwMode="auto">
            <a:xfrm>
              <a:off x="656" y="1589"/>
              <a:ext cx="1152" cy="1152"/>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7" name="Oval 15"/>
            <p:cNvSpPr>
              <a:spLocks noChangeAspect="1" noChangeArrowheads="1"/>
            </p:cNvSpPr>
            <p:nvPr/>
          </p:nvSpPr>
          <p:spPr bwMode="auto">
            <a:xfrm>
              <a:off x="715" y="1646"/>
              <a:ext cx="1036" cy="1036"/>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8" name="Oval 16"/>
            <p:cNvSpPr>
              <a:spLocks noChangeAspect="1" noChangeArrowheads="1"/>
            </p:cNvSpPr>
            <p:nvPr/>
          </p:nvSpPr>
          <p:spPr bwMode="auto">
            <a:xfrm>
              <a:off x="770" y="1702"/>
              <a:ext cx="921" cy="921"/>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9" name="Oval 17"/>
            <p:cNvSpPr>
              <a:spLocks noChangeAspect="1" noChangeArrowheads="1"/>
            </p:cNvSpPr>
            <p:nvPr/>
          </p:nvSpPr>
          <p:spPr bwMode="auto">
            <a:xfrm>
              <a:off x="831" y="1762"/>
              <a:ext cx="806" cy="806"/>
            </a:xfrm>
            <a:prstGeom prst="ellipse">
              <a:avLst/>
            </a:prstGeom>
            <a:solidFill>
              <a:srgbClr val="A9CFA1"/>
            </a:solidFill>
            <a:ln w="9525">
              <a:solidFill>
                <a:srgbClr val="CC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0" name="Oval 18"/>
            <p:cNvSpPr>
              <a:spLocks noChangeAspect="1" noChangeArrowheads="1"/>
            </p:cNvSpPr>
            <p:nvPr/>
          </p:nvSpPr>
          <p:spPr bwMode="auto">
            <a:xfrm>
              <a:off x="886" y="1817"/>
              <a:ext cx="691" cy="691"/>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1" name="Oval 19"/>
            <p:cNvSpPr>
              <a:spLocks noChangeAspect="1" noChangeArrowheads="1"/>
            </p:cNvSpPr>
            <p:nvPr/>
          </p:nvSpPr>
          <p:spPr bwMode="auto">
            <a:xfrm>
              <a:off x="940" y="1874"/>
              <a:ext cx="576" cy="576"/>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2" name="Oval 20"/>
            <p:cNvSpPr>
              <a:spLocks noChangeAspect="1" noChangeArrowheads="1"/>
            </p:cNvSpPr>
            <p:nvPr/>
          </p:nvSpPr>
          <p:spPr bwMode="auto">
            <a:xfrm>
              <a:off x="1001" y="1930"/>
              <a:ext cx="461" cy="461"/>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Oval 21"/>
            <p:cNvSpPr>
              <a:spLocks noChangeAspect="1" noChangeArrowheads="1"/>
            </p:cNvSpPr>
            <p:nvPr/>
          </p:nvSpPr>
          <p:spPr bwMode="auto">
            <a:xfrm>
              <a:off x="1061" y="1987"/>
              <a:ext cx="345" cy="345"/>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Oval 22"/>
            <p:cNvSpPr>
              <a:spLocks noChangeAspect="1" noChangeArrowheads="1"/>
            </p:cNvSpPr>
            <p:nvPr/>
          </p:nvSpPr>
          <p:spPr bwMode="auto">
            <a:xfrm>
              <a:off x="1117" y="2043"/>
              <a:ext cx="230" cy="230"/>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Oval 23"/>
            <p:cNvSpPr>
              <a:spLocks noChangeAspect="1" noChangeArrowheads="1"/>
            </p:cNvSpPr>
            <p:nvPr/>
          </p:nvSpPr>
          <p:spPr bwMode="auto">
            <a:xfrm>
              <a:off x="1174" y="2098"/>
              <a:ext cx="115" cy="115"/>
            </a:xfrm>
            <a:prstGeom prst="ellipse">
              <a:avLst/>
            </a:prstGeom>
            <a:solidFill>
              <a:srgbClr val="A9CFA1"/>
            </a:solidFill>
            <a:ln w="9525">
              <a:solidFill>
                <a:srgbClr val="3333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6" name="Line 20"/>
            <p:cNvSpPr>
              <a:spLocks noChangeShapeType="1"/>
            </p:cNvSpPr>
            <p:nvPr/>
          </p:nvSpPr>
          <p:spPr bwMode="auto">
            <a:xfrm flipV="1">
              <a:off x="1231" y="1262"/>
              <a:ext cx="739" cy="89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87" name="Text Box 23"/>
            <p:cNvSpPr txBox="1">
              <a:spLocks noChangeArrowheads="1"/>
            </p:cNvSpPr>
            <p:nvPr/>
          </p:nvSpPr>
          <p:spPr bwMode="auto">
            <a:xfrm>
              <a:off x="1631" y="1144"/>
              <a:ext cx="3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i="1">
                  <a:latin typeface="Times New Roman" pitchFamily="18" charset="0"/>
                </a:rPr>
                <a:t>R</a:t>
              </a:r>
              <a:r>
                <a:rPr lang="en-US" baseline="-25000">
                  <a:latin typeface="Arial" charset="0"/>
                  <a:cs typeface="Arial" charset="0"/>
                </a:rPr>
                <a:t>∞</a:t>
              </a:r>
              <a:endParaRPr lang="en-US">
                <a:latin typeface="Arial" charset="0"/>
                <a:cs typeface="Arial" charset="0"/>
              </a:endParaRPr>
            </a:p>
          </p:txBody>
        </p:sp>
        <p:sp>
          <p:nvSpPr>
            <p:cNvPr id="9288" name="Line 14"/>
            <p:cNvSpPr>
              <a:spLocks noChangeShapeType="1"/>
            </p:cNvSpPr>
            <p:nvPr/>
          </p:nvSpPr>
          <p:spPr bwMode="auto">
            <a:xfrm>
              <a:off x="1228" y="2155"/>
              <a:ext cx="629" cy="60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89" name="Text Box 23"/>
            <p:cNvSpPr txBox="1">
              <a:spLocks noChangeArrowheads="1"/>
            </p:cNvSpPr>
            <p:nvPr/>
          </p:nvSpPr>
          <p:spPr bwMode="auto">
            <a:xfrm>
              <a:off x="1608" y="2324"/>
              <a:ext cx="3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i="1">
                  <a:latin typeface="Times New Roman" pitchFamily="18" charset="0"/>
                </a:rPr>
                <a:t>R</a:t>
              </a:r>
              <a:endParaRPr lang="en-US">
                <a:latin typeface="Arial" charset="0"/>
                <a:cs typeface="Arial" charset="0"/>
              </a:endParaRPr>
            </a:p>
          </p:txBody>
        </p:sp>
      </p:grpSp>
      <p:sp>
        <p:nvSpPr>
          <p:cNvPr id="9219" name="Text Box 58"/>
          <p:cNvSpPr txBox="1">
            <a:spLocks noChangeArrowheads="1"/>
          </p:cNvSpPr>
          <p:nvPr/>
        </p:nvSpPr>
        <p:spPr bwMode="auto">
          <a:xfrm>
            <a:off x="3706813" y="5092700"/>
            <a:ext cx="8016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sz="1400" i="1" baseline="-25000">
                <a:latin typeface="Times New Roman" pitchFamily="18" charset="0"/>
              </a:rPr>
              <a:t>  </a:t>
            </a:r>
            <a:r>
              <a:rPr lang="en-US" sz="1400" i="1">
                <a:latin typeface="Times New Roman" pitchFamily="18" charset="0"/>
              </a:rPr>
              <a:t>r</a:t>
            </a:r>
            <a:r>
              <a:rPr lang="en-US" sz="1400" baseline="-25000">
                <a:latin typeface="Times New Roman" pitchFamily="18" charset="0"/>
              </a:rPr>
              <a:t>0</a:t>
            </a:r>
            <a:r>
              <a:rPr lang="en-US" sz="1400" i="1">
                <a:latin typeface="Times New Roman" pitchFamily="18" charset="0"/>
              </a:rPr>
              <a:t>= </a:t>
            </a:r>
            <a:r>
              <a:rPr lang="en-US" sz="1400">
                <a:latin typeface="Times New Roman" pitchFamily="18" charset="0"/>
              </a:rPr>
              <a:t>0</a:t>
            </a:r>
          </a:p>
        </p:txBody>
      </p:sp>
      <p:sp>
        <p:nvSpPr>
          <p:cNvPr id="9220" name="Rectangle 65"/>
          <p:cNvSpPr>
            <a:spLocks noChangeArrowheads="1"/>
          </p:cNvSpPr>
          <p:nvPr/>
        </p:nvSpPr>
        <p:spPr bwMode="auto">
          <a:xfrm>
            <a:off x="4211638" y="1773238"/>
            <a:ext cx="3203575" cy="3270250"/>
          </a:xfrm>
          <a:prstGeom prst="rect">
            <a:avLst/>
          </a:prstGeom>
          <a:solidFill>
            <a:srgbClr val="A9CFA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latin typeface="Arial" charset="0"/>
            </a:endParaRPr>
          </a:p>
        </p:txBody>
      </p:sp>
      <p:sp>
        <p:nvSpPr>
          <p:cNvPr id="9221" name="Line 4"/>
          <p:cNvSpPr>
            <a:spLocks noChangeShapeType="1"/>
          </p:cNvSpPr>
          <p:nvPr/>
        </p:nvSpPr>
        <p:spPr bwMode="auto">
          <a:xfrm>
            <a:off x="4211638" y="5045075"/>
            <a:ext cx="4479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2" name="Line 28"/>
          <p:cNvSpPr>
            <a:spLocks noChangeShapeType="1"/>
          </p:cNvSpPr>
          <p:nvPr/>
        </p:nvSpPr>
        <p:spPr bwMode="auto">
          <a:xfrm flipH="1" flipV="1">
            <a:off x="4210050" y="1360488"/>
            <a:ext cx="1588" cy="37480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3" name="Text Box 56"/>
          <p:cNvSpPr txBox="1">
            <a:spLocks noChangeArrowheads="1"/>
          </p:cNvSpPr>
          <p:nvPr/>
        </p:nvSpPr>
        <p:spPr bwMode="auto">
          <a:xfrm>
            <a:off x="7256463" y="5078413"/>
            <a:ext cx="4111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sz="1800" i="1">
                <a:latin typeface="Times New Roman" pitchFamily="18" charset="0"/>
              </a:rPr>
              <a:t>R</a:t>
            </a:r>
          </a:p>
        </p:txBody>
      </p:sp>
      <p:sp>
        <p:nvSpPr>
          <p:cNvPr id="9224" name="Text Box 61"/>
          <p:cNvSpPr txBox="1">
            <a:spLocks noChangeArrowheads="1"/>
          </p:cNvSpPr>
          <p:nvPr/>
        </p:nvSpPr>
        <p:spPr bwMode="auto">
          <a:xfrm>
            <a:off x="8694738" y="48260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sz="1800" i="1">
                <a:latin typeface="Times New Roman" pitchFamily="18" charset="0"/>
              </a:rPr>
              <a:t>r</a:t>
            </a:r>
          </a:p>
        </p:txBody>
      </p:sp>
      <p:sp>
        <p:nvSpPr>
          <p:cNvPr id="9225" name="Text Box 64"/>
          <p:cNvSpPr txBox="1">
            <a:spLocks noChangeArrowheads="1"/>
          </p:cNvSpPr>
          <p:nvPr/>
        </p:nvSpPr>
        <p:spPr bwMode="auto">
          <a:xfrm>
            <a:off x="3916363" y="13795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eaLnBrk="1" hangingPunct="1">
              <a:spcBef>
                <a:spcPct val="50000"/>
              </a:spcBef>
            </a:pPr>
            <a:r>
              <a:rPr lang="en-US" sz="1800" i="1">
                <a:latin typeface="Times New Roman" pitchFamily="18" charset="0"/>
              </a:rPr>
              <a:t>t</a:t>
            </a:r>
          </a:p>
        </p:txBody>
      </p:sp>
      <p:sp>
        <p:nvSpPr>
          <p:cNvPr id="9226" name="Rectangle 77"/>
          <p:cNvSpPr>
            <a:spLocks noChangeArrowheads="1"/>
          </p:cNvSpPr>
          <p:nvPr/>
        </p:nvSpPr>
        <p:spPr bwMode="auto">
          <a:xfrm>
            <a:off x="4249738" y="5086350"/>
            <a:ext cx="3111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i="1"/>
              <a:t>r</a:t>
            </a:r>
            <a:r>
              <a:rPr lang="en-US" sz="1400" baseline="-25000"/>
              <a:t>1</a:t>
            </a:r>
          </a:p>
        </p:txBody>
      </p:sp>
      <p:sp>
        <p:nvSpPr>
          <p:cNvPr id="9227" name="Rectangle 80"/>
          <p:cNvSpPr>
            <a:spLocks noChangeArrowheads="1"/>
          </p:cNvSpPr>
          <p:nvPr/>
        </p:nvSpPr>
        <p:spPr bwMode="auto">
          <a:xfrm>
            <a:off x="4451350" y="5086350"/>
            <a:ext cx="3111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i="1"/>
              <a:t>r</a:t>
            </a:r>
            <a:r>
              <a:rPr lang="en-US" sz="1400" baseline="-25000"/>
              <a:t>2</a:t>
            </a:r>
          </a:p>
        </p:txBody>
      </p:sp>
      <p:sp>
        <p:nvSpPr>
          <p:cNvPr id="9228" name="Rectangle 81"/>
          <p:cNvSpPr>
            <a:spLocks noChangeArrowheads="1"/>
          </p:cNvSpPr>
          <p:nvPr/>
        </p:nvSpPr>
        <p:spPr bwMode="auto">
          <a:xfrm>
            <a:off x="5545138" y="5084763"/>
            <a:ext cx="412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i="1">
                <a:solidFill>
                  <a:srgbClr val="CC0000"/>
                </a:solidFill>
              </a:rPr>
              <a:t>r</a:t>
            </a:r>
            <a:r>
              <a:rPr lang="en-US" sz="1400" i="1" baseline="-25000">
                <a:solidFill>
                  <a:srgbClr val="CC0000"/>
                </a:solidFill>
              </a:rPr>
              <a:t>j</a:t>
            </a:r>
          </a:p>
        </p:txBody>
      </p:sp>
      <p:sp>
        <p:nvSpPr>
          <p:cNvPr id="9229" name="Rectangle 82"/>
          <p:cNvSpPr>
            <a:spLocks noChangeArrowheads="1"/>
          </p:cNvSpPr>
          <p:nvPr/>
        </p:nvSpPr>
        <p:spPr bwMode="auto">
          <a:xfrm>
            <a:off x="8335963" y="5041900"/>
            <a:ext cx="915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i="1"/>
              <a:t>R</a:t>
            </a:r>
            <a:r>
              <a:rPr lang="en-US" sz="1800" i="1" baseline="-25000">
                <a:cs typeface="Arial" charset="0"/>
              </a:rPr>
              <a:t>∞ </a:t>
            </a:r>
            <a:r>
              <a:rPr lang="en-US" sz="1800" i="1">
                <a:cs typeface="Arial" charset="0"/>
              </a:rPr>
              <a:t>= </a:t>
            </a:r>
            <a:r>
              <a:rPr lang="en-US" sz="1400" i="1"/>
              <a:t>r</a:t>
            </a:r>
            <a:r>
              <a:rPr lang="en-US" sz="1400" i="1" baseline="-25000"/>
              <a:t>N</a:t>
            </a:r>
            <a:r>
              <a:rPr lang="en-US" sz="1400" i="1"/>
              <a:t>  </a:t>
            </a:r>
          </a:p>
        </p:txBody>
      </p:sp>
      <p:graphicFrame>
        <p:nvGraphicFramePr>
          <p:cNvPr id="9230" name="Object 74"/>
          <p:cNvGraphicFramePr>
            <a:graphicFrameLocks noChangeAspect="1"/>
          </p:cNvGraphicFramePr>
          <p:nvPr/>
        </p:nvGraphicFramePr>
        <p:xfrm>
          <a:off x="5329238" y="1773238"/>
          <a:ext cx="717550" cy="358775"/>
        </p:xfrm>
        <a:graphic>
          <a:graphicData uri="http://schemas.openxmlformats.org/presentationml/2006/ole">
            <mc:AlternateContent xmlns:mc="http://schemas.openxmlformats.org/markup-compatibility/2006">
              <mc:Choice xmlns:v="urn:schemas-microsoft-com:vml" Requires="v">
                <p:oleObj spid="_x0000_s9432" name="Equation" r:id="rId4" imgW="431613" imgH="215806" progId="Equation.DSMT4">
                  <p:embed/>
                </p:oleObj>
              </mc:Choice>
              <mc:Fallback>
                <p:oleObj name="Equation" r:id="rId4" imgW="431613" imgH="215806" progId="Equation.DSMT4">
                  <p:embed/>
                  <p:pic>
                    <p:nvPicPr>
                      <p:cNvPr id="0" name="Object 7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9238" y="1773238"/>
                        <a:ext cx="717550"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31" name="Rectangle 66"/>
          <p:cNvSpPr>
            <a:spLocks noChangeArrowheads="1"/>
          </p:cNvSpPr>
          <p:nvPr/>
        </p:nvSpPr>
        <p:spPr bwMode="auto">
          <a:xfrm>
            <a:off x="7415213" y="1773238"/>
            <a:ext cx="1079500" cy="3268662"/>
          </a:xfrm>
          <a:prstGeom prst="rect">
            <a:avLst/>
          </a:prstGeom>
          <a:solidFill>
            <a:srgbClr val="B2D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endParaRPr>
          </a:p>
        </p:txBody>
      </p:sp>
      <p:grpSp>
        <p:nvGrpSpPr>
          <p:cNvPr id="9232" name="Group 42"/>
          <p:cNvGrpSpPr>
            <a:grpSpLocks/>
          </p:cNvGrpSpPr>
          <p:nvPr/>
        </p:nvGrpSpPr>
        <p:grpSpPr bwMode="auto">
          <a:xfrm>
            <a:off x="4402138" y="2087563"/>
            <a:ext cx="4092575" cy="3019425"/>
            <a:chOff x="2751" y="1315"/>
            <a:chExt cx="2237" cy="1902"/>
          </a:xfrm>
        </p:grpSpPr>
        <p:sp>
          <p:nvSpPr>
            <p:cNvPr id="9245" name="Line 29"/>
            <p:cNvSpPr>
              <a:spLocks noChangeShapeType="1"/>
            </p:cNvSpPr>
            <p:nvPr/>
          </p:nvSpPr>
          <p:spPr bwMode="auto">
            <a:xfrm flipV="1">
              <a:off x="2751" y="1326"/>
              <a:ext cx="0" cy="1891"/>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6" name="Line 30"/>
            <p:cNvSpPr>
              <a:spLocks noChangeShapeType="1"/>
            </p:cNvSpPr>
            <p:nvPr/>
          </p:nvSpPr>
          <p:spPr bwMode="auto">
            <a:xfrm flipV="1">
              <a:off x="2870" y="1324"/>
              <a:ext cx="0" cy="1890"/>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7" name="Line 31"/>
            <p:cNvSpPr>
              <a:spLocks noChangeShapeType="1"/>
            </p:cNvSpPr>
            <p:nvPr/>
          </p:nvSpPr>
          <p:spPr bwMode="auto">
            <a:xfrm flipV="1">
              <a:off x="2990" y="1324"/>
              <a:ext cx="0" cy="1890"/>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8" name="Line 32"/>
            <p:cNvSpPr>
              <a:spLocks noChangeShapeType="1"/>
            </p:cNvSpPr>
            <p:nvPr/>
          </p:nvSpPr>
          <p:spPr bwMode="auto">
            <a:xfrm flipV="1">
              <a:off x="3104" y="1324"/>
              <a:ext cx="0" cy="1890"/>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9" name="Line 33"/>
            <p:cNvSpPr>
              <a:spLocks noChangeShapeType="1"/>
            </p:cNvSpPr>
            <p:nvPr/>
          </p:nvSpPr>
          <p:spPr bwMode="auto">
            <a:xfrm flipV="1">
              <a:off x="3221" y="1324"/>
              <a:ext cx="0" cy="1890"/>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0" name="Line 36"/>
            <p:cNvSpPr>
              <a:spLocks noChangeShapeType="1"/>
            </p:cNvSpPr>
            <p:nvPr/>
          </p:nvSpPr>
          <p:spPr bwMode="auto">
            <a:xfrm flipV="1">
              <a:off x="3332" y="1321"/>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1" name="Line 37"/>
            <p:cNvSpPr>
              <a:spLocks noChangeShapeType="1"/>
            </p:cNvSpPr>
            <p:nvPr/>
          </p:nvSpPr>
          <p:spPr bwMode="auto">
            <a:xfrm flipV="1">
              <a:off x="3451" y="1321"/>
              <a:ext cx="0" cy="1894"/>
            </a:xfrm>
            <a:prstGeom prst="line">
              <a:avLst/>
            </a:prstGeom>
            <a:noFill/>
            <a:ln w="127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2" name="Line 38"/>
            <p:cNvSpPr>
              <a:spLocks noChangeShapeType="1"/>
            </p:cNvSpPr>
            <p:nvPr/>
          </p:nvSpPr>
          <p:spPr bwMode="auto">
            <a:xfrm flipV="1">
              <a:off x="3571"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3" name="Line 39"/>
            <p:cNvSpPr>
              <a:spLocks noChangeShapeType="1"/>
            </p:cNvSpPr>
            <p:nvPr/>
          </p:nvSpPr>
          <p:spPr bwMode="auto">
            <a:xfrm flipV="1">
              <a:off x="3692"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4" name="Line 40"/>
            <p:cNvSpPr>
              <a:spLocks noChangeShapeType="1"/>
            </p:cNvSpPr>
            <p:nvPr/>
          </p:nvSpPr>
          <p:spPr bwMode="auto">
            <a:xfrm flipV="1">
              <a:off x="3809"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5" name="Line 41"/>
            <p:cNvSpPr>
              <a:spLocks noChangeShapeType="1"/>
            </p:cNvSpPr>
            <p:nvPr/>
          </p:nvSpPr>
          <p:spPr bwMode="auto">
            <a:xfrm flipV="1">
              <a:off x="3923"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6" name="Line 43"/>
            <p:cNvSpPr>
              <a:spLocks noChangeShapeType="1"/>
            </p:cNvSpPr>
            <p:nvPr/>
          </p:nvSpPr>
          <p:spPr bwMode="auto">
            <a:xfrm flipV="1">
              <a:off x="4041"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7" name="Line 44"/>
            <p:cNvSpPr>
              <a:spLocks noChangeShapeType="1"/>
            </p:cNvSpPr>
            <p:nvPr/>
          </p:nvSpPr>
          <p:spPr bwMode="auto">
            <a:xfrm flipV="1">
              <a:off x="4160" y="1317"/>
              <a:ext cx="0" cy="1894"/>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8" name="Line 45"/>
            <p:cNvSpPr>
              <a:spLocks noChangeShapeType="1"/>
            </p:cNvSpPr>
            <p:nvPr/>
          </p:nvSpPr>
          <p:spPr bwMode="auto">
            <a:xfrm flipV="1">
              <a:off x="4277" y="1321"/>
              <a:ext cx="0" cy="1893"/>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59" name="Line 47"/>
            <p:cNvSpPr>
              <a:spLocks noChangeShapeType="1"/>
            </p:cNvSpPr>
            <p:nvPr/>
          </p:nvSpPr>
          <p:spPr bwMode="auto">
            <a:xfrm flipV="1">
              <a:off x="4516" y="1317"/>
              <a:ext cx="0" cy="1893"/>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0" name="Line 48"/>
            <p:cNvSpPr>
              <a:spLocks noChangeShapeType="1"/>
            </p:cNvSpPr>
            <p:nvPr/>
          </p:nvSpPr>
          <p:spPr bwMode="auto">
            <a:xfrm flipV="1">
              <a:off x="4638" y="1317"/>
              <a:ext cx="0" cy="1893"/>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1" name="Line 50"/>
            <p:cNvSpPr>
              <a:spLocks noChangeShapeType="1"/>
            </p:cNvSpPr>
            <p:nvPr/>
          </p:nvSpPr>
          <p:spPr bwMode="auto">
            <a:xfrm flipV="1">
              <a:off x="4752" y="1315"/>
              <a:ext cx="0" cy="1897"/>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2" name="Line 51"/>
            <p:cNvSpPr>
              <a:spLocks noChangeShapeType="1"/>
            </p:cNvSpPr>
            <p:nvPr/>
          </p:nvSpPr>
          <p:spPr bwMode="auto">
            <a:xfrm flipV="1">
              <a:off x="4871" y="1315"/>
              <a:ext cx="0" cy="1897"/>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3" name="Line 52"/>
            <p:cNvSpPr>
              <a:spLocks noChangeShapeType="1"/>
            </p:cNvSpPr>
            <p:nvPr/>
          </p:nvSpPr>
          <p:spPr bwMode="auto">
            <a:xfrm flipV="1">
              <a:off x="4988" y="1315"/>
              <a:ext cx="0" cy="1897"/>
            </a:xfrm>
            <a:prstGeom prst="line">
              <a:avLst/>
            </a:prstGeom>
            <a:noFill/>
            <a:ln w="9525">
              <a:solidFill>
                <a:srgbClr val="33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4" name="Line 46"/>
            <p:cNvSpPr>
              <a:spLocks noChangeShapeType="1"/>
            </p:cNvSpPr>
            <p:nvPr/>
          </p:nvSpPr>
          <p:spPr bwMode="auto">
            <a:xfrm flipV="1">
              <a:off x="4397" y="1317"/>
              <a:ext cx="0" cy="1893"/>
            </a:xfrm>
            <a:prstGeom prst="line">
              <a:avLst/>
            </a:prstGeom>
            <a:noFill/>
            <a:ln w="19050">
              <a:solidFill>
                <a:srgbClr val="9966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9233" name="Rectangle 64"/>
          <p:cNvSpPr>
            <a:spLocks noChangeArrowheads="1"/>
          </p:cNvSpPr>
          <p:nvPr/>
        </p:nvSpPr>
        <p:spPr bwMode="auto">
          <a:xfrm>
            <a:off x="0" y="28575"/>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sz="4000" b="1"/>
              <a:t>Method</a:t>
            </a:r>
            <a:r>
              <a:rPr lang="en-US" sz="4000"/>
              <a:t> </a:t>
            </a:r>
            <a:r>
              <a:rPr lang="en-US" sz="4000" b="1"/>
              <a:t>of Lines</a:t>
            </a:r>
          </a:p>
        </p:txBody>
      </p:sp>
      <p:grpSp>
        <p:nvGrpSpPr>
          <p:cNvPr id="9234" name="Group 65"/>
          <p:cNvGrpSpPr>
            <a:grpSpLocks/>
          </p:cNvGrpSpPr>
          <p:nvPr/>
        </p:nvGrpSpPr>
        <p:grpSpPr bwMode="auto">
          <a:xfrm>
            <a:off x="2244725" y="762000"/>
            <a:ext cx="4565650" cy="0"/>
            <a:chOff x="0" y="672"/>
            <a:chExt cx="2876" cy="0"/>
          </a:xfrm>
        </p:grpSpPr>
        <p:sp>
          <p:nvSpPr>
            <p:cNvPr id="9243" name="Line 66"/>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 name="Line 67"/>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35" name="Rectangle 80"/>
          <p:cNvSpPr>
            <a:spLocks noChangeArrowheads="1"/>
          </p:cNvSpPr>
          <p:nvPr/>
        </p:nvSpPr>
        <p:spPr bwMode="auto">
          <a:xfrm>
            <a:off x="4692650" y="5086350"/>
            <a:ext cx="3143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i="1"/>
              <a:t>r</a:t>
            </a:r>
            <a:r>
              <a:rPr lang="en-US" sz="1400" baseline="-25000"/>
              <a:t>3</a:t>
            </a:r>
          </a:p>
        </p:txBody>
      </p:sp>
      <p:sp>
        <p:nvSpPr>
          <p:cNvPr id="9236" name="Right Brace 1"/>
          <p:cNvSpPr>
            <a:spLocks/>
          </p:cNvSpPr>
          <p:nvPr/>
        </p:nvSpPr>
        <p:spPr bwMode="auto">
          <a:xfrm rot="5400000">
            <a:off x="5677694" y="4031456"/>
            <a:ext cx="254000" cy="3182938"/>
          </a:xfrm>
          <a:prstGeom prst="rightBrace">
            <a:avLst>
              <a:gd name="adj1" fmla="val 8354"/>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7" name="Right Brace 70"/>
          <p:cNvSpPr>
            <a:spLocks/>
          </p:cNvSpPr>
          <p:nvPr/>
        </p:nvSpPr>
        <p:spPr bwMode="auto">
          <a:xfrm rot="5400000">
            <a:off x="7847013" y="5097462"/>
            <a:ext cx="254000" cy="1050925"/>
          </a:xfrm>
          <a:prstGeom prst="rightBrace">
            <a:avLst>
              <a:gd name="adj1" fmla="val 8332"/>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8" name="Text Box 56"/>
          <p:cNvSpPr txBox="1">
            <a:spLocks noChangeArrowheads="1"/>
          </p:cNvSpPr>
          <p:nvPr/>
        </p:nvSpPr>
        <p:spPr bwMode="auto">
          <a:xfrm>
            <a:off x="4722813" y="5746750"/>
            <a:ext cx="2162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spcBef>
                <a:spcPct val="50000"/>
              </a:spcBef>
            </a:pPr>
            <a:r>
              <a:rPr lang="en-US" sz="1800"/>
              <a:t>Intracellular fluid (ICF)</a:t>
            </a:r>
          </a:p>
        </p:txBody>
      </p:sp>
      <p:sp>
        <p:nvSpPr>
          <p:cNvPr id="9239" name="Text Box 56"/>
          <p:cNvSpPr txBox="1">
            <a:spLocks noChangeArrowheads="1"/>
          </p:cNvSpPr>
          <p:nvPr/>
        </p:nvSpPr>
        <p:spPr bwMode="auto">
          <a:xfrm>
            <a:off x="7345363" y="5746750"/>
            <a:ext cx="130016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ts val="1500"/>
              </a:lnSpc>
            </a:pPr>
            <a:r>
              <a:rPr lang="en-US" sz="1800"/>
              <a:t>Extracellular</a:t>
            </a:r>
          </a:p>
          <a:p>
            <a:pPr algn="ctr" eaLnBrk="1" hangingPunct="1">
              <a:lnSpc>
                <a:spcPts val="1500"/>
              </a:lnSpc>
            </a:pPr>
            <a:r>
              <a:rPr lang="en-US" sz="1800"/>
              <a:t>Unconvected</a:t>
            </a:r>
          </a:p>
          <a:p>
            <a:pPr algn="ctr" eaLnBrk="1" hangingPunct="1">
              <a:lnSpc>
                <a:spcPts val="1500"/>
              </a:lnSpc>
            </a:pPr>
            <a:r>
              <a:rPr lang="en-US" sz="1800"/>
              <a:t>Fluid (EUF)</a:t>
            </a:r>
          </a:p>
        </p:txBody>
      </p:sp>
      <p:cxnSp>
        <p:nvCxnSpPr>
          <p:cNvPr id="9240" name="Straight Arrow Connector 3"/>
          <p:cNvCxnSpPr>
            <a:cxnSpLocks noChangeShapeType="1"/>
          </p:cNvCxnSpPr>
          <p:nvPr/>
        </p:nvCxnSpPr>
        <p:spPr bwMode="auto">
          <a:xfrm>
            <a:off x="4210050" y="5749925"/>
            <a:ext cx="0" cy="307975"/>
          </a:xfrm>
          <a:prstGeom prst="straightConnector1">
            <a:avLst/>
          </a:prstGeom>
          <a:noFill/>
          <a:ln w="38100" algn="ctr">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41" name="Text Box 56"/>
          <p:cNvSpPr txBox="1">
            <a:spLocks noChangeArrowheads="1"/>
          </p:cNvSpPr>
          <p:nvPr/>
        </p:nvSpPr>
        <p:spPr bwMode="auto">
          <a:xfrm>
            <a:off x="3562350" y="6040438"/>
            <a:ext cx="13001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defRPr>
            </a:lvl1pPr>
            <a:lvl2pPr marL="742950" indent="-285750" eaLnBrk="0" hangingPunct="0">
              <a:defRPr sz="2000">
                <a:solidFill>
                  <a:schemeClr val="tx1"/>
                </a:solidFill>
                <a:latin typeface="Arial Narrow" pitchFamily="34" charset="0"/>
              </a:defRPr>
            </a:lvl2pPr>
            <a:lvl3pPr marL="1143000" indent="-228600" eaLnBrk="0" hangingPunct="0">
              <a:defRPr sz="2000">
                <a:solidFill>
                  <a:schemeClr val="tx1"/>
                </a:solidFill>
                <a:latin typeface="Arial Narrow" pitchFamily="34" charset="0"/>
              </a:defRPr>
            </a:lvl3pPr>
            <a:lvl4pPr marL="1600200" indent="-228600" eaLnBrk="0" hangingPunct="0">
              <a:defRPr sz="2000">
                <a:solidFill>
                  <a:schemeClr val="tx1"/>
                </a:solidFill>
                <a:latin typeface="Arial Narrow" pitchFamily="34" charset="0"/>
              </a:defRPr>
            </a:lvl4pPr>
            <a:lvl5pPr marL="2057400" indent="-228600" eaLnBrk="0" hangingPunct="0">
              <a:defRPr sz="2000">
                <a:solidFill>
                  <a:schemeClr val="tx1"/>
                </a:solidFill>
                <a:latin typeface="Arial Narrow" pitchFamily="34" charset="0"/>
              </a:defRPr>
            </a:lvl5pPr>
            <a:lvl6pPr marL="2514600" indent="-228600" eaLnBrk="0" fontAlgn="base" hangingPunct="0">
              <a:spcBef>
                <a:spcPct val="0"/>
              </a:spcBef>
              <a:spcAft>
                <a:spcPct val="0"/>
              </a:spcAft>
              <a:defRPr sz="2000">
                <a:solidFill>
                  <a:schemeClr val="tx1"/>
                </a:solidFill>
                <a:latin typeface="Arial Narrow" pitchFamily="34" charset="0"/>
              </a:defRPr>
            </a:lvl6pPr>
            <a:lvl7pPr marL="2971800" indent="-228600" eaLnBrk="0" fontAlgn="base" hangingPunct="0">
              <a:spcBef>
                <a:spcPct val="0"/>
              </a:spcBef>
              <a:spcAft>
                <a:spcPct val="0"/>
              </a:spcAft>
              <a:defRPr sz="2000">
                <a:solidFill>
                  <a:schemeClr val="tx1"/>
                </a:solidFill>
                <a:latin typeface="Arial Narrow" pitchFamily="34" charset="0"/>
              </a:defRPr>
            </a:lvl7pPr>
            <a:lvl8pPr marL="3429000" indent="-228600" eaLnBrk="0" fontAlgn="base" hangingPunct="0">
              <a:spcBef>
                <a:spcPct val="0"/>
              </a:spcBef>
              <a:spcAft>
                <a:spcPct val="0"/>
              </a:spcAft>
              <a:defRPr sz="2000">
                <a:solidFill>
                  <a:schemeClr val="tx1"/>
                </a:solidFill>
                <a:latin typeface="Arial Narrow" pitchFamily="34" charset="0"/>
              </a:defRPr>
            </a:lvl8pPr>
            <a:lvl9pPr marL="3886200" indent="-228600" eaLnBrk="0" fontAlgn="base" hangingPunct="0">
              <a:spcBef>
                <a:spcPct val="0"/>
              </a:spcBef>
              <a:spcAft>
                <a:spcPct val="0"/>
              </a:spcAft>
              <a:defRPr sz="2000">
                <a:solidFill>
                  <a:schemeClr val="tx1"/>
                </a:solidFill>
                <a:latin typeface="Arial Narrow" pitchFamily="34" charset="0"/>
              </a:defRPr>
            </a:lvl9pPr>
          </a:lstStyle>
          <a:p>
            <a:pPr algn="ctr" eaLnBrk="1" hangingPunct="1">
              <a:lnSpc>
                <a:spcPts val="1500"/>
              </a:lnSpc>
            </a:pPr>
            <a:r>
              <a:rPr lang="en-US" sz="1800"/>
              <a:t>Center of Cell</a:t>
            </a:r>
          </a:p>
        </p:txBody>
      </p:sp>
      <p:sp>
        <p:nvSpPr>
          <p:cNvPr id="9242" name="Rectangle 68"/>
          <p:cNvSpPr>
            <a:spLocks noChangeArrowheads="1"/>
          </p:cNvSpPr>
          <p:nvPr/>
        </p:nvSpPr>
        <p:spPr bwMode="auto">
          <a:xfrm>
            <a:off x="3368675" y="6524625"/>
            <a:ext cx="57753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solidFill>
                  <a:srgbClr val="E10000"/>
                </a:solidFill>
              </a:rPr>
              <a:t>Somersalo, Occhipinti, Boron, Calvetti, </a:t>
            </a:r>
            <a:r>
              <a:rPr lang="en-US" i="1">
                <a:solidFill>
                  <a:srgbClr val="E10000"/>
                </a:solidFill>
              </a:rPr>
              <a:t>J Theor Biol</a:t>
            </a:r>
            <a:r>
              <a:rPr lang="en-US">
                <a:solidFill>
                  <a:srgbClr val="E10000"/>
                </a:solidFill>
              </a:rPr>
              <a:t>, 2012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42"/>
                                        </p:tgtEl>
                                        <p:attrNameLst>
                                          <p:attrName>style.visibility</p:attrName>
                                        </p:attrNameLst>
                                      </p:cBhvr>
                                      <p:to>
                                        <p:strVal val="visible"/>
                                      </p:to>
                                    </p:set>
                                    <p:animEffect transition="in" filter="dissolve">
                                      <p:cBhvr>
                                        <p:cTn id="7" dur="500"/>
                                        <p:tgtEl>
                                          <p:spTgt spid="9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938"/>
            <a:ext cx="8229600" cy="669925"/>
          </a:xfrm>
        </p:spPr>
        <p:txBody>
          <a:bodyPr/>
          <a:lstStyle/>
          <a:p>
            <a:r>
              <a:rPr lang="en-US" sz="3600" b="1" dirty="0" smtClean="0">
                <a:solidFill>
                  <a:schemeClr val="tx1"/>
                </a:solidFill>
                <a:latin typeface="Arial Narrow" pitchFamily="34" charset="0"/>
              </a:rPr>
              <a:t>Numerical Experiments</a:t>
            </a:r>
          </a:p>
        </p:txBody>
      </p:sp>
      <p:sp>
        <p:nvSpPr>
          <p:cNvPr id="9219" name="Rectangle 3"/>
          <p:cNvSpPr>
            <a:spLocks noGrp="1" noChangeArrowheads="1"/>
          </p:cNvSpPr>
          <p:nvPr>
            <p:ph type="body" idx="1"/>
          </p:nvPr>
        </p:nvSpPr>
        <p:spPr>
          <a:xfrm>
            <a:off x="0" y="1125538"/>
            <a:ext cx="9144000" cy="4524375"/>
          </a:xfrm>
        </p:spPr>
        <p:txBody>
          <a:bodyPr/>
          <a:lstStyle/>
          <a:p>
            <a:pPr>
              <a:lnSpc>
                <a:spcPct val="120000"/>
              </a:lnSpc>
              <a:defRPr/>
            </a:pPr>
            <a:r>
              <a:rPr lang="en-US" sz="2300" dirty="0" smtClean="0">
                <a:latin typeface="Arial Narrow" pitchFamily="34" charset="0"/>
              </a:rPr>
              <a:t>The BECF, EUF, ICF and plasma membrane have same properties as water </a:t>
            </a:r>
          </a:p>
          <a:p>
            <a:pPr>
              <a:lnSpc>
                <a:spcPct val="120000"/>
              </a:lnSpc>
              <a:defRPr/>
            </a:pPr>
            <a:r>
              <a:rPr lang="en-US" sz="2300" dirty="0" smtClean="0">
                <a:latin typeface="Arial Narrow" pitchFamily="34" charset="0"/>
              </a:rPr>
              <a:t>The EUF has thickness d  = 100 µm    </a:t>
            </a:r>
            <a:endParaRPr lang="en-US" sz="2300" baseline="-25000" dirty="0" smtClean="0">
              <a:latin typeface="Arial Narrow" pitchFamily="34" charset="0"/>
            </a:endParaRPr>
          </a:p>
          <a:p>
            <a:pPr>
              <a:lnSpc>
                <a:spcPct val="120000"/>
              </a:lnSpc>
              <a:defRPr/>
            </a:pPr>
            <a:r>
              <a:rPr lang="en-US" sz="2300" dirty="0" smtClean="0">
                <a:latin typeface="Arial Narrow" pitchFamily="34" charset="0"/>
              </a:rPr>
              <a:t>Small CA-like activity uniformly distributed inside the oocyte and on the surface of the plasma membrane </a:t>
            </a:r>
          </a:p>
          <a:p>
            <a:pPr>
              <a:defRPr/>
            </a:pPr>
            <a:r>
              <a:rPr lang="en-US" sz="2300" dirty="0" smtClean="0">
                <a:solidFill>
                  <a:srgbClr val="000000"/>
                </a:solidFill>
                <a:latin typeface="Arial Narrow" pitchFamily="34" charset="0"/>
                <a:cs typeface="Times New Roman" pitchFamily="18" charset="0"/>
              </a:rPr>
              <a:t>The </a:t>
            </a:r>
            <a:r>
              <a:rPr lang="en-US" sz="2300" dirty="0">
                <a:solidFill>
                  <a:srgbClr val="000000"/>
                </a:solidFill>
                <a:latin typeface="Arial Narrow" pitchFamily="34" charset="0"/>
                <a:cs typeface="Times New Roman" pitchFamily="18" charset="0"/>
              </a:rPr>
              <a:t>BECF and EUF</a:t>
            </a:r>
          </a:p>
          <a:p>
            <a:pPr marL="609600" indent="-609600">
              <a:buFontTx/>
              <a:buNone/>
              <a:defRPr/>
            </a:pP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contain 1.5% CO</a:t>
            </a:r>
            <a:r>
              <a:rPr lang="en-US" sz="2300" baseline="-25000" dirty="0">
                <a:solidFill>
                  <a:srgbClr val="000000"/>
                </a:solidFill>
                <a:latin typeface="Arial Narrow" pitchFamily="34" charset="0"/>
                <a:cs typeface="Times New Roman" pitchFamily="18" charset="0"/>
              </a:rPr>
              <a:t>2</a:t>
            </a:r>
            <a:r>
              <a:rPr lang="en-US" sz="2300" dirty="0">
                <a:solidFill>
                  <a:srgbClr val="000000"/>
                </a:solidFill>
                <a:latin typeface="Arial Narrow" pitchFamily="34" charset="0"/>
                <a:cs typeface="Times New Roman" pitchFamily="18" charset="0"/>
              </a:rPr>
              <a:t>/9.9 </a:t>
            </a:r>
            <a:r>
              <a:rPr lang="en-US" sz="2300" dirty="0" err="1">
                <a:solidFill>
                  <a:srgbClr val="000000"/>
                </a:solidFill>
                <a:latin typeface="Arial Narrow" pitchFamily="34" charset="0"/>
                <a:cs typeface="Times New Roman" pitchFamily="18" charset="0"/>
              </a:rPr>
              <a:t>mM</a:t>
            </a:r>
            <a:r>
              <a:rPr lang="en-US" sz="2300" dirty="0">
                <a:solidFill>
                  <a:srgbClr val="000000"/>
                </a:solidFill>
                <a:latin typeface="Arial Narrow" pitchFamily="34" charset="0"/>
                <a:cs typeface="Times New Roman" pitchFamily="18" charset="0"/>
              </a:rPr>
              <a:t> HCO</a:t>
            </a:r>
            <a:r>
              <a:rPr lang="en-US" sz="2300" baseline="-30000" dirty="0">
                <a:solidFill>
                  <a:srgbClr val="000000"/>
                </a:solidFill>
                <a:latin typeface="Arial Narrow" pitchFamily="34" charset="0"/>
                <a:cs typeface="Times New Roman" pitchFamily="18" charset="0"/>
              </a:rPr>
              <a:t>3</a:t>
            </a:r>
            <a:r>
              <a:rPr lang="en-US" sz="2300" baseline="30000" dirty="0">
                <a:solidFill>
                  <a:srgbClr val="000000"/>
                </a:solidFill>
                <a:latin typeface="Arial Narrow" pitchFamily="34" charset="0"/>
                <a:cs typeface="Times New Roman" pitchFamily="18" charset="0"/>
              </a:rPr>
              <a:t>–</a:t>
            </a:r>
            <a:r>
              <a:rPr lang="en-US" sz="2300" dirty="0">
                <a:solidFill>
                  <a:srgbClr val="000000"/>
                </a:solidFill>
                <a:latin typeface="Arial Narrow" pitchFamily="34" charset="0"/>
                <a:cs typeface="Times New Roman" pitchFamily="18" charset="0"/>
              </a:rPr>
              <a:t> / pH 7.50</a:t>
            </a:r>
          </a:p>
          <a:p>
            <a:pPr marL="609600" indent="-609600">
              <a:buFontTx/>
              <a:buNone/>
              <a:defRPr/>
            </a:pP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  have </a:t>
            </a:r>
            <a:r>
              <a:rPr lang="en-US" sz="2300" dirty="0">
                <a:solidFill>
                  <a:srgbClr val="000000"/>
                </a:solidFill>
                <a:latin typeface="Arial Narrow" pitchFamily="34" charset="0"/>
                <a:cs typeface="Times New Roman" pitchFamily="18" charset="0"/>
              </a:rPr>
              <a:t>a single </a:t>
            </a:r>
            <a:r>
              <a:rPr lang="en-US" sz="2300" i="1" dirty="0" smtClean="0">
                <a:solidFill>
                  <a:srgbClr val="000000"/>
                </a:solidFill>
                <a:latin typeface="Arial Narrow" pitchFamily="34" charset="0"/>
                <a:cs typeface="Times New Roman" pitchFamily="18" charset="0"/>
              </a:rPr>
              <a:t>mobile</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non-CO</a:t>
            </a:r>
            <a:r>
              <a:rPr lang="en-US" sz="2300" baseline="-25000" dirty="0">
                <a:solidFill>
                  <a:srgbClr val="000000"/>
                </a:solidFill>
                <a:latin typeface="Arial Narrow" pitchFamily="34" charset="0"/>
                <a:cs typeface="Times New Roman" pitchFamily="18" charset="0"/>
              </a:rPr>
              <a:t>2</a:t>
            </a:r>
            <a:r>
              <a:rPr lang="en-US" sz="2300" dirty="0">
                <a:solidFill>
                  <a:srgbClr val="000000"/>
                </a:solidFill>
                <a:latin typeface="Arial Narrow" pitchFamily="34" charset="0"/>
                <a:cs typeface="Times New Roman" pitchFamily="18" charset="0"/>
              </a:rPr>
              <a:t>/</a:t>
            </a:r>
            <a:r>
              <a:rPr lang="en-US" sz="2300" dirty="0">
                <a:solidFill>
                  <a:srgbClr val="000000"/>
                </a:solidFill>
                <a:latin typeface="Arial Narrow" pitchFamily="34" charset="0"/>
              </a:rPr>
              <a:t>HCO</a:t>
            </a:r>
            <a:r>
              <a:rPr lang="en-US" sz="2300" baseline="-25000" dirty="0">
                <a:solidFill>
                  <a:srgbClr val="000000"/>
                </a:solidFill>
                <a:latin typeface="Arial Narrow" pitchFamily="34" charset="0"/>
              </a:rPr>
              <a:t>3</a:t>
            </a:r>
            <a:r>
              <a:rPr lang="en-US" sz="2300" baseline="30000" dirty="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buffer </a:t>
            </a:r>
            <a:r>
              <a:rPr lang="en-US" sz="2300" dirty="0" smtClean="0">
                <a:solidFill>
                  <a:srgbClr val="000000"/>
                </a:solidFill>
                <a:latin typeface="Arial Narrow" pitchFamily="34" charset="0"/>
                <a:cs typeface="Times New Roman" pitchFamily="18" charset="0"/>
              </a:rPr>
              <a:t>with </a:t>
            </a:r>
            <a:r>
              <a:rPr lang="en-US" sz="2300" dirty="0" err="1" smtClean="0">
                <a:solidFill>
                  <a:srgbClr val="000000"/>
                </a:solidFill>
                <a:latin typeface="Arial Narrow" pitchFamily="34" charset="0"/>
                <a:cs typeface="Times New Roman" pitchFamily="18" charset="0"/>
              </a:rPr>
              <a:t>pK</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 7.5 (e.g., HEPES</a:t>
            </a:r>
            <a:r>
              <a:rPr lang="en-US" sz="2300" dirty="0" smtClean="0">
                <a:solidFill>
                  <a:srgbClr val="000000"/>
                </a:solidFill>
                <a:latin typeface="Arial Narrow" pitchFamily="34" charset="0"/>
                <a:cs typeface="Times New Roman" pitchFamily="18" charset="0"/>
              </a:rPr>
              <a:t>)</a:t>
            </a: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and [TA] </a:t>
            </a:r>
            <a:r>
              <a:rPr lang="en-US" sz="2300" dirty="0">
                <a:solidFill>
                  <a:srgbClr val="000000"/>
                </a:solidFill>
                <a:latin typeface="Arial Narrow" pitchFamily="34" charset="0"/>
                <a:cs typeface="Times New Roman" pitchFamily="18" charset="0"/>
              </a:rPr>
              <a:t>= 5mM </a:t>
            </a:r>
            <a:endParaRPr lang="en-US" sz="2300" dirty="0" smtClean="0">
              <a:solidFill>
                <a:srgbClr val="000000"/>
              </a:solidFill>
              <a:latin typeface="Arial Narrow" pitchFamily="34" charset="0"/>
              <a:cs typeface="Times New Roman" pitchFamily="18" charset="0"/>
            </a:endParaRPr>
          </a:p>
          <a:p>
            <a:pPr>
              <a:defRPr/>
            </a:pPr>
            <a:r>
              <a:rPr lang="en-US" sz="2300" dirty="0" smtClean="0">
                <a:solidFill>
                  <a:srgbClr val="000000"/>
                </a:solidFill>
                <a:latin typeface="Arial Narrow" pitchFamily="34" charset="0"/>
                <a:cs typeface="Times New Roman" pitchFamily="18" charset="0"/>
              </a:rPr>
              <a:t>The </a:t>
            </a:r>
            <a:r>
              <a:rPr lang="en-US" sz="2300" dirty="0">
                <a:solidFill>
                  <a:srgbClr val="000000"/>
                </a:solidFill>
                <a:latin typeface="Arial Narrow" pitchFamily="34" charset="0"/>
                <a:cs typeface="Times New Roman" pitchFamily="18" charset="0"/>
              </a:rPr>
              <a:t>ICF</a:t>
            </a:r>
          </a:p>
          <a:p>
            <a:pPr marL="609600" indent="-609600">
              <a:lnSpc>
                <a:spcPct val="110000"/>
              </a:lnSpc>
              <a:buFontTx/>
              <a:buNone/>
              <a:defRPr/>
            </a:pP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 has initial </a:t>
            </a:r>
            <a:r>
              <a:rPr lang="en-US" sz="2300" dirty="0" err="1">
                <a:solidFill>
                  <a:srgbClr val="000000"/>
                </a:solidFill>
                <a:latin typeface="Arial Narrow" pitchFamily="34" charset="0"/>
                <a:cs typeface="Times New Roman" pitchFamily="18" charset="0"/>
              </a:rPr>
              <a:t>pH</a:t>
            </a:r>
            <a:r>
              <a:rPr lang="en-US" sz="2300" baseline="-25000" dirty="0" err="1">
                <a:solidFill>
                  <a:srgbClr val="000000"/>
                </a:solidFill>
                <a:latin typeface="Arial Narrow" pitchFamily="34" charset="0"/>
                <a:cs typeface="Times New Roman" pitchFamily="18" charset="0"/>
              </a:rPr>
              <a:t>i</a:t>
            </a:r>
            <a:r>
              <a:rPr lang="en-US" sz="2300" baseline="-25000" dirty="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 7.20</a:t>
            </a:r>
          </a:p>
          <a:p>
            <a:pPr marL="609600" indent="-609600">
              <a:lnSpc>
                <a:spcPct val="110000"/>
              </a:lnSpc>
              <a:buFontTx/>
              <a:buNone/>
              <a:defRPr/>
            </a:pP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[CO</a:t>
            </a:r>
            <a:r>
              <a:rPr lang="en-US" sz="2300" baseline="-25000" dirty="0">
                <a:solidFill>
                  <a:srgbClr val="000000"/>
                </a:solidFill>
                <a:latin typeface="Arial Narrow" pitchFamily="34" charset="0"/>
                <a:cs typeface="Times New Roman" pitchFamily="18" charset="0"/>
              </a:rPr>
              <a:t>2</a:t>
            </a:r>
            <a:r>
              <a:rPr lang="en-US" sz="2300" dirty="0">
                <a:solidFill>
                  <a:srgbClr val="000000"/>
                </a:solidFill>
                <a:latin typeface="Arial Narrow" pitchFamily="34" charset="0"/>
                <a:cs typeface="Times New Roman" pitchFamily="18" charset="0"/>
              </a:rPr>
              <a:t>] = [H</a:t>
            </a:r>
            <a:r>
              <a:rPr lang="en-US" sz="2300" baseline="-25000" dirty="0">
                <a:solidFill>
                  <a:srgbClr val="000000"/>
                </a:solidFill>
                <a:latin typeface="Arial Narrow" pitchFamily="34" charset="0"/>
                <a:cs typeface="Times New Roman" pitchFamily="18" charset="0"/>
              </a:rPr>
              <a:t>2</a:t>
            </a:r>
            <a:r>
              <a:rPr lang="en-US" sz="2300" dirty="0">
                <a:solidFill>
                  <a:srgbClr val="000000"/>
                </a:solidFill>
                <a:latin typeface="Arial Narrow" pitchFamily="34" charset="0"/>
                <a:cs typeface="Times New Roman" pitchFamily="18" charset="0"/>
              </a:rPr>
              <a:t>CO</a:t>
            </a:r>
            <a:r>
              <a:rPr lang="en-US" sz="2300" baseline="-25000" dirty="0">
                <a:solidFill>
                  <a:srgbClr val="000000"/>
                </a:solidFill>
                <a:latin typeface="Arial Narrow" pitchFamily="34" charset="0"/>
                <a:cs typeface="Times New Roman" pitchFamily="18" charset="0"/>
              </a:rPr>
              <a:t>3</a:t>
            </a:r>
            <a:r>
              <a:rPr lang="en-US" sz="2300" dirty="0">
                <a:solidFill>
                  <a:srgbClr val="000000"/>
                </a:solidFill>
                <a:latin typeface="Arial Narrow" pitchFamily="34" charset="0"/>
                <a:cs typeface="Times New Roman" pitchFamily="18" charset="0"/>
              </a:rPr>
              <a:t>] = [HCO</a:t>
            </a:r>
            <a:r>
              <a:rPr lang="en-US" sz="2300" baseline="-30000" dirty="0">
                <a:solidFill>
                  <a:srgbClr val="000000"/>
                </a:solidFill>
                <a:latin typeface="Arial Narrow" pitchFamily="34" charset="0"/>
                <a:cs typeface="Times New Roman" pitchFamily="18" charset="0"/>
              </a:rPr>
              <a:t>3</a:t>
            </a:r>
            <a:r>
              <a:rPr lang="en-US" sz="2300" baseline="30000" dirty="0">
                <a:solidFill>
                  <a:srgbClr val="000000"/>
                </a:solidFill>
                <a:latin typeface="Arial Narrow" pitchFamily="34" charset="0"/>
                <a:cs typeface="Times New Roman" pitchFamily="18" charset="0"/>
              </a:rPr>
              <a:t>–</a:t>
            </a:r>
            <a:r>
              <a:rPr lang="en-US" sz="2300" dirty="0">
                <a:solidFill>
                  <a:srgbClr val="000000"/>
                </a:solidFill>
                <a:latin typeface="Arial Narrow" pitchFamily="34" charset="0"/>
                <a:cs typeface="Times New Roman" pitchFamily="18" charset="0"/>
              </a:rPr>
              <a:t> ] = 0 </a:t>
            </a:r>
            <a:r>
              <a:rPr lang="en-US" sz="2300" dirty="0" err="1">
                <a:solidFill>
                  <a:srgbClr val="000000"/>
                </a:solidFill>
                <a:latin typeface="Arial Narrow" pitchFamily="34" charset="0"/>
                <a:cs typeface="Times New Roman" pitchFamily="18" charset="0"/>
              </a:rPr>
              <a:t>mM</a:t>
            </a:r>
            <a:endParaRPr lang="en-US" sz="2300" dirty="0">
              <a:solidFill>
                <a:srgbClr val="000000"/>
              </a:solidFill>
              <a:latin typeface="Arial Narrow" pitchFamily="34" charset="0"/>
              <a:cs typeface="Times New Roman" pitchFamily="18" charset="0"/>
            </a:endParaRPr>
          </a:p>
          <a:p>
            <a:pPr marL="609600" indent="-609600">
              <a:lnSpc>
                <a:spcPct val="110000"/>
              </a:lnSpc>
              <a:buFontTx/>
              <a:buNone/>
              <a:defRPr/>
            </a:pP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 has a </a:t>
            </a:r>
            <a:r>
              <a:rPr lang="en-US" sz="2300" dirty="0" smtClean="0">
                <a:solidFill>
                  <a:srgbClr val="000000"/>
                </a:solidFill>
                <a:latin typeface="Arial Narrow" pitchFamily="34" charset="0"/>
                <a:cs typeface="Times New Roman" pitchFamily="18" charset="0"/>
              </a:rPr>
              <a:t>single </a:t>
            </a:r>
            <a:r>
              <a:rPr lang="en-US" sz="2300" i="1" dirty="0" smtClean="0">
                <a:solidFill>
                  <a:srgbClr val="000000"/>
                </a:solidFill>
                <a:latin typeface="Arial Narrow" pitchFamily="34" charset="0"/>
                <a:cs typeface="Times New Roman" pitchFamily="18" charset="0"/>
              </a:rPr>
              <a:t>mobile</a:t>
            </a:r>
            <a:r>
              <a:rPr lang="en-US" sz="2300" dirty="0" smtClean="0">
                <a:solidFill>
                  <a:srgbClr val="000000"/>
                </a:solidFill>
                <a:latin typeface="Arial Narrow" pitchFamily="34" charset="0"/>
                <a:cs typeface="Times New Roman" pitchFamily="18" charset="0"/>
              </a:rPr>
              <a:t> non-CO</a:t>
            </a:r>
            <a:r>
              <a:rPr lang="en-US" sz="2300" baseline="-25000" dirty="0" smtClean="0">
                <a:solidFill>
                  <a:srgbClr val="000000"/>
                </a:solidFill>
                <a:latin typeface="Arial Narrow" pitchFamily="34" charset="0"/>
                <a:cs typeface="Times New Roman" pitchFamily="18" charset="0"/>
              </a:rPr>
              <a:t>2</a:t>
            </a:r>
            <a:r>
              <a:rPr lang="en-US" sz="2300" dirty="0" smtClean="0">
                <a:solidFill>
                  <a:srgbClr val="000000"/>
                </a:solidFill>
                <a:latin typeface="Arial Narrow" pitchFamily="34" charset="0"/>
                <a:cs typeface="Times New Roman" pitchFamily="18" charset="0"/>
              </a:rPr>
              <a:t>/</a:t>
            </a:r>
            <a:r>
              <a:rPr lang="en-US" sz="2300" dirty="0" smtClean="0">
                <a:solidFill>
                  <a:srgbClr val="000000"/>
                </a:solidFill>
                <a:latin typeface="Arial Narrow" pitchFamily="34" charset="0"/>
              </a:rPr>
              <a:t>HCO</a:t>
            </a:r>
            <a:r>
              <a:rPr lang="en-US" sz="2300" baseline="-25000" dirty="0" smtClean="0">
                <a:solidFill>
                  <a:srgbClr val="000000"/>
                </a:solidFill>
                <a:latin typeface="Arial Narrow" pitchFamily="34" charset="0"/>
              </a:rPr>
              <a:t>3</a:t>
            </a:r>
            <a:r>
              <a:rPr lang="en-US" sz="2300" baseline="30000" dirty="0">
                <a:solidFill>
                  <a:srgbClr val="000000"/>
                </a:solidFill>
                <a:latin typeface="Arial Narrow" pitchFamily="34" charset="0"/>
                <a:cs typeface="Times New Roman" pitchFamily="18" charset="0"/>
              </a:rPr>
              <a:t> –</a:t>
            </a:r>
            <a:r>
              <a:rPr lang="en-US" sz="2300" baseline="30000" dirty="0" smtClean="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buffer </a:t>
            </a:r>
            <a:r>
              <a:rPr lang="en-US" sz="2300" dirty="0">
                <a:solidFill>
                  <a:srgbClr val="000000"/>
                </a:solidFill>
                <a:latin typeface="Arial Narrow" pitchFamily="34" charset="0"/>
                <a:cs typeface="Times New Roman" pitchFamily="18" charset="0"/>
              </a:rPr>
              <a:t>with </a:t>
            </a:r>
            <a:r>
              <a:rPr lang="en-US" sz="2300" dirty="0" err="1" smtClean="0">
                <a:solidFill>
                  <a:srgbClr val="000000"/>
                </a:solidFill>
                <a:latin typeface="Arial Narrow" pitchFamily="34" charset="0"/>
                <a:cs typeface="Times New Roman" pitchFamily="18" charset="0"/>
              </a:rPr>
              <a:t>pK</a:t>
            </a:r>
            <a:r>
              <a:rPr lang="en-US" sz="2300" dirty="0" smtClean="0">
                <a:solidFill>
                  <a:srgbClr val="000000"/>
                </a:solidFill>
                <a:latin typeface="Arial Narrow" pitchFamily="34" charset="0"/>
                <a:cs typeface="Times New Roman" pitchFamily="18" charset="0"/>
              </a:rPr>
              <a:t> </a:t>
            </a:r>
            <a:r>
              <a:rPr lang="en-US" sz="2300" dirty="0">
                <a:solidFill>
                  <a:srgbClr val="000000"/>
                </a:solidFill>
                <a:latin typeface="Arial Narrow" pitchFamily="34" charset="0"/>
                <a:cs typeface="Times New Roman" pitchFamily="18" charset="0"/>
              </a:rPr>
              <a:t>= </a:t>
            </a:r>
            <a:r>
              <a:rPr lang="en-US" sz="2300" dirty="0" smtClean="0">
                <a:solidFill>
                  <a:srgbClr val="000000"/>
                </a:solidFill>
                <a:latin typeface="Arial Narrow" pitchFamily="34" charset="0"/>
                <a:cs typeface="Times New Roman" pitchFamily="18" charset="0"/>
              </a:rPr>
              <a:t>7.10 and </a:t>
            </a:r>
            <a:r>
              <a:rPr lang="en-US" sz="2300" smtClean="0">
                <a:solidFill>
                  <a:srgbClr val="000000"/>
                </a:solidFill>
                <a:latin typeface="Arial Narrow" pitchFamily="34" charset="0"/>
                <a:cs typeface="Times New Roman" pitchFamily="18" charset="0"/>
              </a:rPr>
              <a:t>[TA] ≈ </a:t>
            </a:r>
            <a:r>
              <a:rPr lang="en-US" sz="2300" dirty="0" smtClean="0">
                <a:solidFill>
                  <a:srgbClr val="000000"/>
                </a:solidFill>
                <a:latin typeface="Arial Narrow" pitchFamily="34" charset="0"/>
                <a:cs typeface="Times New Roman" pitchFamily="18" charset="0"/>
              </a:rPr>
              <a:t>27.31mM</a:t>
            </a:r>
            <a:endParaRPr lang="en-US" sz="2300" dirty="0">
              <a:solidFill>
                <a:srgbClr val="000000"/>
              </a:solidFill>
              <a:latin typeface="Arial Narrow" pitchFamily="34" charset="0"/>
              <a:cs typeface="Times New Roman" pitchFamily="18" charset="0"/>
            </a:endParaRPr>
          </a:p>
          <a:p>
            <a:pPr marL="609600" indent="-609600">
              <a:buFontTx/>
              <a:buNone/>
              <a:defRPr/>
            </a:pPr>
            <a:endParaRPr lang="en-US" sz="2400" dirty="0" smtClean="0">
              <a:solidFill>
                <a:srgbClr val="000000"/>
              </a:solidFill>
              <a:latin typeface="Arial Narrow" pitchFamily="34" charset="0"/>
              <a:cs typeface="Times New Roman" pitchFamily="18" charset="0"/>
            </a:endParaRPr>
          </a:p>
          <a:p>
            <a:pPr>
              <a:lnSpc>
                <a:spcPct val="120000"/>
              </a:lnSpc>
              <a:defRPr/>
            </a:pPr>
            <a:endParaRPr lang="en-US" sz="2400" dirty="0" smtClean="0">
              <a:latin typeface="Arial Narrow" pitchFamily="34" charset="0"/>
            </a:endParaRPr>
          </a:p>
          <a:p>
            <a:pPr>
              <a:buFontTx/>
              <a:buNone/>
              <a:defRPr/>
            </a:pPr>
            <a:endParaRPr lang="en-US" sz="2400" dirty="0" smtClean="0">
              <a:latin typeface="Arial Narrow" pitchFamily="34" charset="0"/>
            </a:endParaRPr>
          </a:p>
          <a:p>
            <a:pPr>
              <a:buFontTx/>
              <a:buNone/>
              <a:defRPr/>
            </a:pPr>
            <a:r>
              <a:rPr lang="en-US" sz="2400" dirty="0" smtClean="0">
                <a:latin typeface="Arial Narrow" pitchFamily="34" charset="0"/>
              </a:rPr>
              <a:t>     </a:t>
            </a:r>
            <a:endParaRPr lang="en-US" sz="2400" baseline="-25000" dirty="0" smtClean="0">
              <a:latin typeface="Arial Narrow" pitchFamily="34" charset="0"/>
            </a:endParaRPr>
          </a:p>
          <a:p>
            <a:pPr>
              <a:buFontTx/>
              <a:buNone/>
              <a:defRPr/>
            </a:pPr>
            <a:endParaRPr lang="en-US" sz="2400" baseline="-25000" dirty="0" smtClean="0">
              <a:latin typeface="Arial Narrow" pitchFamily="34" charset="0"/>
            </a:endParaRPr>
          </a:p>
          <a:p>
            <a:pPr>
              <a:buFontTx/>
              <a:buNone/>
              <a:defRPr/>
            </a:pPr>
            <a:endParaRPr lang="en-US" sz="2400" baseline="-25000" dirty="0" smtClean="0">
              <a:latin typeface="Arial Narrow" pitchFamily="34" charset="0"/>
            </a:endParaRPr>
          </a:p>
        </p:txBody>
      </p:sp>
      <p:sp>
        <p:nvSpPr>
          <p:cNvPr id="10244" name="Rectangle 4"/>
          <p:cNvSpPr>
            <a:spLocks noChangeArrowheads="1"/>
          </p:cNvSpPr>
          <p:nvPr/>
        </p:nvSpPr>
        <p:spPr bwMode="auto">
          <a:xfrm>
            <a:off x="249238" y="549275"/>
            <a:ext cx="2208212"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100">
                <a:solidFill>
                  <a:srgbClr val="E10000"/>
                </a:solidFill>
              </a:rPr>
              <a:t>Assumptions </a:t>
            </a:r>
            <a:r>
              <a:rPr lang="en-US" sz="2200">
                <a:solidFill>
                  <a:srgbClr val="CC0000"/>
                </a:solidFill>
              </a:rPr>
              <a:t> </a:t>
            </a:r>
          </a:p>
        </p:txBody>
      </p:sp>
      <p:grpSp>
        <p:nvGrpSpPr>
          <p:cNvPr id="10245" name="Group 6"/>
          <p:cNvGrpSpPr>
            <a:grpSpLocks/>
          </p:cNvGrpSpPr>
          <p:nvPr/>
        </p:nvGrpSpPr>
        <p:grpSpPr bwMode="auto">
          <a:xfrm>
            <a:off x="2284413" y="657225"/>
            <a:ext cx="4565650" cy="0"/>
            <a:chOff x="0" y="672"/>
            <a:chExt cx="2876" cy="0"/>
          </a:xfrm>
        </p:grpSpPr>
        <p:sp>
          <p:nvSpPr>
            <p:cNvPr id="10246" name="Line 7"/>
            <p:cNvSpPr>
              <a:spLocks noChangeShapeType="1"/>
            </p:cNvSpPr>
            <p:nvPr/>
          </p:nvSpPr>
          <p:spPr bwMode="auto">
            <a:xfrm>
              <a:off x="0"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 name="Line 8"/>
            <p:cNvSpPr>
              <a:spLocks noChangeShapeType="1"/>
            </p:cNvSpPr>
            <p:nvPr/>
          </p:nvSpPr>
          <p:spPr bwMode="auto">
            <a:xfrm>
              <a:off x="1436" y="672"/>
              <a:ext cx="1440" cy="0"/>
            </a:xfrm>
            <a:prstGeom prst="line">
              <a:avLst/>
            </a:prstGeom>
            <a:noFill/>
            <a:ln w="19050">
              <a:solidFill>
                <a:srgbClr val="F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ssolve">
                                      <p:cBhvr>
                                        <p:cTn id="12" dur="5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ssolve">
                                      <p:cBhvr>
                                        <p:cTn id="17" dur="5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dissolve">
                                      <p:cBhvr>
                                        <p:cTn id="22" dur="500"/>
                                        <p:tgtEl>
                                          <p:spTgt spid="92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dissolve">
                                      <p:cBhvr>
                                        <p:cTn id="27" dur="500"/>
                                        <p:tgtEl>
                                          <p:spTgt spid="9219">
                                            <p:txEl>
                                              <p:pRg st="3" end="3"/>
                                            </p:txEl>
                                          </p:spTgt>
                                        </p:tgtEl>
                                      </p:cBhvr>
                                    </p:animEffect>
                                  </p:childTnLst>
                                </p:cTn>
                              </p:par>
                            </p:childTnLst>
                          </p:cTn>
                        </p:par>
                        <p:par>
                          <p:cTn id="28" fill="hold" nodeType="afterGroup">
                            <p:stCondLst>
                              <p:cond delay="500"/>
                            </p:stCondLst>
                            <p:childTnLst>
                              <p:par>
                                <p:cTn id="29" presetID="9" presetClass="entr" presetSubtype="0" fill="hold" nodeType="after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Effect transition="in" filter="dissolve">
                                      <p:cBhvr>
                                        <p:cTn id="31" dur="500"/>
                                        <p:tgtEl>
                                          <p:spTgt spid="9219">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9219">
                                            <p:txEl>
                                              <p:pRg st="5" end="5"/>
                                            </p:txEl>
                                          </p:spTgt>
                                        </p:tgtEl>
                                        <p:attrNameLst>
                                          <p:attrName>style.visibility</p:attrName>
                                        </p:attrNameLst>
                                      </p:cBhvr>
                                      <p:to>
                                        <p:strVal val="visible"/>
                                      </p:to>
                                    </p:set>
                                    <p:animEffect transition="in" filter="dissolve">
                                      <p:cBhvr>
                                        <p:cTn id="36" dur="500"/>
                                        <p:tgtEl>
                                          <p:spTgt spid="9219">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9219">
                                            <p:txEl>
                                              <p:pRg st="6" end="6"/>
                                            </p:txEl>
                                          </p:spTgt>
                                        </p:tgtEl>
                                        <p:attrNameLst>
                                          <p:attrName>style.visibility</p:attrName>
                                        </p:attrNameLst>
                                      </p:cBhvr>
                                      <p:to>
                                        <p:strVal val="visible"/>
                                      </p:to>
                                    </p:set>
                                    <p:animEffect transition="in" filter="dissolve">
                                      <p:cBhvr>
                                        <p:cTn id="41" dur="500"/>
                                        <p:tgtEl>
                                          <p:spTgt spid="9219">
                                            <p:txEl>
                                              <p:pRg st="6" end="6"/>
                                            </p:txEl>
                                          </p:spTgt>
                                        </p:tgtEl>
                                      </p:cBhvr>
                                    </p:animEffect>
                                  </p:childTnLst>
                                </p:cTn>
                              </p:par>
                            </p:childTnLst>
                          </p:cTn>
                        </p:par>
                        <p:par>
                          <p:cTn id="42" fill="hold" nodeType="afterGroup">
                            <p:stCondLst>
                              <p:cond delay="500"/>
                            </p:stCondLst>
                            <p:childTnLst>
                              <p:par>
                                <p:cTn id="43" presetID="9" presetClass="entr" presetSubtype="0" fill="hold" nodeType="afterEffect">
                                  <p:stCondLst>
                                    <p:cond delay="0"/>
                                  </p:stCondLst>
                                  <p:childTnLst>
                                    <p:set>
                                      <p:cBhvr>
                                        <p:cTn id="44" dur="1" fill="hold">
                                          <p:stCondLst>
                                            <p:cond delay="0"/>
                                          </p:stCondLst>
                                        </p:cTn>
                                        <p:tgtEl>
                                          <p:spTgt spid="9219">
                                            <p:txEl>
                                              <p:pRg st="7" end="7"/>
                                            </p:txEl>
                                          </p:spTgt>
                                        </p:tgtEl>
                                        <p:attrNameLst>
                                          <p:attrName>style.visibility</p:attrName>
                                        </p:attrNameLst>
                                      </p:cBhvr>
                                      <p:to>
                                        <p:strVal val="visible"/>
                                      </p:to>
                                    </p:set>
                                    <p:animEffect transition="in" filter="dissolve">
                                      <p:cBhvr>
                                        <p:cTn id="45" dur="500"/>
                                        <p:tgtEl>
                                          <p:spTgt spid="9219">
                                            <p:txEl>
                                              <p:pRg st="7" end="7"/>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nodeType="clickEffect">
                                  <p:stCondLst>
                                    <p:cond delay="0"/>
                                  </p:stCondLst>
                                  <p:childTnLst>
                                    <p:set>
                                      <p:cBhvr>
                                        <p:cTn id="49" dur="1" fill="hold">
                                          <p:stCondLst>
                                            <p:cond delay="0"/>
                                          </p:stCondLst>
                                        </p:cTn>
                                        <p:tgtEl>
                                          <p:spTgt spid="9219">
                                            <p:txEl>
                                              <p:pRg st="8" end="8"/>
                                            </p:txEl>
                                          </p:spTgt>
                                        </p:tgtEl>
                                        <p:attrNameLst>
                                          <p:attrName>style.visibility</p:attrName>
                                        </p:attrNameLst>
                                      </p:cBhvr>
                                      <p:to>
                                        <p:strVal val="visible"/>
                                      </p:to>
                                    </p:set>
                                    <p:animEffect transition="in" filter="dissolve">
                                      <p:cBhvr>
                                        <p:cTn id="50" dur="500"/>
                                        <p:tgtEl>
                                          <p:spTgt spid="9219">
                                            <p:txEl>
                                              <p:pRg st="8" end="8"/>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nodeType="clickEffect">
                                  <p:stCondLst>
                                    <p:cond delay="0"/>
                                  </p:stCondLst>
                                  <p:childTnLst>
                                    <p:set>
                                      <p:cBhvr>
                                        <p:cTn id="54" dur="1" fill="hold">
                                          <p:stCondLst>
                                            <p:cond delay="0"/>
                                          </p:stCondLst>
                                        </p:cTn>
                                        <p:tgtEl>
                                          <p:spTgt spid="9219">
                                            <p:txEl>
                                              <p:pRg st="9" end="9"/>
                                            </p:txEl>
                                          </p:spTgt>
                                        </p:tgtEl>
                                        <p:attrNameLst>
                                          <p:attrName>style.visibility</p:attrName>
                                        </p:attrNameLst>
                                      </p:cBhvr>
                                      <p:to>
                                        <p:strVal val="visible"/>
                                      </p:to>
                                    </p:set>
                                    <p:animEffect transition="in" filter="dissolve">
                                      <p:cBhvr>
                                        <p:cTn id="55" dur="500"/>
                                        <p:tgtEl>
                                          <p:spTgt spid="92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4828</TotalTime>
  <Words>1743</Words>
  <Application>Microsoft Office PowerPoint</Application>
  <PresentationFormat>On-screen Show (4:3)</PresentationFormat>
  <Paragraphs>537</Paragraphs>
  <Slides>22</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5" baseType="lpstr">
      <vt:lpstr>Default Design</vt:lpstr>
      <vt:lpstr>1_Default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Numerical Experiments</vt:lpstr>
      <vt:lpstr>Results</vt:lpstr>
      <vt:lpstr>PowerPoint Presentation</vt:lpstr>
      <vt:lpstr>PowerPoint Presentation</vt:lpstr>
      <vt:lpstr>PowerPoint Presentation</vt:lpstr>
      <vt:lpstr>The EUF is a generalization of the concept of unstirred layer (UL)  </vt:lpstr>
      <vt:lpstr>PowerPoint Presentation</vt:lpstr>
      <vt:lpstr>PowerPoint Presentation</vt:lpstr>
      <vt:lpstr>PowerPoint Presentation</vt:lpstr>
      <vt:lpstr>PowerPoint Presentation</vt:lpstr>
      <vt:lpstr>PowerPoint Presentation</vt:lpstr>
      <vt:lpstr>PowerPoint Presentation</vt:lpstr>
      <vt:lpstr>Future Directions</vt:lpstr>
      <vt:lpstr>Acknowledgments</vt:lpstr>
    </vt:vector>
  </TitlesOfParts>
  <Company>Case Western Reserve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rossana</dc:creator>
  <cp:lastModifiedBy>Rossana</cp:lastModifiedBy>
  <cp:revision>700</cp:revision>
  <dcterms:created xsi:type="dcterms:W3CDTF">2010-01-18T21:35:56Z</dcterms:created>
  <dcterms:modified xsi:type="dcterms:W3CDTF">2013-07-09T14:38:07Z</dcterms:modified>
</cp:coreProperties>
</file>